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7" r:id="rId1"/>
    <p:sldMasterId id="2147483746" r:id="rId2"/>
    <p:sldMasterId id="2147483755" r:id="rId3"/>
    <p:sldMasterId id="2147483774" r:id="rId4"/>
  </p:sldMasterIdLst>
  <p:notesMasterIdLst>
    <p:notesMasterId r:id="rId106"/>
  </p:notesMasterIdLst>
  <p:sldIdLst>
    <p:sldId id="262" r:id="rId5"/>
    <p:sldId id="301" r:id="rId6"/>
    <p:sldId id="328" r:id="rId7"/>
    <p:sldId id="304" r:id="rId8"/>
    <p:sldId id="276" r:id="rId9"/>
    <p:sldId id="305" r:id="rId10"/>
    <p:sldId id="394" r:id="rId11"/>
    <p:sldId id="306" r:id="rId12"/>
    <p:sldId id="308" r:id="rId13"/>
    <p:sldId id="309" r:id="rId14"/>
    <p:sldId id="312" r:id="rId15"/>
    <p:sldId id="311" r:id="rId16"/>
    <p:sldId id="313" r:id="rId17"/>
    <p:sldId id="315" r:id="rId18"/>
    <p:sldId id="395" r:id="rId19"/>
    <p:sldId id="321" r:id="rId20"/>
    <p:sldId id="318" r:id="rId21"/>
    <p:sldId id="396" r:id="rId22"/>
    <p:sldId id="286" r:id="rId23"/>
    <p:sldId id="397" r:id="rId24"/>
    <p:sldId id="271" r:id="rId25"/>
    <p:sldId id="324" r:id="rId26"/>
    <p:sldId id="283" r:id="rId27"/>
    <p:sldId id="398" r:id="rId28"/>
    <p:sldId id="289" r:id="rId29"/>
    <p:sldId id="291" r:id="rId30"/>
    <p:sldId id="288" r:id="rId31"/>
    <p:sldId id="290" r:id="rId32"/>
    <p:sldId id="292" r:id="rId33"/>
    <p:sldId id="399" r:id="rId34"/>
    <p:sldId id="400" r:id="rId35"/>
    <p:sldId id="293" r:id="rId36"/>
    <p:sldId id="401" r:id="rId37"/>
    <p:sldId id="325" r:id="rId38"/>
    <p:sldId id="297" r:id="rId39"/>
    <p:sldId id="258" r:id="rId40"/>
    <p:sldId id="407" r:id="rId41"/>
    <p:sldId id="408" r:id="rId42"/>
    <p:sldId id="409" r:id="rId43"/>
    <p:sldId id="410" r:id="rId44"/>
    <p:sldId id="411" r:id="rId45"/>
    <p:sldId id="412" r:id="rId46"/>
    <p:sldId id="413" r:id="rId47"/>
    <p:sldId id="414" r:id="rId48"/>
    <p:sldId id="415" r:id="rId49"/>
    <p:sldId id="416" r:id="rId50"/>
    <p:sldId id="417" r:id="rId51"/>
    <p:sldId id="418" r:id="rId52"/>
    <p:sldId id="419" r:id="rId53"/>
    <p:sldId id="420" r:id="rId54"/>
    <p:sldId id="421" r:id="rId55"/>
    <p:sldId id="422" r:id="rId56"/>
    <p:sldId id="423" r:id="rId57"/>
    <p:sldId id="424" r:id="rId58"/>
    <p:sldId id="425" r:id="rId59"/>
    <p:sldId id="426" r:id="rId60"/>
    <p:sldId id="427" r:id="rId61"/>
    <p:sldId id="455" r:id="rId62"/>
    <p:sldId id="456" r:id="rId63"/>
    <p:sldId id="457" r:id="rId64"/>
    <p:sldId id="458" r:id="rId65"/>
    <p:sldId id="459" r:id="rId66"/>
    <p:sldId id="460" r:id="rId67"/>
    <p:sldId id="461" r:id="rId68"/>
    <p:sldId id="462" r:id="rId69"/>
    <p:sldId id="463" r:id="rId70"/>
    <p:sldId id="464" r:id="rId71"/>
    <p:sldId id="465" r:id="rId72"/>
    <p:sldId id="466" r:id="rId73"/>
    <p:sldId id="467" r:id="rId74"/>
    <p:sldId id="468" r:id="rId75"/>
    <p:sldId id="469" r:id="rId76"/>
    <p:sldId id="470" r:id="rId77"/>
    <p:sldId id="471" r:id="rId78"/>
    <p:sldId id="472" r:id="rId79"/>
    <p:sldId id="473" r:id="rId80"/>
    <p:sldId id="485" r:id="rId81"/>
    <p:sldId id="486" r:id="rId82"/>
    <p:sldId id="487" r:id="rId83"/>
    <p:sldId id="488" r:id="rId84"/>
    <p:sldId id="489" r:id="rId85"/>
    <p:sldId id="490" r:id="rId86"/>
    <p:sldId id="491" r:id="rId87"/>
    <p:sldId id="492" r:id="rId88"/>
    <p:sldId id="493" r:id="rId89"/>
    <p:sldId id="494" r:id="rId90"/>
    <p:sldId id="495" r:id="rId91"/>
    <p:sldId id="496" r:id="rId92"/>
    <p:sldId id="497" r:id="rId93"/>
    <p:sldId id="498" r:id="rId94"/>
    <p:sldId id="499" r:id="rId95"/>
    <p:sldId id="500" r:id="rId96"/>
    <p:sldId id="501" r:id="rId97"/>
    <p:sldId id="502" r:id="rId98"/>
    <p:sldId id="503" r:id="rId99"/>
    <p:sldId id="504" r:id="rId100"/>
    <p:sldId id="505" r:id="rId101"/>
    <p:sldId id="506" r:id="rId102"/>
    <p:sldId id="507" r:id="rId103"/>
    <p:sldId id="508" r:id="rId104"/>
    <p:sldId id="509" r:id="rId10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B713"/>
    <a:srgbClr val="AD122A"/>
    <a:srgbClr val="A2B526"/>
    <a:srgbClr val="303B42"/>
    <a:srgbClr val="989EA3"/>
    <a:srgbClr val="AC1F2D"/>
    <a:srgbClr val="C3CD7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3FEA4A-3C00-4B95-AE71-DE0B5717E57B}" v="21" dt="2025-12-04T12:38:49.3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7056" autoAdjust="0"/>
    <p:restoredTop sz="94550" autoAdjust="0"/>
  </p:normalViewPr>
  <p:slideViewPr>
    <p:cSldViewPr snapToGrid="0" snapToObjects="1">
      <p:cViewPr varScale="1">
        <p:scale>
          <a:sx n="90" d="100"/>
          <a:sy n="90" d="100"/>
        </p:scale>
        <p:origin x="19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openxmlformats.org/officeDocument/2006/relationships/presProps" Target="presProps.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viewProps" Target="viewProp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theme" Target="theme/theme1.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microsoft.com/office/2015/10/relationships/revisionInfo" Target="revisionInfo.xml"/></Relationships>
</file>

<file path=ppt/diagrams/_rels/data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362DDA-9195-44BA-B593-0EB6A0BAE9B2}"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17A4DEC4-76BB-4741-BF1A-A566E30BB2FD}">
      <dgm:prSet/>
      <dgm:spPr/>
      <dgm:t>
        <a:bodyPr/>
        <a:lstStyle/>
        <a:p>
          <a:pPr>
            <a:defRPr cap="all"/>
          </a:pPr>
          <a:r>
            <a:rPr lang="en-US" dirty="0"/>
            <a:t>How Frequent?</a:t>
          </a:r>
        </a:p>
      </dgm:t>
    </dgm:pt>
    <dgm:pt modelId="{A9F8CCCD-6497-4483-AABA-338277EBBD04}" type="parTrans" cxnId="{59946B3F-F174-4FB9-B1FE-14A4A649E67A}">
      <dgm:prSet/>
      <dgm:spPr/>
      <dgm:t>
        <a:bodyPr/>
        <a:lstStyle/>
        <a:p>
          <a:endParaRPr lang="en-US"/>
        </a:p>
      </dgm:t>
    </dgm:pt>
    <dgm:pt modelId="{E4A41EF9-AD61-41DB-B181-C6545BEAE3FD}" type="sibTrans" cxnId="{59946B3F-F174-4FB9-B1FE-14A4A649E67A}">
      <dgm:prSet/>
      <dgm:spPr/>
      <dgm:t>
        <a:bodyPr/>
        <a:lstStyle/>
        <a:p>
          <a:endParaRPr lang="en-US"/>
        </a:p>
      </dgm:t>
    </dgm:pt>
    <dgm:pt modelId="{9475AF9A-A87F-4A53-A393-5AFEF87D5AF5}">
      <dgm:prSet/>
      <dgm:spPr/>
      <dgm:t>
        <a:bodyPr/>
        <a:lstStyle/>
        <a:p>
          <a:pPr>
            <a:defRPr cap="all"/>
          </a:pPr>
          <a:r>
            <a:rPr lang="en-US"/>
            <a:t>Causes and Genetics</a:t>
          </a:r>
        </a:p>
      </dgm:t>
    </dgm:pt>
    <dgm:pt modelId="{F6B11DF7-E849-4AD4-A0D0-0E8EC6BEE74D}" type="parTrans" cxnId="{25E4F0C6-C7E5-41E6-84D0-D464A9DA99D4}">
      <dgm:prSet/>
      <dgm:spPr/>
      <dgm:t>
        <a:bodyPr/>
        <a:lstStyle/>
        <a:p>
          <a:endParaRPr lang="en-US"/>
        </a:p>
      </dgm:t>
    </dgm:pt>
    <dgm:pt modelId="{0F99BC28-C6AF-4186-B384-41E4E5D886B4}" type="sibTrans" cxnId="{25E4F0C6-C7E5-41E6-84D0-D464A9DA99D4}">
      <dgm:prSet/>
      <dgm:spPr/>
      <dgm:t>
        <a:bodyPr/>
        <a:lstStyle/>
        <a:p>
          <a:endParaRPr lang="en-US"/>
        </a:p>
      </dgm:t>
    </dgm:pt>
    <dgm:pt modelId="{861E7CA5-FDCC-4877-913F-02232CF95CBD}">
      <dgm:prSet/>
      <dgm:spPr/>
      <dgm:t>
        <a:bodyPr/>
        <a:lstStyle/>
        <a:p>
          <a:pPr>
            <a:defRPr cap="all"/>
          </a:pPr>
          <a:r>
            <a:rPr lang="en-US"/>
            <a:t>Typical vs Atypical Presentations</a:t>
          </a:r>
        </a:p>
      </dgm:t>
    </dgm:pt>
    <dgm:pt modelId="{396DA2D9-3628-4CD4-8C4D-982BDA861C67}" type="parTrans" cxnId="{39C22B00-137A-48B0-8F8E-C44C6B74C52F}">
      <dgm:prSet/>
      <dgm:spPr/>
      <dgm:t>
        <a:bodyPr/>
        <a:lstStyle/>
        <a:p>
          <a:endParaRPr lang="en-US"/>
        </a:p>
      </dgm:t>
    </dgm:pt>
    <dgm:pt modelId="{F13A00D0-0F12-47D3-8D0E-B8EB6609117F}" type="sibTrans" cxnId="{39C22B00-137A-48B0-8F8E-C44C6B74C52F}">
      <dgm:prSet/>
      <dgm:spPr/>
      <dgm:t>
        <a:bodyPr/>
        <a:lstStyle/>
        <a:p>
          <a:endParaRPr lang="en-US"/>
        </a:p>
      </dgm:t>
    </dgm:pt>
    <dgm:pt modelId="{7189F603-DD2E-484A-8722-DC0F92874210}">
      <dgm:prSet/>
      <dgm:spPr/>
      <dgm:t>
        <a:bodyPr/>
        <a:lstStyle/>
        <a:p>
          <a:pPr>
            <a:defRPr cap="all"/>
          </a:pPr>
          <a:r>
            <a:rPr lang="en-US" dirty="0"/>
            <a:t>Diagnosis &amp; Staging with Biomarkers</a:t>
          </a:r>
        </a:p>
      </dgm:t>
    </dgm:pt>
    <dgm:pt modelId="{B6176EA4-F28C-4A21-B5FF-E4E427C75628}" type="parTrans" cxnId="{4E3E98EB-2BBA-4E9A-8B31-645741BCFD80}">
      <dgm:prSet/>
      <dgm:spPr/>
      <dgm:t>
        <a:bodyPr/>
        <a:lstStyle/>
        <a:p>
          <a:endParaRPr lang="en-US"/>
        </a:p>
      </dgm:t>
    </dgm:pt>
    <dgm:pt modelId="{7804C5E4-F9E2-4F80-B949-DBE2D3DAA751}" type="sibTrans" cxnId="{4E3E98EB-2BBA-4E9A-8B31-645741BCFD80}">
      <dgm:prSet/>
      <dgm:spPr/>
      <dgm:t>
        <a:bodyPr/>
        <a:lstStyle/>
        <a:p>
          <a:endParaRPr lang="en-US"/>
        </a:p>
      </dgm:t>
    </dgm:pt>
    <dgm:pt modelId="{83B1AF91-432D-4960-844E-D03E7BA0A2EC}">
      <dgm:prSet/>
      <dgm:spPr/>
      <dgm:t>
        <a:bodyPr/>
        <a:lstStyle/>
        <a:p>
          <a:pPr>
            <a:defRPr cap="all"/>
          </a:pPr>
          <a:r>
            <a:rPr lang="en-US"/>
            <a:t>Treatments</a:t>
          </a:r>
        </a:p>
      </dgm:t>
    </dgm:pt>
    <dgm:pt modelId="{3EB20F3C-D40A-45E0-B058-7FF9D8A66670}" type="parTrans" cxnId="{BC17788C-D3B6-49A7-8EF5-1CA48A864BA1}">
      <dgm:prSet/>
      <dgm:spPr/>
      <dgm:t>
        <a:bodyPr/>
        <a:lstStyle/>
        <a:p>
          <a:endParaRPr lang="en-US"/>
        </a:p>
      </dgm:t>
    </dgm:pt>
    <dgm:pt modelId="{F41F2BA1-1557-463D-B664-C199FD490C2E}" type="sibTrans" cxnId="{BC17788C-D3B6-49A7-8EF5-1CA48A864BA1}">
      <dgm:prSet/>
      <dgm:spPr/>
      <dgm:t>
        <a:bodyPr/>
        <a:lstStyle/>
        <a:p>
          <a:endParaRPr lang="en-US"/>
        </a:p>
      </dgm:t>
    </dgm:pt>
    <dgm:pt modelId="{454F8976-FECA-4F4C-9A65-B180DEBDB74C}">
      <dgm:prSet/>
      <dgm:spPr/>
      <dgm:t>
        <a:bodyPr/>
        <a:lstStyle/>
        <a:p>
          <a:pPr>
            <a:defRPr cap="all"/>
          </a:pPr>
          <a:r>
            <a:rPr lang="en-US"/>
            <a:t>Research Opportunities</a:t>
          </a:r>
        </a:p>
      </dgm:t>
    </dgm:pt>
    <dgm:pt modelId="{A8D4D01F-40E9-461D-9B1E-047C0BC2351C}" type="parTrans" cxnId="{EE1C7F05-F3D0-4DE4-AA5A-78BC8572FF2D}">
      <dgm:prSet/>
      <dgm:spPr/>
      <dgm:t>
        <a:bodyPr/>
        <a:lstStyle/>
        <a:p>
          <a:endParaRPr lang="en-US"/>
        </a:p>
      </dgm:t>
    </dgm:pt>
    <dgm:pt modelId="{BB32B600-5F63-4E99-95AD-FAA909466937}" type="sibTrans" cxnId="{EE1C7F05-F3D0-4DE4-AA5A-78BC8572FF2D}">
      <dgm:prSet/>
      <dgm:spPr/>
      <dgm:t>
        <a:bodyPr/>
        <a:lstStyle/>
        <a:p>
          <a:endParaRPr lang="en-US"/>
        </a:p>
      </dgm:t>
    </dgm:pt>
    <dgm:pt modelId="{A51158BD-1DD6-4D6C-B362-A2935356E0F3}" type="pres">
      <dgm:prSet presAssocID="{B7362DDA-9195-44BA-B593-0EB6A0BAE9B2}" presName="root" presStyleCnt="0">
        <dgm:presLayoutVars>
          <dgm:dir/>
          <dgm:resizeHandles val="exact"/>
        </dgm:presLayoutVars>
      </dgm:prSet>
      <dgm:spPr/>
    </dgm:pt>
    <dgm:pt modelId="{0E7FC9C7-6E59-4EA1-88EE-83A1285573A4}" type="pres">
      <dgm:prSet presAssocID="{17A4DEC4-76BB-4741-BF1A-A566E30BB2FD}" presName="compNode" presStyleCnt="0"/>
      <dgm:spPr/>
    </dgm:pt>
    <dgm:pt modelId="{C004425B-194A-4EEE-907A-DEEAE7E8B419}" type="pres">
      <dgm:prSet presAssocID="{17A4DEC4-76BB-4741-BF1A-A566E30BB2FD}" presName="iconBgRect" presStyleLbl="bgShp" presStyleIdx="0" presStyleCnt="6"/>
      <dgm:spPr/>
    </dgm:pt>
    <dgm:pt modelId="{28FF5DB6-5C60-4EA7-BD91-A12BEF9B4DF9}" type="pres">
      <dgm:prSet presAssocID="{17A4DEC4-76BB-4741-BF1A-A566E30BB2FD}"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opwatch"/>
        </a:ext>
      </dgm:extLst>
    </dgm:pt>
    <dgm:pt modelId="{C5001180-9697-48BA-B2DF-8A74FB72AEA4}" type="pres">
      <dgm:prSet presAssocID="{17A4DEC4-76BB-4741-BF1A-A566E30BB2FD}" presName="spaceRect" presStyleCnt="0"/>
      <dgm:spPr/>
    </dgm:pt>
    <dgm:pt modelId="{7630868D-72F8-4CE0-A308-ED530FB34AB2}" type="pres">
      <dgm:prSet presAssocID="{17A4DEC4-76BB-4741-BF1A-A566E30BB2FD}" presName="textRect" presStyleLbl="revTx" presStyleIdx="0" presStyleCnt="6">
        <dgm:presLayoutVars>
          <dgm:chMax val="1"/>
          <dgm:chPref val="1"/>
        </dgm:presLayoutVars>
      </dgm:prSet>
      <dgm:spPr/>
    </dgm:pt>
    <dgm:pt modelId="{2D4351E5-32CB-463C-99D5-C17432509A3E}" type="pres">
      <dgm:prSet presAssocID="{E4A41EF9-AD61-41DB-B181-C6545BEAE3FD}" presName="sibTrans" presStyleCnt="0"/>
      <dgm:spPr/>
    </dgm:pt>
    <dgm:pt modelId="{102C49B0-A8BE-477D-8846-FC3A09F43999}" type="pres">
      <dgm:prSet presAssocID="{9475AF9A-A87F-4A53-A393-5AFEF87D5AF5}" presName="compNode" presStyleCnt="0"/>
      <dgm:spPr/>
    </dgm:pt>
    <dgm:pt modelId="{390822C5-A7D6-4D53-A323-7D90B12F459E}" type="pres">
      <dgm:prSet presAssocID="{9475AF9A-A87F-4A53-A393-5AFEF87D5AF5}" presName="iconBgRect" presStyleLbl="bgShp" presStyleIdx="1" presStyleCnt="6"/>
      <dgm:spPr/>
    </dgm:pt>
    <dgm:pt modelId="{6D7A7C0B-E019-4AD8-BF8C-E6CB19D67332}" type="pres">
      <dgm:prSet presAssocID="{9475AF9A-A87F-4A53-A393-5AFEF87D5AF5}"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NA"/>
        </a:ext>
      </dgm:extLst>
    </dgm:pt>
    <dgm:pt modelId="{715E4261-FF85-4B68-AB1D-D50696C8B101}" type="pres">
      <dgm:prSet presAssocID="{9475AF9A-A87F-4A53-A393-5AFEF87D5AF5}" presName="spaceRect" presStyleCnt="0"/>
      <dgm:spPr/>
    </dgm:pt>
    <dgm:pt modelId="{7AB3FFBE-DBE0-4387-B6FF-877D23C98125}" type="pres">
      <dgm:prSet presAssocID="{9475AF9A-A87F-4A53-A393-5AFEF87D5AF5}" presName="textRect" presStyleLbl="revTx" presStyleIdx="1" presStyleCnt="6">
        <dgm:presLayoutVars>
          <dgm:chMax val="1"/>
          <dgm:chPref val="1"/>
        </dgm:presLayoutVars>
      </dgm:prSet>
      <dgm:spPr/>
    </dgm:pt>
    <dgm:pt modelId="{8C83AB2E-E969-4F8C-9356-AE0DD7CA8B81}" type="pres">
      <dgm:prSet presAssocID="{0F99BC28-C6AF-4186-B384-41E4E5D886B4}" presName="sibTrans" presStyleCnt="0"/>
      <dgm:spPr/>
    </dgm:pt>
    <dgm:pt modelId="{1C60847C-816A-4BA6-9573-972240E92CE8}" type="pres">
      <dgm:prSet presAssocID="{861E7CA5-FDCC-4877-913F-02232CF95CBD}" presName="compNode" presStyleCnt="0"/>
      <dgm:spPr/>
    </dgm:pt>
    <dgm:pt modelId="{DD9455AD-289C-46BB-B148-49B4FBA164A2}" type="pres">
      <dgm:prSet presAssocID="{861E7CA5-FDCC-4877-913F-02232CF95CBD}" presName="iconBgRect" presStyleLbl="bgShp" presStyleIdx="2" presStyleCnt="6"/>
      <dgm:spPr/>
    </dgm:pt>
    <dgm:pt modelId="{4F900576-D841-4648-96DD-C41F7141F03A}" type="pres">
      <dgm:prSet presAssocID="{861E7CA5-FDCC-4877-913F-02232CF95CBD}"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eacher"/>
        </a:ext>
      </dgm:extLst>
    </dgm:pt>
    <dgm:pt modelId="{01C7A019-B14A-4727-AD3C-5D8323FC8C0B}" type="pres">
      <dgm:prSet presAssocID="{861E7CA5-FDCC-4877-913F-02232CF95CBD}" presName="spaceRect" presStyleCnt="0"/>
      <dgm:spPr/>
    </dgm:pt>
    <dgm:pt modelId="{04937506-CE99-4EA1-852F-DC7D9BE9E390}" type="pres">
      <dgm:prSet presAssocID="{861E7CA5-FDCC-4877-913F-02232CF95CBD}" presName="textRect" presStyleLbl="revTx" presStyleIdx="2" presStyleCnt="6">
        <dgm:presLayoutVars>
          <dgm:chMax val="1"/>
          <dgm:chPref val="1"/>
        </dgm:presLayoutVars>
      </dgm:prSet>
      <dgm:spPr/>
    </dgm:pt>
    <dgm:pt modelId="{F1598A4B-D22C-48DA-855B-C4EB2A0832B5}" type="pres">
      <dgm:prSet presAssocID="{F13A00D0-0F12-47D3-8D0E-B8EB6609117F}" presName="sibTrans" presStyleCnt="0"/>
      <dgm:spPr/>
    </dgm:pt>
    <dgm:pt modelId="{6B744414-9AC1-49A5-A986-1CB44BF1C1F8}" type="pres">
      <dgm:prSet presAssocID="{7189F603-DD2E-484A-8722-DC0F92874210}" presName="compNode" presStyleCnt="0"/>
      <dgm:spPr/>
    </dgm:pt>
    <dgm:pt modelId="{A95F0CF5-E125-4DF7-9CFD-F98BA63BFA05}" type="pres">
      <dgm:prSet presAssocID="{7189F603-DD2E-484A-8722-DC0F92874210}" presName="iconBgRect" presStyleLbl="bgShp" presStyleIdx="3" presStyleCnt="6"/>
      <dgm:spPr/>
    </dgm:pt>
    <dgm:pt modelId="{D69E406E-6092-42EE-898E-9EE0228CD8AE}" type="pres">
      <dgm:prSet presAssocID="{7189F603-DD2E-484A-8722-DC0F92874210}"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tethoscope"/>
        </a:ext>
      </dgm:extLst>
    </dgm:pt>
    <dgm:pt modelId="{19C8CED9-31E6-4C48-98DF-0A23168EF04B}" type="pres">
      <dgm:prSet presAssocID="{7189F603-DD2E-484A-8722-DC0F92874210}" presName="spaceRect" presStyleCnt="0"/>
      <dgm:spPr/>
    </dgm:pt>
    <dgm:pt modelId="{0F1FDF9B-1395-47A1-9A70-354075DBDF42}" type="pres">
      <dgm:prSet presAssocID="{7189F603-DD2E-484A-8722-DC0F92874210}" presName="textRect" presStyleLbl="revTx" presStyleIdx="3" presStyleCnt="6">
        <dgm:presLayoutVars>
          <dgm:chMax val="1"/>
          <dgm:chPref val="1"/>
        </dgm:presLayoutVars>
      </dgm:prSet>
      <dgm:spPr/>
    </dgm:pt>
    <dgm:pt modelId="{31FD8463-A5CB-46D1-8724-4916B7CE40AB}" type="pres">
      <dgm:prSet presAssocID="{7804C5E4-F9E2-4F80-B949-DBE2D3DAA751}" presName="sibTrans" presStyleCnt="0"/>
      <dgm:spPr/>
    </dgm:pt>
    <dgm:pt modelId="{BB052251-AB38-4995-B2B2-0C9A7A07E2EA}" type="pres">
      <dgm:prSet presAssocID="{83B1AF91-432D-4960-844E-D03E7BA0A2EC}" presName="compNode" presStyleCnt="0"/>
      <dgm:spPr/>
    </dgm:pt>
    <dgm:pt modelId="{F0DC6C7B-57DF-43D5-A74D-996D8F8063A8}" type="pres">
      <dgm:prSet presAssocID="{83B1AF91-432D-4960-844E-D03E7BA0A2EC}" presName="iconBgRect" presStyleLbl="bgShp" presStyleIdx="4" presStyleCnt="6"/>
      <dgm:spPr/>
    </dgm:pt>
    <dgm:pt modelId="{BCB641BE-FFBA-4650-BAE0-D134190A9643}" type="pres">
      <dgm:prSet presAssocID="{83B1AF91-432D-4960-844E-D03E7BA0A2EC}"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edicine"/>
        </a:ext>
      </dgm:extLst>
    </dgm:pt>
    <dgm:pt modelId="{E3AF6B5D-691A-4191-8353-5A0C8E2762FA}" type="pres">
      <dgm:prSet presAssocID="{83B1AF91-432D-4960-844E-D03E7BA0A2EC}" presName="spaceRect" presStyleCnt="0"/>
      <dgm:spPr/>
    </dgm:pt>
    <dgm:pt modelId="{6431E487-1E6F-4FAE-913B-30B4CDC3F77E}" type="pres">
      <dgm:prSet presAssocID="{83B1AF91-432D-4960-844E-D03E7BA0A2EC}" presName="textRect" presStyleLbl="revTx" presStyleIdx="4" presStyleCnt="6">
        <dgm:presLayoutVars>
          <dgm:chMax val="1"/>
          <dgm:chPref val="1"/>
        </dgm:presLayoutVars>
      </dgm:prSet>
      <dgm:spPr/>
    </dgm:pt>
    <dgm:pt modelId="{9041ED40-553B-404C-A60B-C1CA8D81636E}" type="pres">
      <dgm:prSet presAssocID="{F41F2BA1-1557-463D-B664-C199FD490C2E}" presName="sibTrans" presStyleCnt="0"/>
      <dgm:spPr/>
    </dgm:pt>
    <dgm:pt modelId="{3866157F-618E-485E-9E6E-E09B889CF0F3}" type="pres">
      <dgm:prSet presAssocID="{454F8976-FECA-4F4C-9A65-B180DEBDB74C}" presName="compNode" presStyleCnt="0"/>
      <dgm:spPr/>
    </dgm:pt>
    <dgm:pt modelId="{7540C869-883A-410B-8C7B-EC42030750AF}" type="pres">
      <dgm:prSet presAssocID="{454F8976-FECA-4F4C-9A65-B180DEBDB74C}" presName="iconBgRect" presStyleLbl="bgShp" presStyleIdx="5" presStyleCnt="6"/>
      <dgm:spPr/>
    </dgm:pt>
    <dgm:pt modelId="{3258E453-7A48-42B7-9D9D-F90ABC619675}" type="pres">
      <dgm:prSet presAssocID="{454F8976-FECA-4F4C-9A65-B180DEBDB74C}"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Magnifying glass"/>
        </a:ext>
      </dgm:extLst>
    </dgm:pt>
    <dgm:pt modelId="{8C0BBE06-890A-4511-87EA-EEE93D8937EB}" type="pres">
      <dgm:prSet presAssocID="{454F8976-FECA-4F4C-9A65-B180DEBDB74C}" presName="spaceRect" presStyleCnt="0"/>
      <dgm:spPr/>
    </dgm:pt>
    <dgm:pt modelId="{CF1EAE9C-F86F-45B3-B2E2-BB096899FCC6}" type="pres">
      <dgm:prSet presAssocID="{454F8976-FECA-4F4C-9A65-B180DEBDB74C}" presName="textRect" presStyleLbl="revTx" presStyleIdx="5" presStyleCnt="6">
        <dgm:presLayoutVars>
          <dgm:chMax val="1"/>
          <dgm:chPref val="1"/>
        </dgm:presLayoutVars>
      </dgm:prSet>
      <dgm:spPr/>
    </dgm:pt>
  </dgm:ptLst>
  <dgm:cxnLst>
    <dgm:cxn modelId="{39C22B00-137A-48B0-8F8E-C44C6B74C52F}" srcId="{B7362DDA-9195-44BA-B593-0EB6A0BAE9B2}" destId="{861E7CA5-FDCC-4877-913F-02232CF95CBD}" srcOrd="2" destOrd="0" parTransId="{396DA2D9-3628-4CD4-8C4D-982BDA861C67}" sibTransId="{F13A00D0-0F12-47D3-8D0E-B8EB6609117F}"/>
    <dgm:cxn modelId="{EE1C7F05-F3D0-4DE4-AA5A-78BC8572FF2D}" srcId="{B7362DDA-9195-44BA-B593-0EB6A0BAE9B2}" destId="{454F8976-FECA-4F4C-9A65-B180DEBDB74C}" srcOrd="5" destOrd="0" parTransId="{A8D4D01F-40E9-461D-9B1E-047C0BC2351C}" sibTransId="{BB32B600-5F63-4E99-95AD-FAA909466937}"/>
    <dgm:cxn modelId="{180A151D-F2AF-4623-928F-B0A789972821}" type="presOf" srcId="{17A4DEC4-76BB-4741-BF1A-A566E30BB2FD}" destId="{7630868D-72F8-4CE0-A308-ED530FB34AB2}" srcOrd="0" destOrd="0" presId="urn:microsoft.com/office/officeart/2018/5/layout/IconCircleLabelList"/>
    <dgm:cxn modelId="{196BC42D-01CE-45E6-BD7C-919DEE409E22}" type="presOf" srcId="{861E7CA5-FDCC-4877-913F-02232CF95CBD}" destId="{04937506-CE99-4EA1-852F-DC7D9BE9E390}" srcOrd="0" destOrd="0" presId="urn:microsoft.com/office/officeart/2018/5/layout/IconCircleLabelList"/>
    <dgm:cxn modelId="{48F56436-69FE-41A2-BBA7-6EFFFDAF6D9C}" type="presOf" srcId="{83B1AF91-432D-4960-844E-D03E7BA0A2EC}" destId="{6431E487-1E6F-4FAE-913B-30B4CDC3F77E}" srcOrd="0" destOrd="0" presId="urn:microsoft.com/office/officeart/2018/5/layout/IconCircleLabelList"/>
    <dgm:cxn modelId="{59946B3F-F174-4FB9-B1FE-14A4A649E67A}" srcId="{B7362DDA-9195-44BA-B593-0EB6A0BAE9B2}" destId="{17A4DEC4-76BB-4741-BF1A-A566E30BB2FD}" srcOrd="0" destOrd="0" parTransId="{A9F8CCCD-6497-4483-AABA-338277EBBD04}" sibTransId="{E4A41EF9-AD61-41DB-B181-C6545BEAE3FD}"/>
    <dgm:cxn modelId="{82B74F87-DD18-4101-9CBA-3C2C3E136C38}" type="presOf" srcId="{B7362DDA-9195-44BA-B593-0EB6A0BAE9B2}" destId="{A51158BD-1DD6-4D6C-B362-A2935356E0F3}" srcOrd="0" destOrd="0" presId="urn:microsoft.com/office/officeart/2018/5/layout/IconCircleLabelList"/>
    <dgm:cxn modelId="{BC17788C-D3B6-49A7-8EF5-1CA48A864BA1}" srcId="{B7362DDA-9195-44BA-B593-0EB6A0BAE9B2}" destId="{83B1AF91-432D-4960-844E-D03E7BA0A2EC}" srcOrd="4" destOrd="0" parTransId="{3EB20F3C-D40A-45E0-B058-7FF9D8A66670}" sibTransId="{F41F2BA1-1557-463D-B664-C199FD490C2E}"/>
    <dgm:cxn modelId="{25E4F0C6-C7E5-41E6-84D0-D464A9DA99D4}" srcId="{B7362DDA-9195-44BA-B593-0EB6A0BAE9B2}" destId="{9475AF9A-A87F-4A53-A393-5AFEF87D5AF5}" srcOrd="1" destOrd="0" parTransId="{F6B11DF7-E849-4AD4-A0D0-0E8EC6BEE74D}" sibTransId="{0F99BC28-C6AF-4186-B384-41E4E5D886B4}"/>
    <dgm:cxn modelId="{F0E12BCB-A340-4B4B-AFE8-1BF2B67A80C4}" type="presOf" srcId="{454F8976-FECA-4F4C-9A65-B180DEBDB74C}" destId="{CF1EAE9C-F86F-45B3-B2E2-BB096899FCC6}" srcOrd="0" destOrd="0" presId="urn:microsoft.com/office/officeart/2018/5/layout/IconCircleLabelList"/>
    <dgm:cxn modelId="{EE4FCCD9-0CA0-4A68-9A50-40DE792D99FE}" type="presOf" srcId="{9475AF9A-A87F-4A53-A393-5AFEF87D5AF5}" destId="{7AB3FFBE-DBE0-4387-B6FF-877D23C98125}" srcOrd="0" destOrd="0" presId="urn:microsoft.com/office/officeart/2018/5/layout/IconCircleLabelList"/>
    <dgm:cxn modelId="{9D9AA3E2-5DF6-4FE7-A4D7-FDD4BEC842E2}" type="presOf" srcId="{7189F603-DD2E-484A-8722-DC0F92874210}" destId="{0F1FDF9B-1395-47A1-9A70-354075DBDF42}" srcOrd="0" destOrd="0" presId="urn:microsoft.com/office/officeart/2018/5/layout/IconCircleLabelList"/>
    <dgm:cxn modelId="{4E3E98EB-2BBA-4E9A-8B31-645741BCFD80}" srcId="{B7362DDA-9195-44BA-B593-0EB6A0BAE9B2}" destId="{7189F603-DD2E-484A-8722-DC0F92874210}" srcOrd="3" destOrd="0" parTransId="{B6176EA4-F28C-4A21-B5FF-E4E427C75628}" sibTransId="{7804C5E4-F9E2-4F80-B949-DBE2D3DAA751}"/>
    <dgm:cxn modelId="{0B9E6111-9347-4ADC-AE1F-CDDEC78B3FC0}" type="presParOf" srcId="{A51158BD-1DD6-4D6C-B362-A2935356E0F3}" destId="{0E7FC9C7-6E59-4EA1-88EE-83A1285573A4}" srcOrd="0" destOrd="0" presId="urn:microsoft.com/office/officeart/2018/5/layout/IconCircleLabelList"/>
    <dgm:cxn modelId="{879895F9-B721-4DB2-8098-CC74103838FE}" type="presParOf" srcId="{0E7FC9C7-6E59-4EA1-88EE-83A1285573A4}" destId="{C004425B-194A-4EEE-907A-DEEAE7E8B419}" srcOrd="0" destOrd="0" presId="urn:microsoft.com/office/officeart/2018/5/layout/IconCircleLabelList"/>
    <dgm:cxn modelId="{1CB58E78-7167-4CAC-97AB-2DBEE49CA00C}" type="presParOf" srcId="{0E7FC9C7-6E59-4EA1-88EE-83A1285573A4}" destId="{28FF5DB6-5C60-4EA7-BD91-A12BEF9B4DF9}" srcOrd="1" destOrd="0" presId="urn:microsoft.com/office/officeart/2018/5/layout/IconCircleLabelList"/>
    <dgm:cxn modelId="{97751B95-8515-4A92-8EFF-72767E8D92B5}" type="presParOf" srcId="{0E7FC9C7-6E59-4EA1-88EE-83A1285573A4}" destId="{C5001180-9697-48BA-B2DF-8A74FB72AEA4}" srcOrd="2" destOrd="0" presId="urn:microsoft.com/office/officeart/2018/5/layout/IconCircleLabelList"/>
    <dgm:cxn modelId="{8819E4CB-BB4A-49BB-80DF-F100CD6F4F5F}" type="presParOf" srcId="{0E7FC9C7-6E59-4EA1-88EE-83A1285573A4}" destId="{7630868D-72F8-4CE0-A308-ED530FB34AB2}" srcOrd="3" destOrd="0" presId="urn:microsoft.com/office/officeart/2018/5/layout/IconCircleLabelList"/>
    <dgm:cxn modelId="{E9B8CD4B-60CC-4C11-8C50-1E79CF78F179}" type="presParOf" srcId="{A51158BD-1DD6-4D6C-B362-A2935356E0F3}" destId="{2D4351E5-32CB-463C-99D5-C17432509A3E}" srcOrd="1" destOrd="0" presId="urn:microsoft.com/office/officeart/2018/5/layout/IconCircleLabelList"/>
    <dgm:cxn modelId="{9A6B2710-F911-4543-9656-A651E9F8835B}" type="presParOf" srcId="{A51158BD-1DD6-4D6C-B362-A2935356E0F3}" destId="{102C49B0-A8BE-477D-8846-FC3A09F43999}" srcOrd="2" destOrd="0" presId="urn:microsoft.com/office/officeart/2018/5/layout/IconCircleLabelList"/>
    <dgm:cxn modelId="{4E1F19FD-567F-4164-89CF-4CA65E88782E}" type="presParOf" srcId="{102C49B0-A8BE-477D-8846-FC3A09F43999}" destId="{390822C5-A7D6-4D53-A323-7D90B12F459E}" srcOrd="0" destOrd="0" presId="urn:microsoft.com/office/officeart/2018/5/layout/IconCircleLabelList"/>
    <dgm:cxn modelId="{FD2750C9-E42C-45B1-AD07-408C702E944B}" type="presParOf" srcId="{102C49B0-A8BE-477D-8846-FC3A09F43999}" destId="{6D7A7C0B-E019-4AD8-BF8C-E6CB19D67332}" srcOrd="1" destOrd="0" presId="urn:microsoft.com/office/officeart/2018/5/layout/IconCircleLabelList"/>
    <dgm:cxn modelId="{95C39A06-06A7-4119-97CE-CAC2FC1F27A9}" type="presParOf" srcId="{102C49B0-A8BE-477D-8846-FC3A09F43999}" destId="{715E4261-FF85-4B68-AB1D-D50696C8B101}" srcOrd="2" destOrd="0" presId="urn:microsoft.com/office/officeart/2018/5/layout/IconCircleLabelList"/>
    <dgm:cxn modelId="{B0D650B3-62CA-411C-90B8-D8A312904F73}" type="presParOf" srcId="{102C49B0-A8BE-477D-8846-FC3A09F43999}" destId="{7AB3FFBE-DBE0-4387-B6FF-877D23C98125}" srcOrd="3" destOrd="0" presId="urn:microsoft.com/office/officeart/2018/5/layout/IconCircleLabelList"/>
    <dgm:cxn modelId="{86833C31-7168-407D-8170-2199B0C05648}" type="presParOf" srcId="{A51158BD-1DD6-4D6C-B362-A2935356E0F3}" destId="{8C83AB2E-E969-4F8C-9356-AE0DD7CA8B81}" srcOrd="3" destOrd="0" presId="urn:microsoft.com/office/officeart/2018/5/layout/IconCircleLabelList"/>
    <dgm:cxn modelId="{6D477114-121D-46D0-BF99-316EC92483AB}" type="presParOf" srcId="{A51158BD-1DD6-4D6C-B362-A2935356E0F3}" destId="{1C60847C-816A-4BA6-9573-972240E92CE8}" srcOrd="4" destOrd="0" presId="urn:microsoft.com/office/officeart/2018/5/layout/IconCircleLabelList"/>
    <dgm:cxn modelId="{35B30252-D63D-4C8B-8477-20A51B6F7939}" type="presParOf" srcId="{1C60847C-816A-4BA6-9573-972240E92CE8}" destId="{DD9455AD-289C-46BB-B148-49B4FBA164A2}" srcOrd="0" destOrd="0" presId="urn:microsoft.com/office/officeart/2018/5/layout/IconCircleLabelList"/>
    <dgm:cxn modelId="{A687EAF6-1672-4035-B548-ECC4066A4A29}" type="presParOf" srcId="{1C60847C-816A-4BA6-9573-972240E92CE8}" destId="{4F900576-D841-4648-96DD-C41F7141F03A}" srcOrd="1" destOrd="0" presId="urn:microsoft.com/office/officeart/2018/5/layout/IconCircleLabelList"/>
    <dgm:cxn modelId="{99536238-9419-4925-A9B4-C03D5CAD0392}" type="presParOf" srcId="{1C60847C-816A-4BA6-9573-972240E92CE8}" destId="{01C7A019-B14A-4727-AD3C-5D8323FC8C0B}" srcOrd="2" destOrd="0" presId="urn:microsoft.com/office/officeart/2018/5/layout/IconCircleLabelList"/>
    <dgm:cxn modelId="{713EC3A0-59A7-4C16-8094-45AECD61EAEA}" type="presParOf" srcId="{1C60847C-816A-4BA6-9573-972240E92CE8}" destId="{04937506-CE99-4EA1-852F-DC7D9BE9E390}" srcOrd="3" destOrd="0" presId="urn:microsoft.com/office/officeart/2018/5/layout/IconCircleLabelList"/>
    <dgm:cxn modelId="{2DB56D1D-C924-4519-83DE-D2E293A497C6}" type="presParOf" srcId="{A51158BD-1DD6-4D6C-B362-A2935356E0F3}" destId="{F1598A4B-D22C-48DA-855B-C4EB2A0832B5}" srcOrd="5" destOrd="0" presId="urn:microsoft.com/office/officeart/2018/5/layout/IconCircleLabelList"/>
    <dgm:cxn modelId="{A8E42E92-6E22-4D2E-9680-6E68336447F4}" type="presParOf" srcId="{A51158BD-1DD6-4D6C-B362-A2935356E0F3}" destId="{6B744414-9AC1-49A5-A986-1CB44BF1C1F8}" srcOrd="6" destOrd="0" presId="urn:microsoft.com/office/officeart/2018/5/layout/IconCircleLabelList"/>
    <dgm:cxn modelId="{AAEACA42-622D-4FEE-BAA7-9F057D482E81}" type="presParOf" srcId="{6B744414-9AC1-49A5-A986-1CB44BF1C1F8}" destId="{A95F0CF5-E125-4DF7-9CFD-F98BA63BFA05}" srcOrd="0" destOrd="0" presId="urn:microsoft.com/office/officeart/2018/5/layout/IconCircleLabelList"/>
    <dgm:cxn modelId="{7D2AF226-4B3E-48F6-A119-6C57358082AB}" type="presParOf" srcId="{6B744414-9AC1-49A5-A986-1CB44BF1C1F8}" destId="{D69E406E-6092-42EE-898E-9EE0228CD8AE}" srcOrd="1" destOrd="0" presId="urn:microsoft.com/office/officeart/2018/5/layout/IconCircleLabelList"/>
    <dgm:cxn modelId="{E51A02FC-B967-43F9-BF1D-25785F86DD70}" type="presParOf" srcId="{6B744414-9AC1-49A5-A986-1CB44BF1C1F8}" destId="{19C8CED9-31E6-4C48-98DF-0A23168EF04B}" srcOrd="2" destOrd="0" presId="urn:microsoft.com/office/officeart/2018/5/layout/IconCircleLabelList"/>
    <dgm:cxn modelId="{3BC992D5-E79B-4435-B358-E914B69F9BDE}" type="presParOf" srcId="{6B744414-9AC1-49A5-A986-1CB44BF1C1F8}" destId="{0F1FDF9B-1395-47A1-9A70-354075DBDF42}" srcOrd="3" destOrd="0" presId="urn:microsoft.com/office/officeart/2018/5/layout/IconCircleLabelList"/>
    <dgm:cxn modelId="{D29F610E-9847-476B-AA16-F69E5EE7F311}" type="presParOf" srcId="{A51158BD-1DD6-4D6C-B362-A2935356E0F3}" destId="{31FD8463-A5CB-46D1-8724-4916B7CE40AB}" srcOrd="7" destOrd="0" presId="urn:microsoft.com/office/officeart/2018/5/layout/IconCircleLabelList"/>
    <dgm:cxn modelId="{FB563980-2E89-4736-8133-363D37461EDA}" type="presParOf" srcId="{A51158BD-1DD6-4D6C-B362-A2935356E0F3}" destId="{BB052251-AB38-4995-B2B2-0C9A7A07E2EA}" srcOrd="8" destOrd="0" presId="urn:microsoft.com/office/officeart/2018/5/layout/IconCircleLabelList"/>
    <dgm:cxn modelId="{FC0415EF-50E2-43C9-9A20-708CA03B2BA3}" type="presParOf" srcId="{BB052251-AB38-4995-B2B2-0C9A7A07E2EA}" destId="{F0DC6C7B-57DF-43D5-A74D-996D8F8063A8}" srcOrd="0" destOrd="0" presId="urn:microsoft.com/office/officeart/2018/5/layout/IconCircleLabelList"/>
    <dgm:cxn modelId="{0D0993B1-7E65-4430-B8D0-F8D3A870B9DE}" type="presParOf" srcId="{BB052251-AB38-4995-B2B2-0C9A7A07E2EA}" destId="{BCB641BE-FFBA-4650-BAE0-D134190A9643}" srcOrd="1" destOrd="0" presId="urn:microsoft.com/office/officeart/2018/5/layout/IconCircleLabelList"/>
    <dgm:cxn modelId="{B2BBB74B-9CBB-4F6E-BAC2-DA094FE94D90}" type="presParOf" srcId="{BB052251-AB38-4995-B2B2-0C9A7A07E2EA}" destId="{E3AF6B5D-691A-4191-8353-5A0C8E2762FA}" srcOrd="2" destOrd="0" presId="urn:microsoft.com/office/officeart/2018/5/layout/IconCircleLabelList"/>
    <dgm:cxn modelId="{BAA968FF-C4C4-493C-B260-268CC7BF3795}" type="presParOf" srcId="{BB052251-AB38-4995-B2B2-0C9A7A07E2EA}" destId="{6431E487-1E6F-4FAE-913B-30B4CDC3F77E}" srcOrd="3" destOrd="0" presId="urn:microsoft.com/office/officeart/2018/5/layout/IconCircleLabelList"/>
    <dgm:cxn modelId="{19AF9950-A24B-41F3-B4D4-BE14362EC055}" type="presParOf" srcId="{A51158BD-1DD6-4D6C-B362-A2935356E0F3}" destId="{9041ED40-553B-404C-A60B-C1CA8D81636E}" srcOrd="9" destOrd="0" presId="urn:microsoft.com/office/officeart/2018/5/layout/IconCircleLabelList"/>
    <dgm:cxn modelId="{EA3C59B6-D569-4BFA-BABC-15BF08D30A54}" type="presParOf" srcId="{A51158BD-1DD6-4D6C-B362-A2935356E0F3}" destId="{3866157F-618E-485E-9E6E-E09B889CF0F3}" srcOrd="10" destOrd="0" presId="urn:microsoft.com/office/officeart/2018/5/layout/IconCircleLabelList"/>
    <dgm:cxn modelId="{A2C74BEA-F81F-4464-B6D6-3780B08782B7}" type="presParOf" srcId="{3866157F-618E-485E-9E6E-E09B889CF0F3}" destId="{7540C869-883A-410B-8C7B-EC42030750AF}" srcOrd="0" destOrd="0" presId="urn:microsoft.com/office/officeart/2018/5/layout/IconCircleLabelList"/>
    <dgm:cxn modelId="{88320AD8-407E-4D73-A935-09FFF5F776F0}" type="presParOf" srcId="{3866157F-618E-485E-9E6E-E09B889CF0F3}" destId="{3258E453-7A48-42B7-9D9D-F90ABC619675}" srcOrd="1" destOrd="0" presId="urn:microsoft.com/office/officeart/2018/5/layout/IconCircleLabelList"/>
    <dgm:cxn modelId="{19B2BC09-CFB4-41DD-8760-A798DCABA67B}" type="presParOf" srcId="{3866157F-618E-485E-9E6E-E09B889CF0F3}" destId="{8C0BBE06-890A-4511-87EA-EEE93D8937EB}" srcOrd="2" destOrd="0" presId="urn:microsoft.com/office/officeart/2018/5/layout/IconCircleLabelList"/>
    <dgm:cxn modelId="{EE1F6545-3A1F-4479-8E57-D8ACF7C246DA}" type="presParOf" srcId="{3866157F-618E-485E-9E6E-E09B889CF0F3}" destId="{CF1EAE9C-F86F-45B3-B2E2-BB096899FCC6}"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198C09-D644-465E-B7A8-EAEF0BCD676C}" type="doc">
      <dgm:prSet loTypeId="urn:microsoft.com/office/officeart/2005/8/layout/vProcess5" loCatId="process" qsTypeId="urn:microsoft.com/office/officeart/2005/8/quickstyle/simple2" qsCatId="simple" csTypeId="urn:microsoft.com/office/officeart/2005/8/colors/accent0_3" csCatId="mainScheme"/>
      <dgm:spPr/>
      <dgm:t>
        <a:bodyPr/>
        <a:lstStyle/>
        <a:p>
          <a:endParaRPr lang="en-US"/>
        </a:p>
      </dgm:t>
    </dgm:pt>
    <dgm:pt modelId="{A35E518F-3E23-4813-8DC0-FEC885A5666C}">
      <dgm:prSet custT="1"/>
      <dgm:spPr/>
      <dgm:t>
        <a:bodyPr/>
        <a:lstStyle/>
        <a:p>
          <a:r>
            <a:rPr lang="en-US" sz="2000" dirty="0"/>
            <a:t>Decision to stop working is often not an easy one</a:t>
          </a:r>
        </a:p>
      </dgm:t>
    </dgm:pt>
    <dgm:pt modelId="{8F84927A-3C60-46B5-95FB-38B27C314F5C}" type="parTrans" cxnId="{D7E3F6B3-B441-46F2-B19E-69476FF73E09}">
      <dgm:prSet/>
      <dgm:spPr/>
      <dgm:t>
        <a:bodyPr/>
        <a:lstStyle/>
        <a:p>
          <a:endParaRPr lang="en-US"/>
        </a:p>
      </dgm:t>
    </dgm:pt>
    <dgm:pt modelId="{5BC0E04E-35CA-480F-9AE0-8F5E036D359E}" type="sibTrans" cxnId="{D7E3F6B3-B441-46F2-B19E-69476FF73E09}">
      <dgm:prSet/>
      <dgm:spPr/>
      <dgm:t>
        <a:bodyPr/>
        <a:lstStyle/>
        <a:p>
          <a:endParaRPr lang="en-US"/>
        </a:p>
      </dgm:t>
    </dgm:pt>
    <dgm:pt modelId="{8CB52FA9-4C1B-40F1-A3C6-AB25B92CA19B}">
      <dgm:prSet custT="1"/>
      <dgm:spPr/>
      <dgm:t>
        <a:bodyPr/>
        <a:lstStyle/>
        <a:p>
          <a:pPr rtl="0"/>
          <a:r>
            <a:rPr lang="en-US" sz="2000" dirty="0">
              <a:latin typeface="Century Gothic" panose="020B0502020202020204"/>
            </a:rPr>
            <a:t>Better</a:t>
          </a:r>
          <a:r>
            <a:rPr lang="en-US" sz="2000" dirty="0"/>
            <a:t> to make the decision yourself rather than having an employer make it for you </a:t>
          </a:r>
        </a:p>
      </dgm:t>
    </dgm:pt>
    <dgm:pt modelId="{7A3D3DD3-7239-4A5D-962D-E2D47EA1FB56}" type="parTrans" cxnId="{6A6C5656-3D88-444B-9EA9-FA060F5EA2D4}">
      <dgm:prSet/>
      <dgm:spPr/>
      <dgm:t>
        <a:bodyPr/>
        <a:lstStyle/>
        <a:p>
          <a:endParaRPr lang="en-US"/>
        </a:p>
      </dgm:t>
    </dgm:pt>
    <dgm:pt modelId="{17FC45D0-4500-4C5F-858F-44942C7CC5D9}" type="sibTrans" cxnId="{6A6C5656-3D88-444B-9EA9-FA060F5EA2D4}">
      <dgm:prSet/>
      <dgm:spPr/>
      <dgm:t>
        <a:bodyPr/>
        <a:lstStyle/>
        <a:p>
          <a:endParaRPr lang="en-US"/>
        </a:p>
      </dgm:t>
    </dgm:pt>
    <dgm:pt modelId="{31BF4C67-5B2A-41E7-89B4-2858ECC23361}">
      <dgm:prSet/>
      <dgm:spPr/>
      <dgm:t>
        <a:bodyPr/>
        <a:lstStyle/>
        <a:p>
          <a:pPr rtl="0"/>
          <a:r>
            <a:rPr lang="en-US" sz="2400" dirty="0">
              <a:latin typeface="Century Gothic" panose="020B0502020202020204"/>
            </a:rPr>
            <a:t>File for</a:t>
          </a:r>
          <a:r>
            <a:rPr lang="en-US" sz="2400" dirty="0"/>
            <a:t> disability benefits from</a:t>
          </a:r>
          <a:r>
            <a:rPr lang="en-US" sz="2400" dirty="0">
              <a:latin typeface="Century Gothic" panose="020B0502020202020204"/>
            </a:rPr>
            <a:t> your job</a:t>
          </a:r>
          <a:r>
            <a:rPr lang="en-US" sz="2400" dirty="0"/>
            <a:t> BEFORE you stop working or you lose them </a:t>
          </a:r>
        </a:p>
      </dgm:t>
    </dgm:pt>
    <dgm:pt modelId="{9D58CCD6-6AE0-418D-A656-4B90E67C94B7}" type="parTrans" cxnId="{AD12492D-CD9C-4C0C-A656-4E7EEFACB10E}">
      <dgm:prSet/>
      <dgm:spPr/>
      <dgm:t>
        <a:bodyPr/>
        <a:lstStyle/>
        <a:p>
          <a:endParaRPr lang="en-US"/>
        </a:p>
      </dgm:t>
    </dgm:pt>
    <dgm:pt modelId="{60DA5588-0968-4C9E-83E1-A6E01D303D16}" type="sibTrans" cxnId="{AD12492D-CD9C-4C0C-A656-4E7EEFACB10E}">
      <dgm:prSet/>
      <dgm:spPr/>
      <dgm:t>
        <a:bodyPr/>
        <a:lstStyle/>
        <a:p>
          <a:endParaRPr lang="en-US"/>
        </a:p>
      </dgm:t>
    </dgm:pt>
    <dgm:pt modelId="{C67EDB7B-402C-4CD6-BF06-34EE2102794B}">
      <dgm:prSet/>
      <dgm:spPr/>
      <dgm:t>
        <a:bodyPr/>
        <a:lstStyle/>
        <a:p>
          <a:r>
            <a:rPr lang="en-US" sz="2400" dirty="0"/>
            <a:t>Take advantage of Short-term Disability and Long-term Disability (STD and LTD) benefits offered through work </a:t>
          </a:r>
        </a:p>
      </dgm:t>
    </dgm:pt>
    <dgm:pt modelId="{AEEECA82-0EFD-4F2E-A492-9FD249ACD181}" type="parTrans" cxnId="{245FD77E-BB2E-4C31-8B36-5E70E86C96E9}">
      <dgm:prSet/>
      <dgm:spPr/>
      <dgm:t>
        <a:bodyPr/>
        <a:lstStyle/>
        <a:p>
          <a:endParaRPr lang="en-US"/>
        </a:p>
      </dgm:t>
    </dgm:pt>
    <dgm:pt modelId="{30ADC3B2-FB7E-4058-A5AA-A00BD98E1139}" type="sibTrans" cxnId="{245FD77E-BB2E-4C31-8B36-5E70E86C96E9}">
      <dgm:prSet/>
      <dgm:spPr/>
      <dgm:t>
        <a:bodyPr/>
        <a:lstStyle/>
        <a:p>
          <a:endParaRPr lang="en-US"/>
        </a:p>
      </dgm:t>
    </dgm:pt>
    <dgm:pt modelId="{238A981F-C1F9-4284-BBEE-5213FED12225}" type="pres">
      <dgm:prSet presAssocID="{88198C09-D644-465E-B7A8-EAEF0BCD676C}" presName="outerComposite" presStyleCnt="0">
        <dgm:presLayoutVars>
          <dgm:chMax val="5"/>
          <dgm:dir/>
          <dgm:resizeHandles val="exact"/>
        </dgm:presLayoutVars>
      </dgm:prSet>
      <dgm:spPr/>
    </dgm:pt>
    <dgm:pt modelId="{371A7F23-AD6A-497A-8A42-4D038CCE8527}" type="pres">
      <dgm:prSet presAssocID="{88198C09-D644-465E-B7A8-EAEF0BCD676C}" presName="dummyMaxCanvas" presStyleCnt="0">
        <dgm:presLayoutVars/>
      </dgm:prSet>
      <dgm:spPr/>
    </dgm:pt>
    <dgm:pt modelId="{B981141B-6777-4DCC-8649-2A49A09107E2}" type="pres">
      <dgm:prSet presAssocID="{88198C09-D644-465E-B7A8-EAEF0BCD676C}" presName="FourNodes_1" presStyleLbl="node1" presStyleIdx="0" presStyleCnt="4">
        <dgm:presLayoutVars>
          <dgm:bulletEnabled val="1"/>
        </dgm:presLayoutVars>
      </dgm:prSet>
      <dgm:spPr/>
    </dgm:pt>
    <dgm:pt modelId="{35C7F19D-3D8E-4C84-9058-6F23D30AD230}" type="pres">
      <dgm:prSet presAssocID="{88198C09-D644-465E-B7A8-EAEF0BCD676C}" presName="FourNodes_2" presStyleLbl="node1" presStyleIdx="1" presStyleCnt="4">
        <dgm:presLayoutVars>
          <dgm:bulletEnabled val="1"/>
        </dgm:presLayoutVars>
      </dgm:prSet>
      <dgm:spPr/>
    </dgm:pt>
    <dgm:pt modelId="{8C13E145-A969-4534-9467-AE431EE86289}" type="pres">
      <dgm:prSet presAssocID="{88198C09-D644-465E-B7A8-EAEF0BCD676C}" presName="FourNodes_3" presStyleLbl="node1" presStyleIdx="2" presStyleCnt="4">
        <dgm:presLayoutVars>
          <dgm:bulletEnabled val="1"/>
        </dgm:presLayoutVars>
      </dgm:prSet>
      <dgm:spPr/>
    </dgm:pt>
    <dgm:pt modelId="{B53C5780-81DB-4F2B-B69A-47E791CE26CA}" type="pres">
      <dgm:prSet presAssocID="{88198C09-D644-465E-B7A8-EAEF0BCD676C}" presName="FourNodes_4" presStyleLbl="node1" presStyleIdx="3" presStyleCnt="4">
        <dgm:presLayoutVars>
          <dgm:bulletEnabled val="1"/>
        </dgm:presLayoutVars>
      </dgm:prSet>
      <dgm:spPr/>
    </dgm:pt>
    <dgm:pt modelId="{94566ECC-4796-4F28-B60F-4951D1D9B711}" type="pres">
      <dgm:prSet presAssocID="{88198C09-D644-465E-B7A8-EAEF0BCD676C}" presName="FourConn_1-2" presStyleLbl="fgAccFollowNode1" presStyleIdx="0" presStyleCnt="3">
        <dgm:presLayoutVars>
          <dgm:bulletEnabled val="1"/>
        </dgm:presLayoutVars>
      </dgm:prSet>
      <dgm:spPr/>
    </dgm:pt>
    <dgm:pt modelId="{5E56D0AF-895E-485A-AD33-25B1F710A26C}" type="pres">
      <dgm:prSet presAssocID="{88198C09-D644-465E-B7A8-EAEF0BCD676C}" presName="FourConn_2-3" presStyleLbl="fgAccFollowNode1" presStyleIdx="1" presStyleCnt="3">
        <dgm:presLayoutVars>
          <dgm:bulletEnabled val="1"/>
        </dgm:presLayoutVars>
      </dgm:prSet>
      <dgm:spPr/>
    </dgm:pt>
    <dgm:pt modelId="{78176DAA-A2A0-41DD-9212-4CED0A1955A9}" type="pres">
      <dgm:prSet presAssocID="{88198C09-D644-465E-B7A8-EAEF0BCD676C}" presName="FourConn_3-4" presStyleLbl="fgAccFollowNode1" presStyleIdx="2" presStyleCnt="3">
        <dgm:presLayoutVars>
          <dgm:bulletEnabled val="1"/>
        </dgm:presLayoutVars>
      </dgm:prSet>
      <dgm:spPr/>
    </dgm:pt>
    <dgm:pt modelId="{BB0EA984-9038-4369-9AB9-986B3D369CD1}" type="pres">
      <dgm:prSet presAssocID="{88198C09-D644-465E-B7A8-EAEF0BCD676C}" presName="FourNodes_1_text" presStyleLbl="node1" presStyleIdx="3" presStyleCnt="4">
        <dgm:presLayoutVars>
          <dgm:bulletEnabled val="1"/>
        </dgm:presLayoutVars>
      </dgm:prSet>
      <dgm:spPr/>
    </dgm:pt>
    <dgm:pt modelId="{63794DBE-7D48-4DD3-B27A-511A838EDEEC}" type="pres">
      <dgm:prSet presAssocID="{88198C09-D644-465E-B7A8-EAEF0BCD676C}" presName="FourNodes_2_text" presStyleLbl="node1" presStyleIdx="3" presStyleCnt="4">
        <dgm:presLayoutVars>
          <dgm:bulletEnabled val="1"/>
        </dgm:presLayoutVars>
      </dgm:prSet>
      <dgm:spPr/>
    </dgm:pt>
    <dgm:pt modelId="{A02C567E-5286-4290-8B4E-14627E24E407}" type="pres">
      <dgm:prSet presAssocID="{88198C09-D644-465E-B7A8-EAEF0BCD676C}" presName="FourNodes_3_text" presStyleLbl="node1" presStyleIdx="3" presStyleCnt="4">
        <dgm:presLayoutVars>
          <dgm:bulletEnabled val="1"/>
        </dgm:presLayoutVars>
      </dgm:prSet>
      <dgm:spPr/>
    </dgm:pt>
    <dgm:pt modelId="{C451663A-0B44-4919-A82C-03EE4FE094FF}" type="pres">
      <dgm:prSet presAssocID="{88198C09-D644-465E-B7A8-EAEF0BCD676C}" presName="FourNodes_4_text" presStyleLbl="node1" presStyleIdx="3" presStyleCnt="4">
        <dgm:presLayoutVars>
          <dgm:bulletEnabled val="1"/>
        </dgm:presLayoutVars>
      </dgm:prSet>
      <dgm:spPr/>
    </dgm:pt>
  </dgm:ptLst>
  <dgm:cxnLst>
    <dgm:cxn modelId="{B692AC1A-CA55-4F4F-8874-62E2E810C5ED}" type="presOf" srcId="{C67EDB7B-402C-4CD6-BF06-34EE2102794B}" destId="{C451663A-0B44-4919-A82C-03EE4FE094FF}" srcOrd="1" destOrd="0" presId="urn:microsoft.com/office/officeart/2005/8/layout/vProcess5"/>
    <dgm:cxn modelId="{9D1A6B23-EE61-4330-965F-25AE53110408}" type="presOf" srcId="{8CB52FA9-4C1B-40F1-A3C6-AB25B92CA19B}" destId="{35C7F19D-3D8E-4C84-9058-6F23D30AD230}" srcOrd="0" destOrd="0" presId="urn:microsoft.com/office/officeart/2005/8/layout/vProcess5"/>
    <dgm:cxn modelId="{AD12492D-CD9C-4C0C-A656-4E7EEFACB10E}" srcId="{88198C09-D644-465E-B7A8-EAEF0BCD676C}" destId="{31BF4C67-5B2A-41E7-89B4-2858ECC23361}" srcOrd="2" destOrd="0" parTransId="{9D58CCD6-6AE0-418D-A656-4B90E67C94B7}" sibTransId="{60DA5588-0968-4C9E-83E1-A6E01D303D16}"/>
    <dgm:cxn modelId="{FC8E1A2E-DC9E-4C59-84F7-83CFCC2B81EA}" type="presOf" srcId="{8CB52FA9-4C1B-40F1-A3C6-AB25B92CA19B}" destId="{63794DBE-7D48-4DD3-B27A-511A838EDEEC}" srcOrd="1" destOrd="0" presId="urn:microsoft.com/office/officeart/2005/8/layout/vProcess5"/>
    <dgm:cxn modelId="{1C508748-86C2-4CCC-8ACB-1135C570C3A5}" type="presOf" srcId="{88198C09-D644-465E-B7A8-EAEF0BCD676C}" destId="{238A981F-C1F9-4284-BBEE-5213FED12225}" srcOrd="0" destOrd="0" presId="urn:microsoft.com/office/officeart/2005/8/layout/vProcess5"/>
    <dgm:cxn modelId="{6A6C5656-3D88-444B-9EA9-FA060F5EA2D4}" srcId="{88198C09-D644-465E-B7A8-EAEF0BCD676C}" destId="{8CB52FA9-4C1B-40F1-A3C6-AB25B92CA19B}" srcOrd="1" destOrd="0" parTransId="{7A3D3DD3-7239-4A5D-962D-E2D47EA1FB56}" sibTransId="{17FC45D0-4500-4C5F-858F-44942C7CC5D9}"/>
    <dgm:cxn modelId="{206E8B56-5460-4F07-956F-7A97CAE10B81}" type="presOf" srcId="{31BF4C67-5B2A-41E7-89B4-2858ECC23361}" destId="{A02C567E-5286-4290-8B4E-14627E24E407}" srcOrd="1" destOrd="0" presId="urn:microsoft.com/office/officeart/2005/8/layout/vProcess5"/>
    <dgm:cxn modelId="{723ACD56-F316-4584-81D7-D58BB9B50246}" type="presOf" srcId="{A35E518F-3E23-4813-8DC0-FEC885A5666C}" destId="{BB0EA984-9038-4369-9AB9-986B3D369CD1}" srcOrd="1" destOrd="0" presId="urn:microsoft.com/office/officeart/2005/8/layout/vProcess5"/>
    <dgm:cxn modelId="{245FD77E-BB2E-4C31-8B36-5E70E86C96E9}" srcId="{88198C09-D644-465E-B7A8-EAEF0BCD676C}" destId="{C67EDB7B-402C-4CD6-BF06-34EE2102794B}" srcOrd="3" destOrd="0" parTransId="{AEEECA82-0EFD-4F2E-A492-9FD249ACD181}" sibTransId="{30ADC3B2-FB7E-4058-A5AA-A00BD98E1139}"/>
    <dgm:cxn modelId="{E8DEC880-891C-46A7-B15C-F7A87DA062D1}" type="presOf" srcId="{17FC45D0-4500-4C5F-858F-44942C7CC5D9}" destId="{5E56D0AF-895E-485A-AD33-25B1F710A26C}" srcOrd="0" destOrd="0" presId="urn:microsoft.com/office/officeart/2005/8/layout/vProcess5"/>
    <dgm:cxn modelId="{B68CB093-9D1E-4653-86A7-971898772AFE}" type="presOf" srcId="{C67EDB7B-402C-4CD6-BF06-34EE2102794B}" destId="{B53C5780-81DB-4F2B-B69A-47E791CE26CA}" srcOrd="0" destOrd="0" presId="urn:microsoft.com/office/officeart/2005/8/layout/vProcess5"/>
    <dgm:cxn modelId="{2750259A-0876-44AB-AA12-99091E29E947}" type="presOf" srcId="{A35E518F-3E23-4813-8DC0-FEC885A5666C}" destId="{B981141B-6777-4DCC-8649-2A49A09107E2}" srcOrd="0" destOrd="0" presId="urn:microsoft.com/office/officeart/2005/8/layout/vProcess5"/>
    <dgm:cxn modelId="{D7E3F6B3-B441-46F2-B19E-69476FF73E09}" srcId="{88198C09-D644-465E-B7A8-EAEF0BCD676C}" destId="{A35E518F-3E23-4813-8DC0-FEC885A5666C}" srcOrd="0" destOrd="0" parTransId="{8F84927A-3C60-46B5-95FB-38B27C314F5C}" sibTransId="{5BC0E04E-35CA-480F-9AE0-8F5E036D359E}"/>
    <dgm:cxn modelId="{5A98F6B5-D3B1-45AD-9721-3BA461644B7F}" type="presOf" srcId="{60DA5588-0968-4C9E-83E1-A6E01D303D16}" destId="{78176DAA-A2A0-41DD-9212-4CED0A1955A9}" srcOrd="0" destOrd="0" presId="urn:microsoft.com/office/officeart/2005/8/layout/vProcess5"/>
    <dgm:cxn modelId="{3300C8D0-830F-42F2-8F8F-87DC32F3D3AA}" type="presOf" srcId="{5BC0E04E-35CA-480F-9AE0-8F5E036D359E}" destId="{94566ECC-4796-4F28-B60F-4951D1D9B711}" srcOrd="0" destOrd="0" presId="urn:microsoft.com/office/officeart/2005/8/layout/vProcess5"/>
    <dgm:cxn modelId="{7C32CBD3-B8AF-4731-ACE7-64F33EC5C6C4}" type="presOf" srcId="{31BF4C67-5B2A-41E7-89B4-2858ECC23361}" destId="{8C13E145-A969-4534-9467-AE431EE86289}" srcOrd="0" destOrd="0" presId="urn:microsoft.com/office/officeart/2005/8/layout/vProcess5"/>
    <dgm:cxn modelId="{E869CCD1-2A16-4953-A2AC-5A9F451427A5}" type="presParOf" srcId="{238A981F-C1F9-4284-BBEE-5213FED12225}" destId="{371A7F23-AD6A-497A-8A42-4D038CCE8527}" srcOrd="0" destOrd="0" presId="urn:microsoft.com/office/officeart/2005/8/layout/vProcess5"/>
    <dgm:cxn modelId="{7CB62DB5-BC61-4996-A25D-49C06F03BF9A}" type="presParOf" srcId="{238A981F-C1F9-4284-BBEE-5213FED12225}" destId="{B981141B-6777-4DCC-8649-2A49A09107E2}" srcOrd="1" destOrd="0" presId="urn:microsoft.com/office/officeart/2005/8/layout/vProcess5"/>
    <dgm:cxn modelId="{1545D8F8-B925-4E63-8745-2B7D1B697135}" type="presParOf" srcId="{238A981F-C1F9-4284-BBEE-5213FED12225}" destId="{35C7F19D-3D8E-4C84-9058-6F23D30AD230}" srcOrd="2" destOrd="0" presId="urn:microsoft.com/office/officeart/2005/8/layout/vProcess5"/>
    <dgm:cxn modelId="{C3C88C9D-19CF-46A0-B2E9-1C8733936AA7}" type="presParOf" srcId="{238A981F-C1F9-4284-BBEE-5213FED12225}" destId="{8C13E145-A969-4534-9467-AE431EE86289}" srcOrd="3" destOrd="0" presId="urn:microsoft.com/office/officeart/2005/8/layout/vProcess5"/>
    <dgm:cxn modelId="{9FFAE547-8458-488D-92FA-8960048D98C2}" type="presParOf" srcId="{238A981F-C1F9-4284-BBEE-5213FED12225}" destId="{B53C5780-81DB-4F2B-B69A-47E791CE26CA}" srcOrd="4" destOrd="0" presId="urn:microsoft.com/office/officeart/2005/8/layout/vProcess5"/>
    <dgm:cxn modelId="{1BC696CD-A09D-4E92-97D2-9898CDBBE1A9}" type="presParOf" srcId="{238A981F-C1F9-4284-BBEE-5213FED12225}" destId="{94566ECC-4796-4F28-B60F-4951D1D9B711}" srcOrd="5" destOrd="0" presId="urn:microsoft.com/office/officeart/2005/8/layout/vProcess5"/>
    <dgm:cxn modelId="{E575425D-103C-48E2-A75A-7BC700638886}" type="presParOf" srcId="{238A981F-C1F9-4284-BBEE-5213FED12225}" destId="{5E56D0AF-895E-485A-AD33-25B1F710A26C}" srcOrd="6" destOrd="0" presId="urn:microsoft.com/office/officeart/2005/8/layout/vProcess5"/>
    <dgm:cxn modelId="{AAD8B6AE-D275-4290-8330-2665D1149564}" type="presParOf" srcId="{238A981F-C1F9-4284-BBEE-5213FED12225}" destId="{78176DAA-A2A0-41DD-9212-4CED0A1955A9}" srcOrd="7" destOrd="0" presId="urn:microsoft.com/office/officeart/2005/8/layout/vProcess5"/>
    <dgm:cxn modelId="{7F1FC471-A5B7-425F-A589-39D5A3F61D82}" type="presParOf" srcId="{238A981F-C1F9-4284-BBEE-5213FED12225}" destId="{BB0EA984-9038-4369-9AB9-986B3D369CD1}" srcOrd="8" destOrd="0" presId="urn:microsoft.com/office/officeart/2005/8/layout/vProcess5"/>
    <dgm:cxn modelId="{2B516370-0336-4D4C-A166-B4C70CB83541}" type="presParOf" srcId="{238A981F-C1F9-4284-BBEE-5213FED12225}" destId="{63794DBE-7D48-4DD3-B27A-511A838EDEEC}" srcOrd="9" destOrd="0" presId="urn:microsoft.com/office/officeart/2005/8/layout/vProcess5"/>
    <dgm:cxn modelId="{24635CF1-820A-4DBC-9383-D069B03E1F81}" type="presParOf" srcId="{238A981F-C1F9-4284-BBEE-5213FED12225}" destId="{A02C567E-5286-4290-8B4E-14627E24E407}" srcOrd="10" destOrd="0" presId="urn:microsoft.com/office/officeart/2005/8/layout/vProcess5"/>
    <dgm:cxn modelId="{2C5AA190-3CF2-41D0-9818-9B519755893B}" type="presParOf" srcId="{238A981F-C1F9-4284-BBEE-5213FED12225}" destId="{C451663A-0B44-4919-A82C-03EE4FE094FF}"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23F2813-F04C-4D1D-B64E-D0424B6CAC68}" type="doc">
      <dgm:prSet loTypeId="urn:microsoft.com/office/officeart/2005/8/layout/default" loCatId="list" qsTypeId="urn:microsoft.com/office/officeart/2005/8/quickstyle/simple1" qsCatId="simple" csTypeId="urn:microsoft.com/office/officeart/2005/8/colors/accent0_3" csCatId="mainScheme"/>
      <dgm:spPr/>
      <dgm:t>
        <a:bodyPr/>
        <a:lstStyle/>
        <a:p>
          <a:endParaRPr lang="en-US"/>
        </a:p>
      </dgm:t>
    </dgm:pt>
    <dgm:pt modelId="{D520A60F-3BFF-48A1-A031-2E7B6B18C580}">
      <dgm:prSet/>
      <dgm:spPr/>
      <dgm:t>
        <a:bodyPr/>
        <a:lstStyle/>
        <a:p>
          <a:pPr rtl="0"/>
          <a:r>
            <a:rPr lang="en-US" b="1" i="0" dirty="0">
              <a:latin typeface="Century Gothic" panose="020B0502020202020204"/>
            </a:rPr>
            <a:t>Employer-sponsored</a:t>
          </a:r>
          <a:r>
            <a:rPr lang="en-US" b="1" i="0" dirty="0"/>
            <a:t> benefits</a:t>
          </a:r>
          <a:r>
            <a:rPr lang="en-US" b="1" dirty="0">
              <a:latin typeface="Century Gothic" panose="020B0502020202020204"/>
            </a:rPr>
            <a:t> – (could be short or long-term or both)</a:t>
          </a:r>
          <a:endParaRPr lang="en-US" b="1" dirty="0"/>
        </a:p>
      </dgm:t>
    </dgm:pt>
    <dgm:pt modelId="{9AD882B1-1C33-40D3-BEE0-A461B7D2A83B}" type="parTrans" cxnId="{D3FA4DA6-1454-4805-84EE-F05FBEC51FFC}">
      <dgm:prSet/>
      <dgm:spPr/>
      <dgm:t>
        <a:bodyPr/>
        <a:lstStyle/>
        <a:p>
          <a:endParaRPr lang="en-US"/>
        </a:p>
      </dgm:t>
    </dgm:pt>
    <dgm:pt modelId="{C9AA49BB-DDBE-4DA2-9EBA-9F9D42AD5C69}" type="sibTrans" cxnId="{D3FA4DA6-1454-4805-84EE-F05FBEC51FFC}">
      <dgm:prSet/>
      <dgm:spPr/>
      <dgm:t>
        <a:bodyPr/>
        <a:lstStyle/>
        <a:p>
          <a:endParaRPr lang="en-US"/>
        </a:p>
      </dgm:t>
    </dgm:pt>
    <dgm:pt modelId="{B6D320DD-174D-4192-831F-6A11F522BDF5}">
      <dgm:prSet/>
      <dgm:spPr/>
      <dgm:t>
        <a:bodyPr/>
        <a:lstStyle/>
        <a:p>
          <a:r>
            <a:rPr lang="en-US" b="1" i="0" dirty="0"/>
            <a:t>Private disability policy</a:t>
          </a:r>
          <a:r>
            <a:rPr lang="en-US" b="0" i="0" dirty="0"/>
            <a:t> (short and/or long-term)</a:t>
          </a:r>
          <a:endParaRPr lang="en-US" dirty="0"/>
        </a:p>
      </dgm:t>
    </dgm:pt>
    <dgm:pt modelId="{F06FD577-99F6-4FEA-B2C0-C1870125894A}" type="parTrans" cxnId="{089586C8-F54C-4112-BF98-A02823399C64}">
      <dgm:prSet/>
      <dgm:spPr/>
      <dgm:t>
        <a:bodyPr/>
        <a:lstStyle/>
        <a:p>
          <a:endParaRPr lang="en-US"/>
        </a:p>
      </dgm:t>
    </dgm:pt>
    <dgm:pt modelId="{CE18199F-8B64-497C-87BB-BBEB2526D8C6}" type="sibTrans" cxnId="{089586C8-F54C-4112-BF98-A02823399C64}">
      <dgm:prSet/>
      <dgm:spPr/>
      <dgm:t>
        <a:bodyPr/>
        <a:lstStyle/>
        <a:p>
          <a:endParaRPr lang="en-US"/>
        </a:p>
      </dgm:t>
    </dgm:pt>
    <dgm:pt modelId="{FD28CBF9-63F7-4DA0-AF0B-EA83710F87D1}">
      <dgm:prSet/>
      <dgm:spPr/>
      <dgm:t>
        <a:bodyPr/>
        <a:lstStyle/>
        <a:p>
          <a:pPr rtl="0"/>
          <a:r>
            <a:rPr lang="en-US" b="1" i="0" dirty="0"/>
            <a:t>Social Security Disability</a:t>
          </a:r>
          <a:r>
            <a:rPr lang="en-US" b="0" i="0" dirty="0"/>
            <a:t> (SSI or SSDI)</a:t>
          </a:r>
          <a:r>
            <a:rPr lang="en-US" dirty="0">
              <a:latin typeface="Century Gothic" panose="020B0502020202020204"/>
            </a:rPr>
            <a:t> - can check whether you have enough work quarters earned for SSDI at </a:t>
          </a:r>
          <a:r>
            <a:rPr lang="en-US" dirty="0">
              <a:solidFill>
                <a:srgbClr val="FFFF00"/>
              </a:solidFill>
              <a:latin typeface="Century Gothic" panose="020B0502020202020204"/>
            </a:rPr>
            <a:t>ssa.gov/</a:t>
          </a:r>
          <a:r>
            <a:rPr lang="en-US" dirty="0" err="1">
              <a:solidFill>
                <a:srgbClr val="FFFF00"/>
              </a:solidFill>
              <a:latin typeface="Century Gothic" panose="020B0502020202020204"/>
            </a:rPr>
            <a:t>myaccount</a:t>
          </a:r>
          <a:r>
            <a:rPr lang="en-US" dirty="0">
              <a:solidFill>
                <a:srgbClr val="FFFF00"/>
              </a:solidFill>
              <a:latin typeface="Century Gothic" panose="020B0502020202020204"/>
            </a:rPr>
            <a:t> </a:t>
          </a:r>
          <a:endParaRPr lang="en-US" dirty="0">
            <a:solidFill>
              <a:srgbClr val="FFFF00"/>
            </a:solidFill>
          </a:endParaRPr>
        </a:p>
      </dgm:t>
    </dgm:pt>
    <dgm:pt modelId="{C5FC3211-AB4D-449F-BF91-7A82B3DE0E4F}" type="parTrans" cxnId="{0949A1ED-B39F-4217-B605-7648F4EB1BCF}">
      <dgm:prSet/>
      <dgm:spPr/>
      <dgm:t>
        <a:bodyPr/>
        <a:lstStyle/>
        <a:p>
          <a:endParaRPr lang="en-US"/>
        </a:p>
      </dgm:t>
    </dgm:pt>
    <dgm:pt modelId="{CD61AF0E-6C22-4F57-ABF3-1B4C8E64DCB4}" type="sibTrans" cxnId="{0949A1ED-B39F-4217-B605-7648F4EB1BCF}">
      <dgm:prSet/>
      <dgm:spPr/>
      <dgm:t>
        <a:bodyPr/>
        <a:lstStyle/>
        <a:p>
          <a:endParaRPr lang="en-US"/>
        </a:p>
      </dgm:t>
    </dgm:pt>
    <dgm:pt modelId="{A1500723-70C8-45B9-8BE5-4E7869FBB556}" type="pres">
      <dgm:prSet presAssocID="{423F2813-F04C-4D1D-B64E-D0424B6CAC68}" presName="diagram" presStyleCnt="0">
        <dgm:presLayoutVars>
          <dgm:dir/>
          <dgm:resizeHandles val="exact"/>
        </dgm:presLayoutVars>
      </dgm:prSet>
      <dgm:spPr/>
    </dgm:pt>
    <dgm:pt modelId="{574BC570-99F9-4F30-ABC6-0635AFBC5009}" type="pres">
      <dgm:prSet presAssocID="{D520A60F-3BFF-48A1-A031-2E7B6B18C580}" presName="node" presStyleLbl="node1" presStyleIdx="0" presStyleCnt="3">
        <dgm:presLayoutVars>
          <dgm:bulletEnabled val="1"/>
        </dgm:presLayoutVars>
      </dgm:prSet>
      <dgm:spPr/>
    </dgm:pt>
    <dgm:pt modelId="{58510E68-CBE4-47B9-A37F-921C93832E5A}" type="pres">
      <dgm:prSet presAssocID="{C9AA49BB-DDBE-4DA2-9EBA-9F9D42AD5C69}" presName="sibTrans" presStyleCnt="0"/>
      <dgm:spPr/>
    </dgm:pt>
    <dgm:pt modelId="{A2E6CAA7-02D5-4C7D-BD18-636D2682C4FE}" type="pres">
      <dgm:prSet presAssocID="{B6D320DD-174D-4192-831F-6A11F522BDF5}" presName="node" presStyleLbl="node1" presStyleIdx="1" presStyleCnt="3">
        <dgm:presLayoutVars>
          <dgm:bulletEnabled val="1"/>
        </dgm:presLayoutVars>
      </dgm:prSet>
      <dgm:spPr/>
    </dgm:pt>
    <dgm:pt modelId="{D5CEFADB-2B1D-4A18-9B3A-E69F82C1792D}" type="pres">
      <dgm:prSet presAssocID="{CE18199F-8B64-497C-87BB-BBEB2526D8C6}" presName="sibTrans" presStyleCnt="0"/>
      <dgm:spPr/>
    </dgm:pt>
    <dgm:pt modelId="{FA832215-8580-4837-B4A0-544597131164}" type="pres">
      <dgm:prSet presAssocID="{FD28CBF9-63F7-4DA0-AF0B-EA83710F87D1}" presName="node" presStyleLbl="node1" presStyleIdx="2" presStyleCnt="3">
        <dgm:presLayoutVars>
          <dgm:bulletEnabled val="1"/>
        </dgm:presLayoutVars>
      </dgm:prSet>
      <dgm:spPr/>
    </dgm:pt>
  </dgm:ptLst>
  <dgm:cxnLst>
    <dgm:cxn modelId="{3994F98D-5769-4CBB-88D2-9E2F7F1BD290}" type="presOf" srcId="{D520A60F-3BFF-48A1-A031-2E7B6B18C580}" destId="{574BC570-99F9-4F30-ABC6-0635AFBC5009}" srcOrd="0" destOrd="0" presId="urn:microsoft.com/office/officeart/2005/8/layout/default"/>
    <dgm:cxn modelId="{4C686C96-3021-4DE3-AA20-187E4AE7E585}" type="presOf" srcId="{B6D320DD-174D-4192-831F-6A11F522BDF5}" destId="{A2E6CAA7-02D5-4C7D-BD18-636D2682C4FE}" srcOrd="0" destOrd="0" presId="urn:microsoft.com/office/officeart/2005/8/layout/default"/>
    <dgm:cxn modelId="{1C997FA4-13D1-47AE-80F9-E5184C8A2875}" type="presOf" srcId="{FD28CBF9-63F7-4DA0-AF0B-EA83710F87D1}" destId="{FA832215-8580-4837-B4A0-544597131164}" srcOrd="0" destOrd="0" presId="urn:microsoft.com/office/officeart/2005/8/layout/default"/>
    <dgm:cxn modelId="{D3FA4DA6-1454-4805-84EE-F05FBEC51FFC}" srcId="{423F2813-F04C-4D1D-B64E-D0424B6CAC68}" destId="{D520A60F-3BFF-48A1-A031-2E7B6B18C580}" srcOrd="0" destOrd="0" parTransId="{9AD882B1-1C33-40D3-BEE0-A461B7D2A83B}" sibTransId="{C9AA49BB-DDBE-4DA2-9EBA-9F9D42AD5C69}"/>
    <dgm:cxn modelId="{6A1685A6-97C1-4703-9EC2-ABB1091D0305}" type="presOf" srcId="{423F2813-F04C-4D1D-B64E-D0424B6CAC68}" destId="{A1500723-70C8-45B9-8BE5-4E7869FBB556}" srcOrd="0" destOrd="0" presId="urn:microsoft.com/office/officeart/2005/8/layout/default"/>
    <dgm:cxn modelId="{089586C8-F54C-4112-BF98-A02823399C64}" srcId="{423F2813-F04C-4D1D-B64E-D0424B6CAC68}" destId="{B6D320DD-174D-4192-831F-6A11F522BDF5}" srcOrd="1" destOrd="0" parTransId="{F06FD577-99F6-4FEA-B2C0-C1870125894A}" sibTransId="{CE18199F-8B64-497C-87BB-BBEB2526D8C6}"/>
    <dgm:cxn modelId="{0949A1ED-B39F-4217-B605-7648F4EB1BCF}" srcId="{423F2813-F04C-4D1D-B64E-D0424B6CAC68}" destId="{FD28CBF9-63F7-4DA0-AF0B-EA83710F87D1}" srcOrd="2" destOrd="0" parTransId="{C5FC3211-AB4D-449F-BF91-7A82B3DE0E4F}" sibTransId="{CD61AF0E-6C22-4F57-ABF3-1B4C8E64DCB4}"/>
    <dgm:cxn modelId="{10EA8FF6-288A-4CD8-9FCE-1FAEA92EC7B7}" type="presParOf" srcId="{A1500723-70C8-45B9-8BE5-4E7869FBB556}" destId="{574BC570-99F9-4F30-ABC6-0635AFBC5009}" srcOrd="0" destOrd="0" presId="urn:microsoft.com/office/officeart/2005/8/layout/default"/>
    <dgm:cxn modelId="{4E74F986-92EF-4B4B-BFCF-AD72705CB5B7}" type="presParOf" srcId="{A1500723-70C8-45B9-8BE5-4E7869FBB556}" destId="{58510E68-CBE4-47B9-A37F-921C93832E5A}" srcOrd="1" destOrd="0" presId="urn:microsoft.com/office/officeart/2005/8/layout/default"/>
    <dgm:cxn modelId="{F59E8C0F-E1A4-4755-BEE0-A1A66FC5B60B}" type="presParOf" srcId="{A1500723-70C8-45B9-8BE5-4E7869FBB556}" destId="{A2E6CAA7-02D5-4C7D-BD18-636D2682C4FE}" srcOrd="2" destOrd="0" presId="urn:microsoft.com/office/officeart/2005/8/layout/default"/>
    <dgm:cxn modelId="{BC4483BB-48A3-40F8-BD5B-666C826A50E6}" type="presParOf" srcId="{A1500723-70C8-45B9-8BE5-4E7869FBB556}" destId="{D5CEFADB-2B1D-4A18-9B3A-E69F82C1792D}" srcOrd="3" destOrd="0" presId="urn:microsoft.com/office/officeart/2005/8/layout/default"/>
    <dgm:cxn modelId="{87A4C68C-4C87-477C-9D70-3B78418A48DB}" type="presParOf" srcId="{A1500723-70C8-45B9-8BE5-4E7869FBB556}" destId="{FA832215-8580-4837-B4A0-544597131164}"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04425B-194A-4EEE-907A-DEEAE7E8B419}">
      <dsp:nvSpPr>
        <dsp:cNvPr id="0" name=""/>
        <dsp:cNvSpPr/>
      </dsp:nvSpPr>
      <dsp:spPr>
        <a:xfrm>
          <a:off x="1345825" y="91516"/>
          <a:ext cx="1098000" cy="1098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FF5DB6-5C60-4EA7-BD91-A12BEF9B4DF9}">
      <dsp:nvSpPr>
        <dsp:cNvPr id="0" name=""/>
        <dsp:cNvSpPr/>
      </dsp:nvSpPr>
      <dsp:spPr>
        <a:xfrm>
          <a:off x="1579825" y="325516"/>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630868D-72F8-4CE0-A308-ED530FB34AB2}">
      <dsp:nvSpPr>
        <dsp:cNvPr id="0" name=""/>
        <dsp:cNvSpPr/>
      </dsp:nvSpPr>
      <dsp:spPr>
        <a:xfrm>
          <a:off x="994825" y="1531516"/>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dirty="0"/>
            <a:t>How Frequent?</a:t>
          </a:r>
        </a:p>
      </dsp:txBody>
      <dsp:txXfrm>
        <a:off x="994825" y="1531516"/>
        <a:ext cx="1800000" cy="720000"/>
      </dsp:txXfrm>
    </dsp:sp>
    <dsp:sp modelId="{390822C5-A7D6-4D53-A323-7D90B12F459E}">
      <dsp:nvSpPr>
        <dsp:cNvPr id="0" name=""/>
        <dsp:cNvSpPr/>
      </dsp:nvSpPr>
      <dsp:spPr>
        <a:xfrm>
          <a:off x="3460825" y="91516"/>
          <a:ext cx="1098000" cy="1098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7A7C0B-E019-4AD8-BF8C-E6CB19D67332}">
      <dsp:nvSpPr>
        <dsp:cNvPr id="0" name=""/>
        <dsp:cNvSpPr/>
      </dsp:nvSpPr>
      <dsp:spPr>
        <a:xfrm>
          <a:off x="3694825" y="325516"/>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AB3FFBE-DBE0-4387-B6FF-877D23C98125}">
      <dsp:nvSpPr>
        <dsp:cNvPr id="0" name=""/>
        <dsp:cNvSpPr/>
      </dsp:nvSpPr>
      <dsp:spPr>
        <a:xfrm>
          <a:off x="3109825" y="1531516"/>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Causes and Genetics</a:t>
          </a:r>
        </a:p>
      </dsp:txBody>
      <dsp:txXfrm>
        <a:off x="3109825" y="1531516"/>
        <a:ext cx="1800000" cy="720000"/>
      </dsp:txXfrm>
    </dsp:sp>
    <dsp:sp modelId="{DD9455AD-289C-46BB-B148-49B4FBA164A2}">
      <dsp:nvSpPr>
        <dsp:cNvPr id="0" name=""/>
        <dsp:cNvSpPr/>
      </dsp:nvSpPr>
      <dsp:spPr>
        <a:xfrm>
          <a:off x="5575825" y="91516"/>
          <a:ext cx="1098000" cy="1098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900576-D841-4648-96DD-C41F7141F03A}">
      <dsp:nvSpPr>
        <dsp:cNvPr id="0" name=""/>
        <dsp:cNvSpPr/>
      </dsp:nvSpPr>
      <dsp:spPr>
        <a:xfrm>
          <a:off x="5809825" y="325516"/>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4937506-CE99-4EA1-852F-DC7D9BE9E390}">
      <dsp:nvSpPr>
        <dsp:cNvPr id="0" name=""/>
        <dsp:cNvSpPr/>
      </dsp:nvSpPr>
      <dsp:spPr>
        <a:xfrm>
          <a:off x="5224825" y="1531516"/>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Typical vs Atypical Presentations</a:t>
          </a:r>
        </a:p>
      </dsp:txBody>
      <dsp:txXfrm>
        <a:off x="5224825" y="1531516"/>
        <a:ext cx="1800000" cy="720000"/>
      </dsp:txXfrm>
    </dsp:sp>
    <dsp:sp modelId="{A95F0CF5-E125-4DF7-9CFD-F98BA63BFA05}">
      <dsp:nvSpPr>
        <dsp:cNvPr id="0" name=""/>
        <dsp:cNvSpPr/>
      </dsp:nvSpPr>
      <dsp:spPr>
        <a:xfrm>
          <a:off x="1345825" y="2701516"/>
          <a:ext cx="1098000" cy="1098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9E406E-6092-42EE-898E-9EE0228CD8AE}">
      <dsp:nvSpPr>
        <dsp:cNvPr id="0" name=""/>
        <dsp:cNvSpPr/>
      </dsp:nvSpPr>
      <dsp:spPr>
        <a:xfrm>
          <a:off x="1579825" y="2935516"/>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F1FDF9B-1395-47A1-9A70-354075DBDF42}">
      <dsp:nvSpPr>
        <dsp:cNvPr id="0" name=""/>
        <dsp:cNvSpPr/>
      </dsp:nvSpPr>
      <dsp:spPr>
        <a:xfrm>
          <a:off x="994825" y="4141516"/>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dirty="0"/>
            <a:t>Diagnosis &amp; Staging with Biomarkers</a:t>
          </a:r>
        </a:p>
      </dsp:txBody>
      <dsp:txXfrm>
        <a:off x="994825" y="4141516"/>
        <a:ext cx="1800000" cy="720000"/>
      </dsp:txXfrm>
    </dsp:sp>
    <dsp:sp modelId="{F0DC6C7B-57DF-43D5-A74D-996D8F8063A8}">
      <dsp:nvSpPr>
        <dsp:cNvPr id="0" name=""/>
        <dsp:cNvSpPr/>
      </dsp:nvSpPr>
      <dsp:spPr>
        <a:xfrm>
          <a:off x="3460825" y="2701516"/>
          <a:ext cx="1098000" cy="1098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B641BE-FFBA-4650-BAE0-D134190A9643}">
      <dsp:nvSpPr>
        <dsp:cNvPr id="0" name=""/>
        <dsp:cNvSpPr/>
      </dsp:nvSpPr>
      <dsp:spPr>
        <a:xfrm>
          <a:off x="3694825" y="2935516"/>
          <a:ext cx="630000" cy="63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431E487-1E6F-4FAE-913B-30B4CDC3F77E}">
      <dsp:nvSpPr>
        <dsp:cNvPr id="0" name=""/>
        <dsp:cNvSpPr/>
      </dsp:nvSpPr>
      <dsp:spPr>
        <a:xfrm>
          <a:off x="3109825" y="4141516"/>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Treatments</a:t>
          </a:r>
        </a:p>
      </dsp:txBody>
      <dsp:txXfrm>
        <a:off x="3109825" y="4141516"/>
        <a:ext cx="1800000" cy="720000"/>
      </dsp:txXfrm>
    </dsp:sp>
    <dsp:sp modelId="{7540C869-883A-410B-8C7B-EC42030750AF}">
      <dsp:nvSpPr>
        <dsp:cNvPr id="0" name=""/>
        <dsp:cNvSpPr/>
      </dsp:nvSpPr>
      <dsp:spPr>
        <a:xfrm>
          <a:off x="5575825" y="2701516"/>
          <a:ext cx="1098000" cy="1098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58E453-7A48-42B7-9D9D-F90ABC619675}">
      <dsp:nvSpPr>
        <dsp:cNvPr id="0" name=""/>
        <dsp:cNvSpPr/>
      </dsp:nvSpPr>
      <dsp:spPr>
        <a:xfrm>
          <a:off x="5809825" y="2935516"/>
          <a:ext cx="630000" cy="630000"/>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F1EAE9C-F86F-45B3-B2E2-BB096899FCC6}">
      <dsp:nvSpPr>
        <dsp:cNvPr id="0" name=""/>
        <dsp:cNvSpPr/>
      </dsp:nvSpPr>
      <dsp:spPr>
        <a:xfrm>
          <a:off x="5224825" y="4141516"/>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Research Opportunities</a:t>
          </a:r>
        </a:p>
      </dsp:txBody>
      <dsp:txXfrm>
        <a:off x="5224825" y="4141516"/>
        <a:ext cx="180000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81141B-6777-4DCC-8649-2A49A09107E2}">
      <dsp:nvSpPr>
        <dsp:cNvPr id="0" name=""/>
        <dsp:cNvSpPr/>
      </dsp:nvSpPr>
      <dsp:spPr>
        <a:xfrm>
          <a:off x="0" y="0"/>
          <a:ext cx="5599278" cy="875547"/>
        </a:xfrm>
        <a:prstGeom prst="roundRect">
          <a:avLst>
            <a:gd name="adj" fmla="val 10000"/>
          </a:avLst>
        </a:prstGeom>
        <a:solidFill>
          <a:schemeClr val="dk2">
            <a:hueOff val="0"/>
            <a:satOff val="0"/>
            <a:lumOff val="0"/>
            <a:alphaOff val="0"/>
          </a:schemeClr>
        </a:solidFill>
        <a:ln w="28575" cap="rnd"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Decision to stop working is often not an easy one</a:t>
          </a:r>
        </a:p>
      </dsp:txBody>
      <dsp:txXfrm>
        <a:off x="25644" y="25644"/>
        <a:ext cx="4580510" cy="824259"/>
      </dsp:txXfrm>
    </dsp:sp>
    <dsp:sp modelId="{35C7F19D-3D8E-4C84-9058-6F23D30AD230}">
      <dsp:nvSpPr>
        <dsp:cNvPr id="0" name=""/>
        <dsp:cNvSpPr/>
      </dsp:nvSpPr>
      <dsp:spPr>
        <a:xfrm>
          <a:off x="468939" y="1034737"/>
          <a:ext cx="5599278" cy="875547"/>
        </a:xfrm>
        <a:prstGeom prst="roundRect">
          <a:avLst>
            <a:gd name="adj" fmla="val 10000"/>
          </a:avLst>
        </a:prstGeom>
        <a:solidFill>
          <a:schemeClr val="dk2">
            <a:hueOff val="0"/>
            <a:satOff val="0"/>
            <a:lumOff val="0"/>
            <a:alphaOff val="0"/>
          </a:schemeClr>
        </a:solidFill>
        <a:ln w="28575" cap="rnd"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dirty="0">
              <a:latin typeface="Century Gothic" panose="020B0502020202020204"/>
            </a:rPr>
            <a:t>Better</a:t>
          </a:r>
          <a:r>
            <a:rPr lang="en-US" sz="2000" kern="1200" dirty="0"/>
            <a:t> to make the decision yourself rather than having an employer make it for you </a:t>
          </a:r>
        </a:p>
      </dsp:txBody>
      <dsp:txXfrm>
        <a:off x="494583" y="1060381"/>
        <a:ext cx="4509945" cy="824259"/>
      </dsp:txXfrm>
    </dsp:sp>
    <dsp:sp modelId="{8C13E145-A969-4534-9467-AE431EE86289}">
      <dsp:nvSpPr>
        <dsp:cNvPr id="0" name=""/>
        <dsp:cNvSpPr/>
      </dsp:nvSpPr>
      <dsp:spPr>
        <a:xfrm>
          <a:off x="930880" y="2069475"/>
          <a:ext cx="5599278" cy="875547"/>
        </a:xfrm>
        <a:prstGeom prst="roundRect">
          <a:avLst>
            <a:gd name="adj" fmla="val 10000"/>
          </a:avLst>
        </a:prstGeom>
        <a:solidFill>
          <a:schemeClr val="dk2">
            <a:hueOff val="0"/>
            <a:satOff val="0"/>
            <a:lumOff val="0"/>
            <a:alphaOff val="0"/>
          </a:schemeClr>
        </a:solidFill>
        <a:ln w="28575" cap="rnd"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kern="1200" dirty="0">
              <a:latin typeface="Century Gothic" panose="020B0502020202020204"/>
            </a:rPr>
            <a:t>File for</a:t>
          </a:r>
          <a:r>
            <a:rPr lang="en-US" sz="1600" kern="1200" dirty="0"/>
            <a:t> disability benefits from</a:t>
          </a:r>
          <a:r>
            <a:rPr lang="en-US" sz="1600" kern="1200" dirty="0">
              <a:latin typeface="Century Gothic" panose="020B0502020202020204"/>
            </a:rPr>
            <a:t> your job</a:t>
          </a:r>
          <a:r>
            <a:rPr lang="en-US" sz="1600" kern="1200" dirty="0"/>
            <a:t> BEFORE you stop working or you lose them </a:t>
          </a:r>
        </a:p>
      </dsp:txBody>
      <dsp:txXfrm>
        <a:off x="956524" y="2095119"/>
        <a:ext cx="4516944" cy="824259"/>
      </dsp:txXfrm>
    </dsp:sp>
    <dsp:sp modelId="{B53C5780-81DB-4F2B-B69A-47E791CE26CA}">
      <dsp:nvSpPr>
        <dsp:cNvPr id="0" name=""/>
        <dsp:cNvSpPr/>
      </dsp:nvSpPr>
      <dsp:spPr>
        <a:xfrm>
          <a:off x="1399819" y="3104212"/>
          <a:ext cx="5599278" cy="875547"/>
        </a:xfrm>
        <a:prstGeom prst="roundRect">
          <a:avLst>
            <a:gd name="adj" fmla="val 10000"/>
          </a:avLst>
        </a:prstGeom>
        <a:solidFill>
          <a:schemeClr val="dk2">
            <a:hueOff val="0"/>
            <a:satOff val="0"/>
            <a:lumOff val="0"/>
            <a:alphaOff val="0"/>
          </a:schemeClr>
        </a:solidFill>
        <a:ln w="28575" cap="rnd"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Take advantage of Short-term Disability and Long-term Disability (STD and LTD) benefits offered through work </a:t>
          </a:r>
        </a:p>
      </dsp:txBody>
      <dsp:txXfrm>
        <a:off x="1425463" y="3129856"/>
        <a:ext cx="4509945" cy="824259"/>
      </dsp:txXfrm>
    </dsp:sp>
    <dsp:sp modelId="{94566ECC-4796-4F28-B60F-4951D1D9B711}">
      <dsp:nvSpPr>
        <dsp:cNvPr id="0" name=""/>
        <dsp:cNvSpPr/>
      </dsp:nvSpPr>
      <dsp:spPr>
        <a:xfrm>
          <a:off x="5030172" y="670589"/>
          <a:ext cx="569105" cy="569105"/>
        </a:xfrm>
        <a:prstGeom prst="downArrow">
          <a:avLst>
            <a:gd name="adj1" fmla="val 55000"/>
            <a:gd name="adj2" fmla="val 45000"/>
          </a:avLst>
        </a:prstGeom>
        <a:solidFill>
          <a:schemeClr val="dk2">
            <a:alpha val="90000"/>
            <a:tint val="40000"/>
            <a:hueOff val="0"/>
            <a:satOff val="0"/>
            <a:lumOff val="0"/>
            <a:alphaOff val="0"/>
          </a:schemeClr>
        </a:solidFill>
        <a:ln w="19050" cap="rnd"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5158221" y="670589"/>
        <a:ext cx="313007" cy="428252"/>
      </dsp:txXfrm>
    </dsp:sp>
    <dsp:sp modelId="{5E56D0AF-895E-485A-AD33-25B1F710A26C}">
      <dsp:nvSpPr>
        <dsp:cNvPr id="0" name=""/>
        <dsp:cNvSpPr/>
      </dsp:nvSpPr>
      <dsp:spPr>
        <a:xfrm>
          <a:off x="5499112" y="1705327"/>
          <a:ext cx="569105" cy="569105"/>
        </a:xfrm>
        <a:prstGeom prst="downArrow">
          <a:avLst>
            <a:gd name="adj1" fmla="val 55000"/>
            <a:gd name="adj2" fmla="val 45000"/>
          </a:avLst>
        </a:prstGeom>
        <a:solidFill>
          <a:schemeClr val="dk2">
            <a:alpha val="90000"/>
            <a:tint val="40000"/>
            <a:hueOff val="0"/>
            <a:satOff val="0"/>
            <a:lumOff val="0"/>
            <a:alphaOff val="0"/>
          </a:schemeClr>
        </a:solidFill>
        <a:ln w="19050" cap="rnd"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5627161" y="1705327"/>
        <a:ext cx="313007" cy="428252"/>
      </dsp:txXfrm>
    </dsp:sp>
    <dsp:sp modelId="{78176DAA-A2A0-41DD-9212-4CED0A1955A9}">
      <dsp:nvSpPr>
        <dsp:cNvPr id="0" name=""/>
        <dsp:cNvSpPr/>
      </dsp:nvSpPr>
      <dsp:spPr>
        <a:xfrm>
          <a:off x="5961052" y="2740064"/>
          <a:ext cx="569105" cy="569105"/>
        </a:xfrm>
        <a:prstGeom prst="downArrow">
          <a:avLst>
            <a:gd name="adj1" fmla="val 55000"/>
            <a:gd name="adj2" fmla="val 45000"/>
          </a:avLst>
        </a:prstGeom>
        <a:solidFill>
          <a:schemeClr val="dk2">
            <a:alpha val="90000"/>
            <a:tint val="40000"/>
            <a:hueOff val="0"/>
            <a:satOff val="0"/>
            <a:lumOff val="0"/>
            <a:alphaOff val="0"/>
          </a:schemeClr>
        </a:solidFill>
        <a:ln w="19050" cap="rnd"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6089101" y="2740064"/>
        <a:ext cx="313007" cy="4282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4BC570-99F9-4F30-ABC6-0635AFBC5009}">
      <dsp:nvSpPr>
        <dsp:cNvPr id="0" name=""/>
        <dsp:cNvSpPr/>
      </dsp:nvSpPr>
      <dsp:spPr>
        <a:xfrm>
          <a:off x="1071248" y="1163"/>
          <a:ext cx="2338460" cy="1403076"/>
        </a:xfrm>
        <a:prstGeom prst="rect">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US" sz="1500" b="1" i="0" kern="1200" dirty="0">
              <a:latin typeface="Century Gothic" panose="020B0502020202020204"/>
            </a:rPr>
            <a:t>Employer-sponsored</a:t>
          </a:r>
          <a:r>
            <a:rPr lang="en-US" sz="1500" b="1" i="0" kern="1200" dirty="0"/>
            <a:t> benefits</a:t>
          </a:r>
          <a:r>
            <a:rPr lang="en-US" sz="1500" b="1" kern="1200" dirty="0">
              <a:latin typeface="Century Gothic" panose="020B0502020202020204"/>
            </a:rPr>
            <a:t> – (could be short or long-term or both)</a:t>
          </a:r>
          <a:endParaRPr lang="en-US" sz="1500" b="1" kern="1200" dirty="0"/>
        </a:p>
      </dsp:txBody>
      <dsp:txXfrm>
        <a:off x="1071248" y="1163"/>
        <a:ext cx="2338460" cy="1403076"/>
      </dsp:txXfrm>
    </dsp:sp>
    <dsp:sp modelId="{A2E6CAA7-02D5-4C7D-BD18-636D2682C4FE}">
      <dsp:nvSpPr>
        <dsp:cNvPr id="0" name=""/>
        <dsp:cNvSpPr/>
      </dsp:nvSpPr>
      <dsp:spPr>
        <a:xfrm>
          <a:off x="3643555" y="1163"/>
          <a:ext cx="2338460" cy="1403076"/>
        </a:xfrm>
        <a:prstGeom prst="rect">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i="0" kern="1200" dirty="0"/>
            <a:t>Private disability policy</a:t>
          </a:r>
          <a:r>
            <a:rPr lang="en-US" sz="1500" b="0" i="0" kern="1200" dirty="0"/>
            <a:t> (short and/or long-term)</a:t>
          </a:r>
          <a:endParaRPr lang="en-US" sz="1500" kern="1200" dirty="0"/>
        </a:p>
      </dsp:txBody>
      <dsp:txXfrm>
        <a:off x="3643555" y="1163"/>
        <a:ext cx="2338460" cy="1403076"/>
      </dsp:txXfrm>
    </dsp:sp>
    <dsp:sp modelId="{FA832215-8580-4837-B4A0-544597131164}">
      <dsp:nvSpPr>
        <dsp:cNvPr id="0" name=""/>
        <dsp:cNvSpPr/>
      </dsp:nvSpPr>
      <dsp:spPr>
        <a:xfrm>
          <a:off x="2357401" y="1638086"/>
          <a:ext cx="2338460" cy="1403076"/>
        </a:xfrm>
        <a:prstGeom prst="rect">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US" sz="1500" b="1" i="0" kern="1200" dirty="0"/>
            <a:t>Social Security Disability</a:t>
          </a:r>
          <a:r>
            <a:rPr lang="en-US" sz="1500" b="0" i="0" kern="1200" dirty="0"/>
            <a:t> (SSI or SSDI)</a:t>
          </a:r>
          <a:r>
            <a:rPr lang="en-US" sz="1500" kern="1200" dirty="0">
              <a:latin typeface="Century Gothic" panose="020B0502020202020204"/>
            </a:rPr>
            <a:t> - can check whether you have enough work quarters earned for SSDI at </a:t>
          </a:r>
          <a:r>
            <a:rPr lang="en-US" sz="1500" kern="1200" dirty="0">
              <a:solidFill>
                <a:srgbClr val="FFFF00"/>
              </a:solidFill>
              <a:latin typeface="Century Gothic" panose="020B0502020202020204"/>
            </a:rPr>
            <a:t>ssa.gov/</a:t>
          </a:r>
          <a:r>
            <a:rPr lang="en-US" sz="1500" kern="1200" dirty="0" err="1">
              <a:solidFill>
                <a:srgbClr val="FFFF00"/>
              </a:solidFill>
              <a:latin typeface="Century Gothic" panose="020B0502020202020204"/>
            </a:rPr>
            <a:t>myaccount</a:t>
          </a:r>
          <a:r>
            <a:rPr lang="en-US" sz="1500" kern="1200" dirty="0">
              <a:solidFill>
                <a:srgbClr val="FFFF00"/>
              </a:solidFill>
              <a:latin typeface="Century Gothic" panose="020B0502020202020204"/>
            </a:rPr>
            <a:t> </a:t>
          </a:r>
          <a:endParaRPr lang="en-US" sz="1500" kern="1200" dirty="0">
            <a:solidFill>
              <a:srgbClr val="FFFF00"/>
            </a:solidFill>
          </a:endParaRPr>
        </a:p>
      </dsp:txBody>
      <dsp:txXfrm>
        <a:off x="2357401" y="1638086"/>
        <a:ext cx="2338460" cy="1403076"/>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73A9C3-438C-BE4C-9B47-00447DA1FF7D}" type="datetimeFigureOut">
              <a:rPr lang="en-US" smtClean="0"/>
              <a:t>12/4/2025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4B9F7B-6D2C-D847-BDB0-B95DB96DAEE8}" type="slidenum">
              <a:rPr lang="en-US" smtClean="0"/>
              <a:t>‹#›</a:t>
            </a:fld>
            <a:endParaRPr lang="en-US"/>
          </a:p>
        </p:txBody>
      </p:sp>
    </p:spTree>
    <p:extLst>
      <p:ext uri="{BB962C8B-B14F-4D97-AF65-F5344CB8AC3E}">
        <p14:creationId xmlns:p14="http://schemas.microsoft.com/office/powerpoint/2010/main" val="681332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Family Practice or Internal Medicine (Gerontologists if over 65)</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4B9F7B-6D2C-D847-BDB0-B95DB96DAE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7874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749FA1-53D3-4AB7-81E5-F92808F8847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8169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749FA1-53D3-4AB7-81E5-F92808F8847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8169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749FA1-53D3-4AB7-81E5-F92808F8847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8169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749FA1-53D3-4AB7-81E5-F92808F8847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816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two most common advance directives for health care are the living will and the durable power of attorney for health care.</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4B9F7B-6D2C-D847-BDB0-B95DB96DAE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5427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 </a:t>
            </a:r>
            <a:r>
              <a:rPr lang="en-US" sz="1200" b="1" i="0" kern="1200" dirty="0">
                <a:solidFill>
                  <a:schemeClr val="tx1"/>
                </a:solidFill>
                <a:effectLst/>
                <a:latin typeface="+mn-lt"/>
                <a:ea typeface="+mn-ea"/>
                <a:cs typeface="+mn-cs"/>
              </a:rPr>
              <a:t>living will </a:t>
            </a:r>
            <a:r>
              <a:rPr lang="en-US" sz="1200" b="0" i="0" kern="1200" dirty="0">
                <a:solidFill>
                  <a:schemeClr val="tx1"/>
                </a:solidFill>
                <a:effectLst/>
                <a:latin typeface="+mn-lt"/>
                <a:ea typeface="+mn-ea"/>
                <a:cs typeface="+mn-cs"/>
              </a:rPr>
              <a:t>is a legal document that tells doctors how you want to be treated if you cannot make your own decisions about emergency treatment. In a living will, you can say which common medical treatments or care you would want, which ones you would want to avoid, and under which conditions each of your choices applies. A </a:t>
            </a:r>
            <a:r>
              <a:rPr lang="en-US" sz="1200" b="1" i="0" kern="1200" dirty="0">
                <a:solidFill>
                  <a:schemeClr val="tx1"/>
                </a:solidFill>
                <a:effectLst/>
                <a:latin typeface="+mn-lt"/>
                <a:ea typeface="+mn-ea"/>
                <a:cs typeface="+mn-cs"/>
              </a:rPr>
              <a:t>durable power of attorney </a:t>
            </a:r>
            <a:r>
              <a:rPr lang="en-US" sz="1200" b="0" i="0" kern="1200" dirty="0">
                <a:solidFill>
                  <a:schemeClr val="tx1"/>
                </a:solidFill>
                <a:effectLst/>
                <a:latin typeface="+mn-lt"/>
                <a:ea typeface="+mn-ea"/>
                <a:cs typeface="+mn-cs"/>
              </a:rPr>
              <a:t>for health care is a legal document that names your health care proxy, a person who can make health care decisions for you if you are unable to communicate these yourself. Your proxy, also known as a representative, surrogate, or agent, should be familiar with your values and wishes.</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4B9F7B-6D2C-D847-BDB0-B95DB96DAE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5869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4B9F7B-6D2C-D847-BDB0-B95DB96DAE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3294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749FA1-53D3-4AB7-81E5-F92808F8847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1269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749FA1-53D3-4AB7-81E5-F92808F8847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7220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749FA1-53D3-4AB7-81E5-F92808F8847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8178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749FA1-53D3-4AB7-81E5-F92808F8847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4790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20D83-3E1B-4ABA-9F1D-43BE97D6B1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368393-089C-24F9-3444-3BBB3A8C12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B5C1C8-2A33-1E37-4D80-567F6B39557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2CF07D8-F663-9B4B-1710-E883E8BF96A0}"/>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749FA1-53D3-4AB7-81E5-F92808F8847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06400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A picture containing graphical user interface&#10;&#10;Description automatically generated">
            <a:extLst>
              <a:ext uri="{FF2B5EF4-FFF2-40B4-BE49-F238E27FC236}">
                <a16:creationId xmlns:a16="http://schemas.microsoft.com/office/drawing/2014/main" id="{FFC82A19-D4F9-3B49-8AFA-7FD566EF68EC}"/>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985520" y="1054197"/>
            <a:ext cx="7410001" cy="1872612"/>
          </a:xfrm>
        </p:spPr>
        <p:txBody>
          <a:bodyPr anchor="b">
            <a:noAutofit/>
          </a:bodyPr>
          <a:lstStyle>
            <a:lvl1pPr algn="l">
              <a:lnSpc>
                <a:spcPct val="80000"/>
              </a:lnSpc>
              <a:defRPr sz="5400" b="1" i="0" baseline="0">
                <a:solidFill>
                  <a:schemeClr val="accent1"/>
                </a:solidFill>
                <a:latin typeface="Arial-BoldMT"/>
                <a:cs typeface="Arial-BoldMT"/>
              </a:defRPr>
            </a:lvl1pPr>
          </a:lstStyle>
          <a:p>
            <a:r>
              <a:rPr lang="en-US" dirty="0"/>
              <a:t>Title goes here</a:t>
            </a:r>
          </a:p>
        </p:txBody>
      </p:sp>
      <p:sp>
        <p:nvSpPr>
          <p:cNvPr id="3" name="Subtitle 2"/>
          <p:cNvSpPr>
            <a:spLocks noGrp="1"/>
          </p:cNvSpPr>
          <p:nvPr>
            <p:ph type="subTitle" idx="1" hasCustomPrompt="1"/>
          </p:nvPr>
        </p:nvSpPr>
        <p:spPr>
          <a:xfrm>
            <a:off x="985520" y="3329193"/>
            <a:ext cx="7410001" cy="1721780"/>
          </a:xfrm>
        </p:spPr>
        <p:txBody>
          <a:bodyPr>
            <a:normAutofit/>
          </a:bodyPr>
          <a:lstStyle>
            <a:lvl1pPr marL="0" indent="0" algn="l">
              <a:buNone/>
              <a:defRPr sz="2800" b="0" i="0" baseline="0">
                <a:solidFill>
                  <a:schemeClr val="tx2"/>
                </a:solidFill>
                <a:latin typeface="+mn-lt"/>
                <a:cs typeface="Arial-BoldM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Speaker Name</a:t>
            </a:r>
          </a:p>
          <a:p>
            <a:r>
              <a:rPr lang="en-US" dirty="0"/>
              <a:t>College or Department</a:t>
            </a:r>
          </a:p>
        </p:txBody>
      </p:sp>
    </p:spTree>
    <p:extLst>
      <p:ext uri="{BB962C8B-B14F-4D97-AF65-F5344CB8AC3E}">
        <p14:creationId xmlns:p14="http://schemas.microsoft.com/office/powerpoint/2010/main" val="1008552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 Two Colum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42028" y="1619037"/>
            <a:ext cx="4126605" cy="4941420"/>
          </a:xfrm>
        </p:spPr>
        <p:txBody>
          <a:bodyPr anchor="t">
            <a:normAutofit/>
          </a:bodyPr>
          <a:lstStyle>
            <a:lvl1pPr marL="0" indent="0">
              <a:buNone/>
              <a:defRPr sz="2400" b="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Text Placeholder 2"/>
          <p:cNvSpPr>
            <a:spLocks noGrp="1"/>
          </p:cNvSpPr>
          <p:nvPr>
            <p:ph type="body" idx="14"/>
          </p:nvPr>
        </p:nvSpPr>
        <p:spPr>
          <a:xfrm>
            <a:off x="4679846" y="1619037"/>
            <a:ext cx="4122123" cy="4941419"/>
          </a:xfrm>
        </p:spPr>
        <p:txBody>
          <a:bodyPr anchor="t">
            <a:normAutofit/>
          </a:bodyPr>
          <a:lstStyle>
            <a:lvl1pPr marL="0" indent="0">
              <a:buNone/>
              <a:defRPr sz="2400" b="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Title 1"/>
          <p:cNvSpPr>
            <a:spLocks noGrp="1"/>
          </p:cNvSpPr>
          <p:nvPr>
            <p:ph type="title"/>
          </p:nvPr>
        </p:nvSpPr>
        <p:spPr>
          <a:xfrm>
            <a:off x="342030" y="240810"/>
            <a:ext cx="7887570" cy="1229801"/>
          </a:xfrm>
        </p:spPr>
        <p:txBody>
          <a:bodyPr tIns="0" bIns="0"/>
          <a:lstStyle>
            <a:lvl1pPr>
              <a:defRPr sz="3600">
                <a:solidFill>
                  <a:schemeClr val="accent6"/>
                </a:solidFill>
              </a:defRPr>
            </a:lvl1pPr>
          </a:lstStyle>
          <a:p>
            <a:r>
              <a:rPr lang="en-US" dirty="0"/>
              <a:t>Click to edit Master title style</a:t>
            </a:r>
          </a:p>
        </p:txBody>
      </p:sp>
    </p:spTree>
    <p:extLst>
      <p:ext uri="{BB962C8B-B14F-4D97-AF65-F5344CB8AC3E}">
        <p14:creationId xmlns:p14="http://schemas.microsoft.com/office/powerpoint/2010/main" val="1494598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 w/ Image">
    <p:spTree>
      <p:nvGrpSpPr>
        <p:cNvPr id="1" name=""/>
        <p:cNvGrpSpPr/>
        <p:nvPr/>
      </p:nvGrpSpPr>
      <p:grpSpPr>
        <a:xfrm>
          <a:off x="0" y="0"/>
          <a:ext cx="0" cy="0"/>
          <a:chOff x="0" y="0"/>
          <a:chExt cx="0" cy="0"/>
        </a:xfrm>
      </p:grpSpPr>
      <p:sp>
        <p:nvSpPr>
          <p:cNvPr id="2" name="Title 1"/>
          <p:cNvSpPr>
            <a:spLocks noGrp="1"/>
          </p:cNvSpPr>
          <p:nvPr>
            <p:ph type="title"/>
          </p:nvPr>
        </p:nvSpPr>
        <p:spPr>
          <a:xfrm>
            <a:off x="342028" y="217589"/>
            <a:ext cx="7887572" cy="1229803"/>
          </a:xfrm>
        </p:spPr>
        <p:txBody>
          <a:bodyPr/>
          <a:lstStyle>
            <a:lvl1pPr>
              <a:defRPr>
                <a:solidFill>
                  <a:schemeClr val="accent6"/>
                </a:solidFill>
              </a:defRPr>
            </a:lvl1pPr>
          </a:lstStyle>
          <a:p>
            <a:r>
              <a:rPr lang="en-US" dirty="0"/>
              <a:t>Click to edit Master title style</a:t>
            </a:r>
          </a:p>
        </p:txBody>
      </p:sp>
      <p:sp>
        <p:nvSpPr>
          <p:cNvPr id="3" name="Text Placeholder 2"/>
          <p:cNvSpPr>
            <a:spLocks noGrp="1"/>
          </p:cNvSpPr>
          <p:nvPr>
            <p:ph type="body" idx="1"/>
          </p:nvPr>
        </p:nvSpPr>
        <p:spPr>
          <a:xfrm>
            <a:off x="342028" y="1619038"/>
            <a:ext cx="3196303" cy="4918197"/>
          </a:xfrm>
        </p:spPr>
        <p:txBody>
          <a:bodyPr anchor="t">
            <a:normAutofit/>
          </a:bodyPr>
          <a:lstStyle>
            <a:lvl1pPr marL="0" indent="0">
              <a:buNone/>
              <a:defRPr sz="2400" b="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Picture Placeholder 4"/>
          <p:cNvSpPr>
            <a:spLocks noGrp="1"/>
          </p:cNvSpPr>
          <p:nvPr>
            <p:ph type="pic" sz="quarter" idx="10"/>
          </p:nvPr>
        </p:nvSpPr>
        <p:spPr>
          <a:xfrm>
            <a:off x="3768918" y="1630559"/>
            <a:ext cx="5033770" cy="4906676"/>
          </a:xfrm>
        </p:spPr>
        <p:txBody>
          <a:bodyPr/>
          <a:lstStyle/>
          <a:p>
            <a:endParaRPr lang="en-US"/>
          </a:p>
        </p:txBody>
      </p:sp>
    </p:spTree>
    <p:extLst>
      <p:ext uri="{BB962C8B-B14F-4D97-AF65-F5344CB8AC3E}">
        <p14:creationId xmlns:p14="http://schemas.microsoft.com/office/powerpoint/2010/main" val="16631523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w/ Subhea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42028" y="2348539"/>
            <a:ext cx="8459942" cy="4188696"/>
          </a:xfrm>
        </p:spPr>
        <p:txBody>
          <a:bodyPr anchor="t">
            <a:normAutofit/>
          </a:bodyPr>
          <a:lstStyle>
            <a:lvl1pPr marL="0" indent="0">
              <a:buNone/>
              <a:defRPr sz="2400" b="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Title 1"/>
          <p:cNvSpPr>
            <a:spLocks noGrp="1"/>
          </p:cNvSpPr>
          <p:nvPr>
            <p:ph type="title"/>
          </p:nvPr>
        </p:nvSpPr>
        <p:spPr>
          <a:xfrm>
            <a:off x="342030" y="217589"/>
            <a:ext cx="7887570" cy="1229801"/>
          </a:xfrm>
        </p:spPr>
        <p:txBody>
          <a:bodyPr tIns="0" bIns="0"/>
          <a:lstStyle>
            <a:lvl1pPr>
              <a:defRPr sz="3600">
                <a:solidFill>
                  <a:schemeClr val="accent6"/>
                </a:solidFill>
              </a:defRPr>
            </a:lvl1pPr>
          </a:lstStyle>
          <a:p>
            <a:r>
              <a:rPr lang="en-US" dirty="0"/>
              <a:t>Click to edit Master title style</a:t>
            </a:r>
          </a:p>
        </p:txBody>
      </p:sp>
      <p:sp>
        <p:nvSpPr>
          <p:cNvPr id="4" name="Text Placeholder 3"/>
          <p:cNvSpPr>
            <a:spLocks noGrp="1"/>
          </p:cNvSpPr>
          <p:nvPr>
            <p:ph type="body" sz="quarter" idx="10"/>
          </p:nvPr>
        </p:nvSpPr>
        <p:spPr>
          <a:xfrm>
            <a:off x="341310" y="1579218"/>
            <a:ext cx="8460660" cy="642101"/>
          </a:xfrm>
        </p:spPr>
        <p:txBody>
          <a:bodyPr anchor="ctr"/>
          <a:lstStyle>
            <a:lvl1pPr>
              <a:defRPr b="1">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38581407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3763" y="2130753"/>
            <a:ext cx="8236475" cy="1609107"/>
          </a:xfrm>
        </p:spPr>
        <p:txBody>
          <a:bodyPr/>
          <a:lstStyle>
            <a:lvl1pPr algn="ctr">
              <a:defRPr baseline="0">
                <a:solidFill>
                  <a:schemeClr val="accent6"/>
                </a:solidFill>
              </a:defRPr>
            </a:lvl1pPr>
          </a:lstStyle>
          <a:p>
            <a:r>
              <a:rPr lang="en-US" dirty="0"/>
              <a:t>Subhead/ </a:t>
            </a:r>
            <a:br>
              <a:rPr lang="en-US" dirty="0"/>
            </a:br>
            <a:r>
              <a:rPr lang="en-US" dirty="0"/>
              <a:t>Section Header</a:t>
            </a:r>
          </a:p>
        </p:txBody>
      </p:sp>
    </p:spTree>
    <p:extLst>
      <p:ext uri="{BB962C8B-B14F-4D97-AF65-F5344CB8AC3E}">
        <p14:creationId xmlns:p14="http://schemas.microsoft.com/office/powerpoint/2010/main" val="7870367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End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5D8360-6766-5B44-B75F-2338F504CA4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442450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216" y="1447801"/>
            <a:ext cx="6619244" cy="3329581"/>
          </a:xfrm>
        </p:spPr>
        <p:txBody>
          <a:bodyPr anchor="b"/>
          <a:lstStyle>
            <a:lvl1pPr>
              <a:defRPr sz="5400"/>
            </a:lvl1pPr>
          </a:lstStyle>
          <a:p>
            <a:r>
              <a:rPr lang="en-US"/>
              <a:t>Click to edit Master title style</a:t>
            </a:r>
          </a:p>
        </p:txBody>
      </p:sp>
      <p:sp>
        <p:nvSpPr>
          <p:cNvPr id="3" name="Subtitle 2"/>
          <p:cNvSpPr>
            <a:spLocks noGrp="1"/>
          </p:cNvSpPr>
          <p:nvPr>
            <p:ph type="subTitle" idx="1"/>
          </p:nvPr>
        </p:nvSpPr>
        <p:spPr>
          <a:xfrm>
            <a:off x="866216" y="4777380"/>
            <a:ext cx="6619244" cy="861420"/>
          </a:xfrm>
        </p:spPr>
        <p:txBody>
          <a:bodyPr anchor="t"/>
          <a:lstStyle>
            <a:lvl1pPr marL="0" indent="0" algn="l">
              <a:buNone/>
              <a:defRPr cap="all">
                <a:solidFill>
                  <a:schemeClr val="bg2">
                    <a:lumMod val="40000"/>
                    <a:lumOff val="6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AAD347D-5ACD-4C99-B74B-A9C85AD731AF}" type="datetimeFigureOut">
              <a:rPr lang="en-US" dirty="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36299129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p>
            <a:fld id="{4509A250-FF31-4206-8172-F9D3106AACB1}" type="datetimeFigureOut">
              <a:rPr lang="en-US" dirty="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7050905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217" y="2861734"/>
            <a:ext cx="6619243" cy="1915647"/>
          </a:xfrm>
        </p:spPr>
        <p:txBody>
          <a:bodyPr anchor="b"/>
          <a:lstStyle>
            <a:lvl1pPr algn="l">
              <a:defRPr sz="3000" b="0" cap="none"/>
            </a:lvl1pPr>
          </a:lstStyle>
          <a:p>
            <a:r>
              <a:rPr lang="en-US"/>
              <a:t>Click to edit Master title style</a:t>
            </a:r>
          </a:p>
        </p:txBody>
      </p:sp>
      <p:sp>
        <p:nvSpPr>
          <p:cNvPr id="3" name="Text Placeholder 2"/>
          <p:cNvSpPr>
            <a:spLocks noGrp="1"/>
          </p:cNvSpPr>
          <p:nvPr>
            <p:ph type="body" idx="1"/>
          </p:nvPr>
        </p:nvSpPr>
        <p:spPr>
          <a:xfrm>
            <a:off x="866216" y="4777381"/>
            <a:ext cx="6619244" cy="860400"/>
          </a:xfrm>
        </p:spPr>
        <p:txBody>
          <a:bodyPr anchor="t"/>
          <a:lstStyle>
            <a:lvl1pPr marL="0" indent="0" algn="l">
              <a:buNone/>
              <a:defRPr sz="1500" cap="all">
                <a:solidFill>
                  <a:schemeClr val="bg2">
                    <a:lumMod val="40000"/>
                    <a:lumOff val="6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7380165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27485" y="2060576"/>
            <a:ext cx="3297254" cy="4195763"/>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240870" y="2056093"/>
            <a:ext cx="3297256" cy="4200245"/>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96027F-7875-4030-9381-8BD8C4F21935}" type="datetimeFigureOut">
              <a:rPr lang="en-US" dirty="0"/>
              <a:t>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5935639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27485" y="1905000"/>
            <a:ext cx="3297254"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27485" y="2514600"/>
            <a:ext cx="3297254" cy="3741738"/>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240872" y="1905000"/>
            <a:ext cx="3297254"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240872" y="2514600"/>
            <a:ext cx="3297254" cy="3741738"/>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96027F-7875-4030-9381-8BD8C4F21935}" type="datetimeFigureOut">
              <a:rPr lang="en-US" dirty="0"/>
              <a:t>12/4/2025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1279643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782319" y="1607424"/>
            <a:ext cx="8019651" cy="4953033"/>
          </a:xfrm>
        </p:spPr>
        <p:txBody>
          <a:bodyPr/>
          <a:lstStyle>
            <a:lvl1pPr>
              <a:lnSpc>
                <a:spcPct val="90000"/>
              </a:lnSpc>
              <a:defRPr/>
            </a:lvl1pPr>
            <a:lvl2pPr>
              <a:lnSpc>
                <a:spcPct val="90000"/>
              </a:lnSpc>
              <a:defRPr sz="2800">
                <a:latin typeface="Arial"/>
                <a:cs typeface="Arial"/>
              </a:defRPr>
            </a:lvl2pPr>
            <a:lvl3pPr>
              <a:lnSpc>
                <a:spcPct val="90000"/>
              </a:lnSpc>
              <a:defRPr sz="2800"/>
            </a:lvl3pPr>
            <a:lvl4pPr>
              <a:lnSpc>
                <a:spcPct val="90000"/>
              </a:lnSpc>
              <a:defRPr sz="2400"/>
            </a:lvl4pPr>
            <a:lvl5pPr>
              <a:lnSpc>
                <a:spcPct val="90000"/>
              </a:lnSpc>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a:extLst>
              <a:ext uri="{FF2B5EF4-FFF2-40B4-BE49-F238E27FC236}">
                <a16:creationId xmlns:a16="http://schemas.microsoft.com/office/drawing/2014/main" id="{BCB5F2CD-52C4-FA4C-8564-BD8F8929A51C}"/>
              </a:ext>
            </a:extLst>
          </p:cNvPr>
          <p:cNvSpPr>
            <a:spLocks noGrp="1"/>
          </p:cNvSpPr>
          <p:nvPr>
            <p:ph type="title"/>
          </p:nvPr>
        </p:nvSpPr>
        <p:spPr>
          <a:xfrm>
            <a:off x="782320" y="217589"/>
            <a:ext cx="8019650" cy="1229801"/>
          </a:xfrm>
        </p:spPr>
        <p:txBody>
          <a:bodyPr tIns="0" bIns="0"/>
          <a:lstStyle>
            <a:lvl1pPr>
              <a:defRPr sz="40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20332756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2"/>
          <p:cNvSpPr>
            <a:spLocks noGrp="1"/>
          </p:cNvSpPr>
          <p:nvPr>
            <p:ph type="dt" sz="half" idx="10"/>
          </p:nvPr>
        </p:nvSpPr>
        <p:spPr/>
        <p:txBody>
          <a:bodyPr/>
          <a:lstStyle/>
          <a:p>
            <a:fld id="{4509A250-FF31-4206-8172-F9D3106AACB1}" type="datetimeFigureOut">
              <a:rPr lang="en-US" dirty="0"/>
              <a:t>12/4/2025</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2763121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12/4/2025</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22725649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5" y="1447800"/>
            <a:ext cx="2550798" cy="1447800"/>
          </a:xfrm>
        </p:spPr>
        <p:txBody>
          <a:bodyPr anchor="b"/>
          <a:lstStyle>
            <a:lvl1pPr algn="l">
              <a:defRPr sz="1800" b="0"/>
            </a:lvl1pPr>
          </a:lstStyle>
          <a:p>
            <a:r>
              <a:rPr lang="en-US"/>
              <a:t>Click to edit Master title style</a:t>
            </a:r>
          </a:p>
        </p:txBody>
      </p:sp>
      <p:sp>
        <p:nvSpPr>
          <p:cNvPr id="3" name="Content Placeholder 2"/>
          <p:cNvSpPr>
            <a:spLocks noGrp="1"/>
          </p:cNvSpPr>
          <p:nvPr>
            <p:ph idx="1"/>
          </p:nvPr>
        </p:nvSpPr>
        <p:spPr>
          <a:xfrm>
            <a:off x="3588462" y="1447800"/>
            <a:ext cx="3896998" cy="4572000"/>
          </a:xfrm>
        </p:spPr>
        <p:txBody>
          <a:bodyPr anchor="ct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66215" y="3129281"/>
            <a:ext cx="2550797" cy="289559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12/4/2025</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37856948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430" y="1854192"/>
            <a:ext cx="3819680" cy="1574808"/>
          </a:xfrm>
        </p:spPr>
        <p:txBody>
          <a:bodyPr anchor="b">
            <a:normAutofit/>
          </a:bodyPr>
          <a:lstStyle>
            <a:lvl1pPr algn="l">
              <a:defRPr sz="2700" b="0"/>
            </a:lvl1pPr>
          </a:lstStyle>
          <a:p>
            <a:r>
              <a:rPr lang="en-US"/>
              <a:t>Click to edit Master title style</a:t>
            </a:r>
          </a:p>
        </p:txBody>
      </p:sp>
      <p:sp>
        <p:nvSpPr>
          <p:cNvPr id="3" name="Picture Placeholder 2"/>
          <p:cNvSpPr>
            <a:spLocks noGrp="1" noChangeAspect="1"/>
          </p:cNvSpPr>
          <p:nvPr>
            <p:ph type="pic" idx="1"/>
          </p:nvPr>
        </p:nvSpPr>
        <p:spPr>
          <a:xfrm>
            <a:off x="5212160" y="1143000"/>
            <a:ext cx="24003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endParaRPr lang="en-US"/>
          </a:p>
        </p:txBody>
      </p:sp>
      <p:sp>
        <p:nvSpPr>
          <p:cNvPr id="4" name="Text Placeholder 3"/>
          <p:cNvSpPr>
            <a:spLocks noGrp="1"/>
          </p:cNvSpPr>
          <p:nvPr>
            <p:ph type="body" sz="half" idx="2"/>
          </p:nvPr>
        </p:nvSpPr>
        <p:spPr>
          <a:xfrm>
            <a:off x="866216" y="3657600"/>
            <a:ext cx="3813734" cy="1371600"/>
          </a:xfrm>
        </p:spPr>
        <p:txBody>
          <a:bodyP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39966718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7" y="4800587"/>
            <a:ext cx="6619243" cy="566738"/>
          </a:xfrm>
        </p:spPr>
        <p:txBody>
          <a:bodyPr anchor="b">
            <a:normAutofit/>
          </a:bodyPr>
          <a:lstStyle>
            <a:lvl1pPr algn="l">
              <a:defRPr sz="1800" b="0"/>
            </a:lvl1pPr>
          </a:lstStyle>
          <a:p>
            <a:r>
              <a:rPr lang="en-US"/>
              <a:t>Click to edit Master title style</a:t>
            </a:r>
          </a:p>
        </p:txBody>
      </p:sp>
      <p:sp>
        <p:nvSpPr>
          <p:cNvPr id="3" name="Picture Placeholder 2"/>
          <p:cNvSpPr>
            <a:spLocks noGrp="1" noChangeAspect="1"/>
          </p:cNvSpPr>
          <p:nvPr>
            <p:ph type="pic" idx="1"/>
          </p:nvPr>
        </p:nvSpPr>
        <p:spPr>
          <a:xfrm>
            <a:off x="866216" y="685800"/>
            <a:ext cx="6619244"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endParaRPr lang="en-US"/>
          </a:p>
        </p:txBody>
      </p:sp>
      <p:sp>
        <p:nvSpPr>
          <p:cNvPr id="4" name="Text Placeholder 3"/>
          <p:cNvSpPr>
            <a:spLocks noGrp="1"/>
          </p:cNvSpPr>
          <p:nvPr>
            <p:ph type="body" sz="half" idx="2"/>
          </p:nvPr>
        </p:nvSpPr>
        <p:spPr>
          <a:xfrm>
            <a:off x="866217" y="5367325"/>
            <a:ext cx="6619242"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74537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6" y="1447800"/>
            <a:ext cx="6619244" cy="1981200"/>
          </a:xfrm>
        </p:spPr>
        <p:txBody>
          <a:bodyPr/>
          <a:lstStyle>
            <a:lvl1pPr>
              <a:defRPr sz="3600"/>
            </a:lvl1pPr>
          </a:lstStyle>
          <a:p>
            <a:r>
              <a:rPr lang="en-US"/>
              <a:t>Click to edit Master title style</a:t>
            </a:r>
          </a:p>
        </p:txBody>
      </p:sp>
      <p:sp>
        <p:nvSpPr>
          <p:cNvPr id="8" name="Text Placeholder 3"/>
          <p:cNvSpPr>
            <a:spLocks noGrp="1"/>
          </p:cNvSpPr>
          <p:nvPr>
            <p:ph type="body" sz="half" idx="2"/>
          </p:nvPr>
        </p:nvSpPr>
        <p:spPr>
          <a:xfrm>
            <a:off x="866216" y="3657600"/>
            <a:ext cx="6619244" cy="23622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25848022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101" y="1447800"/>
            <a:ext cx="5999486" cy="2323374"/>
          </a:xfrm>
        </p:spPr>
        <p:txBody>
          <a:bodyPr/>
          <a:lstStyle>
            <a:lvl1pPr>
              <a:defRPr sz="3600"/>
            </a:lvl1pPr>
          </a:lstStyle>
          <a:p>
            <a:r>
              <a:rPr lang="en-US"/>
              <a:t>Click to edit Master title style</a:t>
            </a:r>
          </a:p>
        </p:txBody>
      </p:sp>
      <p:sp>
        <p:nvSpPr>
          <p:cNvPr id="11" name="Text Placeholder 3"/>
          <p:cNvSpPr>
            <a:spLocks noGrp="1"/>
          </p:cNvSpPr>
          <p:nvPr>
            <p:ph type="body" sz="half" idx="14"/>
          </p:nvPr>
        </p:nvSpPr>
        <p:spPr>
          <a:xfrm>
            <a:off x="1447800" y="3771174"/>
            <a:ext cx="5459737" cy="342174"/>
          </a:xfrm>
        </p:spPr>
        <p:txBody>
          <a:bodyPr vert="horz" lIns="91440" tIns="45720" rIns="91440" bIns="45720" rtlCol="0" anchor="t">
            <a:normAutofit/>
          </a:bodyPr>
          <a:lstStyle>
            <a:lvl1pPr marL="0" indent="0">
              <a:buNone/>
              <a:defRPr lang="en-US" sz="1050" b="0" i="0" kern="1200" cap="small" dirty="0">
                <a:solidFill>
                  <a:schemeClr val="bg2">
                    <a:lumMod val="40000"/>
                    <a:lumOff val="60000"/>
                  </a:schemeClr>
                </a:solidFill>
                <a:latin typeface="+mj-lt"/>
                <a:ea typeface="+mj-ea"/>
                <a:cs typeface="+mj-cs"/>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marL="0" lvl="0" indent="0">
              <a:buNone/>
            </a:pPr>
            <a:r>
              <a:rPr lang="en-US"/>
              <a:t>Click to edit Master text styles</a:t>
            </a:r>
          </a:p>
        </p:txBody>
      </p:sp>
      <p:sp>
        <p:nvSpPr>
          <p:cNvPr id="10" name="Text Placeholder 3"/>
          <p:cNvSpPr>
            <a:spLocks noGrp="1"/>
          </p:cNvSpPr>
          <p:nvPr>
            <p:ph type="body" sz="half" idx="2"/>
          </p:nvPr>
        </p:nvSpPr>
        <p:spPr>
          <a:xfrm>
            <a:off x="866216" y="4350657"/>
            <a:ext cx="6619244" cy="16764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
        <p:nvSpPr>
          <p:cNvPr id="12" name="TextBox 11"/>
          <p:cNvSpPr txBox="1"/>
          <p:nvPr/>
        </p:nvSpPr>
        <p:spPr>
          <a:xfrm>
            <a:off x="673721" y="971254"/>
            <a:ext cx="601434" cy="1500411"/>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9150"/>
              <a:t>“</a:t>
            </a:r>
          </a:p>
        </p:txBody>
      </p:sp>
      <p:sp>
        <p:nvSpPr>
          <p:cNvPr id="15" name="TextBox 14"/>
          <p:cNvSpPr txBox="1"/>
          <p:nvPr/>
        </p:nvSpPr>
        <p:spPr>
          <a:xfrm>
            <a:off x="6997868" y="2613788"/>
            <a:ext cx="601434" cy="1500411"/>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9150"/>
              <a:t>”</a:t>
            </a:r>
          </a:p>
        </p:txBody>
      </p:sp>
    </p:spTree>
    <p:extLst>
      <p:ext uri="{BB962C8B-B14F-4D97-AF65-F5344CB8AC3E}">
        <p14:creationId xmlns:p14="http://schemas.microsoft.com/office/powerpoint/2010/main" val="18443575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216" y="3124201"/>
            <a:ext cx="6619245" cy="1653180"/>
          </a:xfrm>
        </p:spPr>
        <p:txBody>
          <a:bodyPr anchor="b"/>
          <a:lstStyle>
            <a:lvl1pPr algn="l">
              <a:defRPr sz="3000" b="0" cap="none"/>
            </a:lvl1pPr>
          </a:lstStyle>
          <a:p>
            <a:r>
              <a:rPr lang="en-US"/>
              <a:t>Click to edit Master title style</a:t>
            </a:r>
          </a:p>
        </p:txBody>
      </p:sp>
      <p:sp>
        <p:nvSpPr>
          <p:cNvPr id="3" name="Text Placeholder 2"/>
          <p:cNvSpPr>
            <a:spLocks noGrp="1"/>
          </p:cNvSpPr>
          <p:nvPr>
            <p:ph type="body" idx="1"/>
          </p:nvPr>
        </p:nvSpPr>
        <p:spPr>
          <a:xfrm>
            <a:off x="866216" y="4777381"/>
            <a:ext cx="6619244" cy="860400"/>
          </a:xfrm>
        </p:spPr>
        <p:txBody>
          <a:bodyPr anchor="t"/>
          <a:lstStyle>
            <a:lvl1pPr marL="0" indent="0" algn="l">
              <a:buNone/>
              <a:defRPr sz="1500" cap="none">
                <a:solidFill>
                  <a:schemeClr val="bg2">
                    <a:lumMod val="40000"/>
                    <a:lumOff val="6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23123745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en-US"/>
              <a:t>Click to edit Master title style</a:t>
            </a:r>
          </a:p>
        </p:txBody>
      </p:sp>
      <p:sp>
        <p:nvSpPr>
          <p:cNvPr id="3" name="Text Placeholder 2"/>
          <p:cNvSpPr>
            <a:spLocks noGrp="1"/>
          </p:cNvSpPr>
          <p:nvPr>
            <p:ph type="body" idx="1"/>
          </p:nvPr>
        </p:nvSpPr>
        <p:spPr>
          <a:xfrm>
            <a:off x="474710" y="1981200"/>
            <a:ext cx="2210150"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6" name="Text Placeholder 3"/>
          <p:cNvSpPr>
            <a:spLocks noGrp="1"/>
          </p:cNvSpPr>
          <p:nvPr>
            <p:ph type="body" sz="half" idx="15"/>
          </p:nvPr>
        </p:nvSpPr>
        <p:spPr>
          <a:xfrm>
            <a:off x="489347" y="2667000"/>
            <a:ext cx="2195513"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Text Placeholder 4"/>
          <p:cNvSpPr>
            <a:spLocks noGrp="1"/>
          </p:cNvSpPr>
          <p:nvPr>
            <p:ph type="body" sz="quarter" idx="3"/>
          </p:nvPr>
        </p:nvSpPr>
        <p:spPr>
          <a:xfrm>
            <a:off x="2912745" y="1981200"/>
            <a:ext cx="2202181"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9" name="Text Placeholder 3"/>
          <p:cNvSpPr>
            <a:spLocks noGrp="1"/>
          </p:cNvSpPr>
          <p:nvPr>
            <p:ph type="body" sz="half" idx="16"/>
          </p:nvPr>
        </p:nvSpPr>
        <p:spPr>
          <a:xfrm>
            <a:off x="2904829" y="2667000"/>
            <a:ext cx="2210096"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4" name="Text Placeholder 4"/>
          <p:cNvSpPr>
            <a:spLocks noGrp="1"/>
          </p:cNvSpPr>
          <p:nvPr>
            <p:ph type="body" sz="quarter" idx="13"/>
          </p:nvPr>
        </p:nvSpPr>
        <p:spPr>
          <a:xfrm>
            <a:off x="5343525" y="1981200"/>
            <a:ext cx="2199085"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Text Placeholder 3"/>
          <p:cNvSpPr>
            <a:spLocks noGrp="1"/>
          </p:cNvSpPr>
          <p:nvPr>
            <p:ph type="body" sz="half" idx="17"/>
          </p:nvPr>
        </p:nvSpPr>
        <p:spPr>
          <a:xfrm>
            <a:off x="5343525" y="2667000"/>
            <a:ext cx="2199085"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cxnSp>
        <p:nvCxnSpPr>
          <p:cNvPr id="17" name="Straight Connector 16"/>
          <p:cNvCxnSpPr/>
          <p:nvPr/>
        </p:nvCxnSpPr>
        <p:spPr>
          <a:xfrm>
            <a:off x="2794607"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167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12/4/2025</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24015372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en-US"/>
              <a:t>Click to edit Master title style</a:t>
            </a:r>
          </a:p>
        </p:txBody>
      </p:sp>
      <p:sp>
        <p:nvSpPr>
          <p:cNvPr id="3" name="Text Placeholder 2"/>
          <p:cNvSpPr>
            <a:spLocks noGrp="1"/>
          </p:cNvSpPr>
          <p:nvPr>
            <p:ph type="body" idx="1"/>
          </p:nvPr>
        </p:nvSpPr>
        <p:spPr>
          <a:xfrm>
            <a:off x="489347" y="4250949"/>
            <a:ext cx="2205038"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9" name="Picture Placeholder 2"/>
          <p:cNvSpPr>
            <a:spLocks noGrp="1" noChangeAspect="1"/>
          </p:cNvSpPr>
          <p:nvPr>
            <p:ph type="pic" idx="15"/>
          </p:nvPr>
        </p:nvSpPr>
        <p:spPr>
          <a:xfrm>
            <a:off x="489347" y="2209800"/>
            <a:ext cx="220503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endParaRPr lang="en-US"/>
          </a:p>
        </p:txBody>
      </p:sp>
      <p:sp>
        <p:nvSpPr>
          <p:cNvPr id="22" name="Text Placeholder 3"/>
          <p:cNvSpPr>
            <a:spLocks noGrp="1"/>
          </p:cNvSpPr>
          <p:nvPr>
            <p:ph type="body" sz="half" idx="18"/>
          </p:nvPr>
        </p:nvSpPr>
        <p:spPr>
          <a:xfrm>
            <a:off x="489347" y="4827212"/>
            <a:ext cx="220503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Text Placeholder 4"/>
          <p:cNvSpPr>
            <a:spLocks noGrp="1"/>
          </p:cNvSpPr>
          <p:nvPr>
            <p:ph type="body" sz="quarter" idx="3"/>
          </p:nvPr>
        </p:nvSpPr>
        <p:spPr>
          <a:xfrm>
            <a:off x="2917032" y="4250949"/>
            <a:ext cx="2197894"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30" name="Picture Placeholder 2"/>
          <p:cNvSpPr>
            <a:spLocks noGrp="1" noChangeAspect="1"/>
          </p:cNvSpPr>
          <p:nvPr>
            <p:ph type="pic" idx="21"/>
          </p:nvPr>
        </p:nvSpPr>
        <p:spPr>
          <a:xfrm>
            <a:off x="2917031" y="2209800"/>
            <a:ext cx="2197894"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endParaRPr lang="en-US"/>
          </a:p>
        </p:txBody>
      </p:sp>
      <p:sp>
        <p:nvSpPr>
          <p:cNvPr id="23" name="Text Placeholder 3"/>
          <p:cNvSpPr>
            <a:spLocks noGrp="1"/>
          </p:cNvSpPr>
          <p:nvPr>
            <p:ph type="body" sz="half" idx="19"/>
          </p:nvPr>
        </p:nvSpPr>
        <p:spPr>
          <a:xfrm>
            <a:off x="2916016" y="4827211"/>
            <a:ext cx="2200805"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4" name="Text Placeholder 4"/>
          <p:cNvSpPr>
            <a:spLocks noGrp="1"/>
          </p:cNvSpPr>
          <p:nvPr>
            <p:ph type="body" sz="quarter" idx="13"/>
          </p:nvPr>
        </p:nvSpPr>
        <p:spPr>
          <a:xfrm>
            <a:off x="5343525" y="4250949"/>
            <a:ext cx="2199085"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31" name="Picture Placeholder 2"/>
          <p:cNvSpPr>
            <a:spLocks noGrp="1" noChangeAspect="1"/>
          </p:cNvSpPr>
          <p:nvPr>
            <p:ph type="pic" idx="22"/>
          </p:nvPr>
        </p:nvSpPr>
        <p:spPr>
          <a:xfrm>
            <a:off x="5343525" y="2209800"/>
            <a:ext cx="219908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endParaRPr lang="en-US"/>
          </a:p>
        </p:txBody>
      </p:sp>
      <p:sp>
        <p:nvSpPr>
          <p:cNvPr id="24" name="Text Placeholder 3"/>
          <p:cNvSpPr>
            <a:spLocks noGrp="1"/>
          </p:cNvSpPr>
          <p:nvPr>
            <p:ph type="body" sz="half" idx="20"/>
          </p:nvPr>
        </p:nvSpPr>
        <p:spPr>
          <a:xfrm>
            <a:off x="5343432" y="4827209"/>
            <a:ext cx="220199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cxnSp>
        <p:nvCxnSpPr>
          <p:cNvPr id="19" name="Straight Connector 18"/>
          <p:cNvCxnSpPr/>
          <p:nvPr/>
        </p:nvCxnSpPr>
        <p:spPr>
          <a:xfrm>
            <a:off x="2794607"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167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12/4/2025</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901185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 Two Colum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82319" y="1619037"/>
            <a:ext cx="3915009" cy="4941420"/>
          </a:xfrm>
        </p:spPr>
        <p:txBody>
          <a:bodyPr anchor="t">
            <a:normAutofit/>
          </a:bodyPr>
          <a:lstStyle>
            <a:lvl1pPr marL="0" indent="0">
              <a:buNone/>
              <a:defRPr sz="3200" b="0">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
        <p:nvSpPr>
          <p:cNvPr id="5" name="Text Placeholder 2"/>
          <p:cNvSpPr>
            <a:spLocks noGrp="1"/>
          </p:cNvSpPr>
          <p:nvPr>
            <p:ph type="body" idx="14"/>
          </p:nvPr>
        </p:nvSpPr>
        <p:spPr>
          <a:xfrm>
            <a:off x="4886960" y="1619037"/>
            <a:ext cx="3915009" cy="4941419"/>
          </a:xfrm>
        </p:spPr>
        <p:txBody>
          <a:bodyPr anchor="t">
            <a:normAutofit/>
          </a:bodyPr>
          <a:lstStyle>
            <a:lvl1pPr marL="0" indent="0">
              <a:buNone/>
              <a:defRPr sz="3200" b="0">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
        <p:nvSpPr>
          <p:cNvPr id="6" name="Title 1">
            <a:extLst>
              <a:ext uri="{FF2B5EF4-FFF2-40B4-BE49-F238E27FC236}">
                <a16:creationId xmlns:a16="http://schemas.microsoft.com/office/drawing/2014/main" id="{1B357625-297D-3A44-BC7F-B244E893EBF7}"/>
              </a:ext>
            </a:extLst>
          </p:cNvPr>
          <p:cNvSpPr>
            <a:spLocks noGrp="1"/>
          </p:cNvSpPr>
          <p:nvPr>
            <p:ph type="title"/>
          </p:nvPr>
        </p:nvSpPr>
        <p:spPr>
          <a:xfrm>
            <a:off x="782320" y="217589"/>
            <a:ext cx="8019650" cy="1229801"/>
          </a:xfrm>
        </p:spPr>
        <p:txBody>
          <a:bodyPr tIns="0" bIns="0"/>
          <a:lstStyle>
            <a:lvl1pPr>
              <a:defRPr sz="40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185034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09A250-FF31-4206-8172-F9D3106AACB1}" type="datetimeFigureOut">
              <a:rPr lang="en-US" dirty="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1286655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8159" y="430214"/>
            <a:ext cx="1314451" cy="5826125"/>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489348" y="887414"/>
            <a:ext cx="5567362"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09A250-FF31-4206-8172-F9D3106AACB1}" type="datetimeFigureOut">
              <a:rPr lang="en-US" dirty="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16434761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 Slide - Paragraph">
    <p:spTree>
      <p:nvGrpSpPr>
        <p:cNvPr id="1" name=""/>
        <p:cNvGrpSpPr/>
        <p:nvPr/>
      </p:nvGrpSpPr>
      <p:grpSpPr>
        <a:xfrm>
          <a:off x="0" y="0"/>
          <a:ext cx="0" cy="0"/>
          <a:chOff x="0" y="0"/>
          <a:chExt cx="0" cy="0"/>
        </a:xfrm>
      </p:grpSpPr>
      <p:sp>
        <p:nvSpPr>
          <p:cNvPr id="9" name="Title 1"/>
          <p:cNvSpPr>
            <a:spLocks noGrp="1"/>
          </p:cNvSpPr>
          <p:nvPr>
            <p:ph type="title"/>
          </p:nvPr>
        </p:nvSpPr>
        <p:spPr>
          <a:xfrm>
            <a:off x="550073" y="688424"/>
            <a:ext cx="8128557" cy="547174"/>
          </a:xfrm>
        </p:spPr>
        <p:txBody>
          <a:bodyPr tIns="0" bIns="0"/>
          <a:lstStyle>
            <a:lvl1pPr>
              <a:defRPr sz="2700"/>
            </a:lvl1pPr>
          </a:lstStyle>
          <a:p>
            <a:r>
              <a:rPr lang="en-US"/>
              <a:t>Click to edit Master title style</a:t>
            </a:r>
          </a:p>
        </p:txBody>
      </p:sp>
      <p:sp>
        <p:nvSpPr>
          <p:cNvPr id="10" name="Content Placeholder 2"/>
          <p:cNvSpPr>
            <a:spLocks noGrp="1"/>
          </p:cNvSpPr>
          <p:nvPr>
            <p:ph idx="1"/>
          </p:nvPr>
        </p:nvSpPr>
        <p:spPr>
          <a:xfrm>
            <a:off x="547861" y="1382027"/>
            <a:ext cx="8130768" cy="4569406"/>
          </a:xfrm>
        </p:spPr>
        <p:txBody>
          <a:bodyPr>
            <a:noAutofit/>
          </a:bodyPr>
          <a:lstStyle>
            <a:lvl1pPr>
              <a:lnSpc>
                <a:spcPct val="90000"/>
              </a:lnSpc>
              <a:defRPr sz="1800"/>
            </a:lvl1pPr>
            <a:lvl2pPr>
              <a:lnSpc>
                <a:spcPct val="90000"/>
              </a:lnSpc>
              <a:defRPr sz="1800">
                <a:latin typeface="Arial"/>
                <a:cs typeface="Arial"/>
              </a:defRPr>
            </a:lvl2pPr>
            <a:lvl3pPr>
              <a:lnSpc>
                <a:spcPct val="90000"/>
              </a:lnSpc>
              <a:defRPr sz="1800"/>
            </a:lvl3pPr>
            <a:lvl4pPr>
              <a:lnSpc>
                <a:spcPct val="90000"/>
              </a:lnSpc>
              <a:defRPr sz="1800"/>
            </a:lvl4pPr>
            <a:lvl5pPr>
              <a:lnSpc>
                <a:spcPct val="90000"/>
              </a:lnSpc>
              <a:defRPr sz="1800"/>
            </a:lvl5pPr>
          </a:lstStyle>
          <a:p>
            <a:pPr lvl="0"/>
            <a:r>
              <a:rPr lang="en-US"/>
              <a:t>Click to edit Master text styles</a:t>
            </a:r>
          </a:p>
        </p:txBody>
      </p:sp>
      <p:sp>
        <p:nvSpPr>
          <p:cNvPr id="7" name="Slide Number Placeholder 5"/>
          <p:cNvSpPr>
            <a:spLocks noGrp="1"/>
          </p:cNvSpPr>
          <p:nvPr>
            <p:ph type="sldNum" sz="quarter" idx="4"/>
          </p:nvPr>
        </p:nvSpPr>
        <p:spPr>
          <a:xfrm>
            <a:off x="547864" y="6228925"/>
            <a:ext cx="504281" cy="295236"/>
          </a:xfrm>
          <a:prstGeom prst="rect">
            <a:avLst/>
          </a:prstGeom>
        </p:spPr>
        <p:txBody>
          <a:bodyPr/>
          <a:lstStyle>
            <a:lvl1pPr algn="l">
              <a:defRPr sz="750">
                <a:solidFill>
                  <a:srgbClr val="989EA3"/>
                </a:solidFill>
                <a:latin typeface="Arial"/>
                <a:cs typeface="Arial"/>
              </a:defRPr>
            </a:lvl1pPr>
          </a:lstStyle>
          <a:p>
            <a:fld id="{D0394A55-0D5E-E449-981A-A375C652BACE}" type="slidenum">
              <a:rPr lang="en-US" smtClean="0"/>
              <a:t>‹#›</a:t>
            </a:fld>
            <a:endParaRPr lang="en-US"/>
          </a:p>
        </p:txBody>
      </p:sp>
    </p:spTree>
    <p:extLst>
      <p:ext uri="{BB962C8B-B14F-4D97-AF65-F5344CB8AC3E}">
        <p14:creationId xmlns:p14="http://schemas.microsoft.com/office/powerpoint/2010/main" val="17095086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2" name="Picture 2" descr="\\DROBO-FS\QuickDrops\JB\PPTX NG\Droplets\LightingOverlay.png"/>
          <p:cNvPicPr>
            <a:picLocks noChangeAspect="1" noChangeArrowheads="1"/>
          </p:cNvPicPr>
          <p:nvPr/>
        </p:nvPicPr>
        <p:blipFill>
          <a:blip r:embed="rId2">
            <a:alphaModFix amt="3000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66" name="Group 65"/>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67"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68"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9"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0"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71"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2"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3"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4"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5"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6"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7"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8"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9"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0"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1"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2"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3"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4"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5"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6"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7"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8"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9"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0"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1"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2"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3"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4"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5"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96"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7"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8"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9"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0"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1"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2"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3"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4"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5"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6"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7"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08"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9"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0"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1"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2"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3"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4"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5"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6"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7"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8"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9"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0"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900238" y="1122363"/>
            <a:ext cx="6593681"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900238" y="3602038"/>
            <a:ext cx="6593681"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5801052" y="5410202"/>
            <a:ext cx="2057400" cy="365125"/>
          </a:xfrm>
        </p:spPr>
        <p:txBody>
          <a:bodyPr/>
          <a:lstStyle/>
          <a:p>
            <a:fld id="{D0ADE2D9-0F47-4A8A-AD0A-97D3C33A0551}" type="datetimeFigureOut">
              <a:rPr lang="en-US" smtClean="0"/>
              <a:t>12/4/2025</a:t>
            </a:fld>
            <a:endParaRPr lang="en-US" dirty="0"/>
          </a:p>
        </p:txBody>
      </p:sp>
      <p:sp>
        <p:nvSpPr>
          <p:cNvPr id="5" name="Footer Placeholder 4"/>
          <p:cNvSpPr>
            <a:spLocks noGrp="1"/>
          </p:cNvSpPr>
          <p:nvPr>
            <p:ph type="ftr" sz="quarter" idx="11"/>
          </p:nvPr>
        </p:nvSpPr>
        <p:spPr>
          <a:xfrm>
            <a:off x="1900237" y="5410202"/>
            <a:ext cx="3843665" cy="365125"/>
          </a:xfrm>
        </p:spPr>
        <p:txBody>
          <a:bodyPr/>
          <a:lstStyle/>
          <a:p>
            <a:endParaRPr lang="en-US" dirty="0"/>
          </a:p>
        </p:txBody>
      </p:sp>
      <p:sp>
        <p:nvSpPr>
          <p:cNvPr id="6" name="Slide Number Placeholder 5"/>
          <p:cNvSpPr>
            <a:spLocks noGrp="1"/>
          </p:cNvSpPr>
          <p:nvPr>
            <p:ph type="sldNum" sz="quarter" idx="12"/>
          </p:nvPr>
        </p:nvSpPr>
        <p:spPr>
          <a:xfrm>
            <a:off x="7915603" y="5410200"/>
            <a:ext cx="578317" cy="365125"/>
          </a:xfrm>
        </p:spPr>
        <p:txBody>
          <a:bodyPr/>
          <a:lstStyle/>
          <a:p>
            <a:fld id="{ACA0C351-EB4C-4016-91BD-4DCCB61DF809}" type="slidenum">
              <a:rPr lang="en-US" smtClean="0"/>
              <a:t>‹#›</a:t>
            </a:fld>
            <a:endParaRPr lang="en-US" dirty="0"/>
          </a:p>
        </p:txBody>
      </p:sp>
    </p:spTree>
    <p:extLst>
      <p:ext uri="{BB962C8B-B14F-4D97-AF65-F5344CB8AC3E}">
        <p14:creationId xmlns:p14="http://schemas.microsoft.com/office/powerpoint/2010/main" val="21394026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7" name="Title 1"/>
          <p:cNvSpPr>
            <a:spLocks noGrp="1"/>
          </p:cNvSpPr>
          <p:nvPr>
            <p:ph type="title"/>
          </p:nvPr>
        </p:nvSpPr>
        <p:spPr>
          <a:xfrm>
            <a:off x="856060" y="618518"/>
            <a:ext cx="7429499" cy="1478570"/>
          </a:xfrm>
        </p:spPr>
        <p:txBody>
          <a:bodyPr/>
          <a:lstStyle/>
          <a:p>
            <a:r>
              <a:rPr lang="en-US"/>
              <a:t>Click to edit Master title style</a:t>
            </a:r>
            <a:endParaRPr lang="en-US" dirty="0"/>
          </a:p>
        </p:txBody>
      </p:sp>
      <p:sp>
        <p:nvSpPr>
          <p:cNvPr id="48" name="Content Placeholder 2"/>
          <p:cNvSpPr>
            <a:spLocks noGrp="1"/>
          </p:cNvSpPr>
          <p:nvPr>
            <p:ph idx="1"/>
          </p:nvPr>
        </p:nvSpPr>
        <p:spPr>
          <a:xfrm>
            <a:off x="856060" y="2249487"/>
            <a:ext cx="742949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9" name="Date Placeholder 3"/>
          <p:cNvSpPr>
            <a:spLocks noGrp="1"/>
          </p:cNvSpPr>
          <p:nvPr>
            <p:ph type="dt" sz="half" idx="10"/>
          </p:nvPr>
        </p:nvSpPr>
        <p:spPr>
          <a:xfrm>
            <a:off x="5592691" y="5883277"/>
            <a:ext cx="2057400" cy="365125"/>
          </a:xfrm>
        </p:spPr>
        <p:txBody>
          <a:bodyPr/>
          <a:lstStyle/>
          <a:p>
            <a:fld id="{D0ADE2D9-0F47-4A8A-AD0A-97D3C33A0551}" type="datetimeFigureOut">
              <a:rPr lang="en-US" smtClean="0"/>
              <a:t>12/4/2025</a:t>
            </a:fld>
            <a:endParaRPr lang="en-US" dirty="0"/>
          </a:p>
        </p:txBody>
      </p:sp>
      <p:sp>
        <p:nvSpPr>
          <p:cNvPr id="50" name="Footer Placeholder 4"/>
          <p:cNvSpPr>
            <a:spLocks noGrp="1"/>
          </p:cNvSpPr>
          <p:nvPr>
            <p:ph type="ftr" sz="quarter" idx="11"/>
          </p:nvPr>
        </p:nvSpPr>
        <p:spPr>
          <a:xfrm>
            <a:off x="856059" y="5883276"/>
            <a:ext cx="4679482" cy="365125"/>
          </a:xfrm>
        </p:spPr>
        <p:txBody>
          <a:bodyPr/>
          <a:lstStyle/>
          <a:p>
            <a:endParaRPr lang="en-US" dirty="0"/>
          </a:p>
        </p:txBody>
      </p:sp>
      <p:sp>
        <p:nvSpPr>
          <p:cNvPr id="51" name="Slide Number Placeholder 5"/>
          <p:cNvSpPr>
            <a:spLocks noGrp="1"/>
          </p:cNvSpPr>
          <p:nvPr>
            <p:ph type="sldNum" sz="quarter" idx="12"/>
          </p:nvPr>
        </p:nvSpPr>
        <p:spPr>
          <a:xfrm>
            <a:off x="7707241" y="5883275"/>
            <a:ext cx="578317" cy="365125"/>
          </a:xfrm>
        </p:spPr>
        <p:txBody>
          <a:bodyPr/>
          <a:lstStyle/>
          <a:p>
            <a:fld id="{ACA0C351-EB4C-4016-91BD-4DCCB61DF809}" type="slidenum">
              <a:rPr lang="en-US" smtClean="0"/>
              <a:t>‹#›</a:t>
            </a:fld>
            <a:endParaRPr lang="en-US" dirty="0"/>
          </a:p>
        </p:txBody>
      </p:sp>
    </p:spTree>
    <p:extLst>
      <p:ext uri="{BB962C8B-B14F-4D97-AF65-F5344CB8AC3E}">
        <p14:creationId xmlns:p14="http://schemas.microsoft.com/office/powerpoint/2010/main" val="42641347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56058" y="1419227"/>
            <a:ext cx="74295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856058" y="4424362"/>
            <a:ext cx="74295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0ADE2D9-0F47-4A8A-AD0A-97D3C33A0551}" type="datetimeFigureOut">
              <a:rPr lang="en-US" smtClean="0"/>
              <a:t>12/4/2025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A0C351-EB4C-4016-91BD-4DCCB61DF809}" type="slidenum">
              <a:rPr lang="en-US" smtClean="0"/>
              <a:t>‹#›</a:t>
            </a:fld>
            <a:endParaRPr lang="en-US" dirty="0"/>
          </a:p>
        </p:txBody>
      </p:sp>
    </p:spTree>
    <p:extLst>
      <p:ext uri="{BB962C8B-B14F-4D97-AF65-F5344CB8AC3E}">
        <p14:creationId xmlns:p14="http://schemas.microsoft.com/office/powerpoint/2010/main" val="36853905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56058" y="2249486"/>
            <a:ext cx="3658792"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1" y="2249486"/>
            <a:ext cx="3656408"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0ADE2D9-0F47-4A8A-AD0A-97D3C33A0551}" type="datetimeFigureOut">
              <a:rPr lang="en-US" smtClean="0"/>
              <a:t>12/4/2025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CA0C351-EB4C-4016-91BD-4DCCB61DF809}" type="slidenum">
              <a:rPr lang="en-US" smtClean="0"/>
              <a:t>‹#›</a:t>
            </a:fld>
            <a:endParaRPr lang="en-US" dirty="0"/>
          </a:p>
        </p:txBody>
      </p:sp>
    </p:spTree>
    <p:extLst>
      <p:ext uri="{BB962C8B-B14F-4D97-AF65-F5344CB8AC3E}">
        <p14:creationId xmlns:p14="http://schemas.microsoft.com/office/powerpoint/2010/main" val="11096092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56058" y="619127"/>
            <a:ext cx="74295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78902" y="2249486"/>
            <a:ext cx="3435949"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56058" y="3073398"/>
            <a:ext cx="3658793"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51992" y="2249485"/>
            <a:ext cx="3433565"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3073398"/>
            <a:ext cx="3656408"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0ADE2D9-0F47-4A8A-AD0A-97D3C33A0551}" type="datetimeFigureOut">
              <a:rPr lang="en-US" smtClean="0"/>
              <a:t>12/4/2025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CA0C351-EB4C-4016-91BD-4DCCB61DF809}" type="slidenum">
              <a:rPr lang="en-US" smtClean="0"/>
              <a:t>‹#›</a:t>
            </a:fld>
            <a:endParaRPr lang="en-US" dirty="0"/>
          </a:p>
        </p:txBody>
      </p:sp>
    </p:spTree>
    <p:extLst>
      <p:ext uri="{BB962C8B-B14F-4D97-AF65-F5344CB8AC3E}">
        <p14:creationId xmlns:p14="http://schemas.microsoft.com/office/powerpoint/2010/main" val="20389326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0ADE2D9-0F47-4A8A-AD0A-97D3C33A0551}" type="datetimeFigureOut">
              <a:rPr lang="en-US" smtClean="0"/>
              <a:t>12/4/2025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CA0C351-EB4C-4016-91BD-4DCCB61DF809}" type="slidenum">
              <a:rPr lang="en-US" smtClean="0"/>
              <a:t>‹#›</a:t>
            </a:fld>
            <a:endParaRPr lang="en-US" dirty="0"/>
          </a:p>
        </p:txBody>
      </p:sp>
    </p:spTree>
    <p:extLst>
      <p:ext uri="{BB962C8B-B14F-4D97-AF65-F5344CB8AC3E}">
        <p14:creationId xmlns:p14="http://schemas.microsoft.com/office/powerpoint/2010/main" val="14063913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ADE2D9-0F47-4A8A-AD0A-97D3C33A0551}" type="datetimeFigureOut">
              <a:rPr lang="en-US" smtClean="0"/>
              <a:t>12/4/2025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CA0C351-EB4C-4016-91BD-4DCCB61DF809}" type="slidenum">
              <a:rPr lang="en-US" smtClean="0"/>
              <a:t>‹#›</a:t>
            </a:fld>
            <a:endParaRPr lang="en-US" dirty="0"/>
          </a:p>
        </p:txBody>
      </p:sp>
    </p:spTree>
    <p:extLst>
      <p:ext uri="{BB962C8B-B14F-4D97-AF65-F5344CB8AC3E}">
        <p14:creationId xmlns:p14="http://schemas.microsoft.com/office/powerpoint/2010/main" val="4237098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w/ Imag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82320" y="1619038"/>
            <a:ext cx="3037840" cy="4918197"/>
          </a:xfrm>
        </p:spPr>
        <p:txBody>
          <a:bodyPr anchor="t">
            <a:normAutofit/>
          </a:bodyPr>
          <a:lstStyle>
            <a:lvl1pPr marL="0" indent="0">
              <a:buNone/>
              <a:defRPr sz="3200" b="0">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
        <p:nvSpPr>
          <p:cNvPr id="5" name="Picture Placeholder 4"/>
          <p:cNvSpPr>
            <a:spLocks noGrp="1"/>
          </p:cNvSpPr>
          <p:nvPr>
            <p:ph type="pic" sz="quarter" idx="10"/>
          </p:nvPr>
        </p:nvSpPr>
        <p:spPr>
          <a:xfrm>
            <a:off x="3961682" y="1619038"/>
            <a:ext cx="4840288" cy="4109841"/>
          </a:xfrm>
        </p:spPr>
        <p:txBody>
          <a:bodyPr/>
          <a:lstStyle/>
          <a:p>
            <a:endParaRPr lang="en-US"/>
          </a:p>
        </p:txBody>
      </p:sp>
      <p:sp>
        <p:nvSpPr>
          <p:cNvPr id="6" name="Title 1">
            <a:extLst>
              <a:ext uri="{FF2B5EF4-FFF2-40B4-BE49-F238E27FC236}">
                <a16:creationId xmlns:a16="http://schemas.microsoft.com/office/drawing/2014/main" id="{441BF129-3A32-B74D-9FAB-BF8F6ED60E40}"/>
              </a:ext>
            </a:extLst>
          </p:cNvPr>
          <p:cNvSpPr>
            <a:spLocks noGrp="1"/>
          </p:cNvSpPr>
          <p:nvPr>
            <p:ph type="title"/>
          </p:nvPr>
        </p:nvSpPr>
        <p:spPr>
          <a:xfrm>
            <a:off x="782320" y="217589"/>
            <a:ext cx="8019650" cy="1229801"/>
          </a:xfrm>
        </p:spPr>
        <p:txBody>
          <a:bodyPr tIns="0" bIns="0"/>
          <a:lstStyle>
            <a:lvl1pPr>
              <a:defRPr sz="40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7541256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029" y="609601"/>
            <a:ext cx="2892028" cy="1639884"/>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3867150" y="592666"/>
            <a:ext cx="4418407" cy="5198534"/>
          </a:xfrm>
        </p:spPr>
        <p:txBody>
          <a:bodyPr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60029" y="2249486"/>
            <a:ext cx="2892028" cy="3541714"/>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D0ADE2D9-0F47-4A8A-AD0A-97D3C33A0551}" type="datetimeFigureOut">
              <a:rPr lang="en-US" smtClean="0"/>
              <a:t>12/4/2025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CA0C351-EB4C-4016-91BD-4DCCB61DF809}" type="slidenum">
              <a:rPr lang="en-US" smtClean="0"/>
              <a:t>‹#›</a:t>
            </a:fld>
            <a:endParaRPr lang="en-US" dirty="0"/>
          </a:p>
        </p:txBody>
      </p:sp>
    </p:spTree>
    <p:extLst>
      <p:ext uri="{BB962C8B-B14F-4D97-AF65-F5344CB8AC3E}">
        <p14:creationId xmlns:p14="http://schemas.microsoft.com/office/powerpoint/2010/main" val="40678752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61" y="609600"/>
            <a:ext cx="3753962"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32866" y="609600"/>
            <a:ext cx="3452693" cy="5181602"/>
          </a:xfrm>
          <a:prstGeom prst="round2DiagRect">
            <a:avLst>
              <a:gd name="adj1" fmla="val 6074"/>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defRPr lang="en-US" sz="3200"/>
            </a:lvl1pPr>
          </a:lstStyle>
          <a:p>
            <a:pPr marL="0" lvl="0" indent="0">
              <a:buNone/>
            </a:pPr>
            <a:r>
              <a:rPr lang="en-US" dirty="0"/>
              <a:t>Click icon to add picture</a:t>
            </a:r>
          </a:p>
        </p:txBody>
      </p:sp>
      <p:sp>
        <p:nvSpPr>
          <p:cNvPr id="4" name="Text Placeholder 3"/>
          <p:cNvSpPr>
            <a:spLocks noGrp="1"/>
          </p:cNvSpPr>
          <p:nvPr>
            <p:ph type="body" sz="half" idx="2"/>
          </p:nvPr>
        </p:nvSpPr>
        <p:spPr>
          <a:xfrm>
            <a:off x="856059" y="2249486"/>
            <a:ext cx="3753964"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0ADE2D9-0F47-4A8A-AD0A-97D3C33A0551}" type="datetimeFigureOut">
              <a:rPr lang="en-US" smtClean="0"/>
              <a:t>12/4/2025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CA0C351-EB4C-4016-91BD-4DCCB61DF809}" type="slidenum">
              <a:rPr lang="en-US" smtClean="0"/>
              <a:t>‹#›</a:t>
            </a:fld>
            <a:endParaRPr lang="en-US" dirty="0"/>
          </a:p>
        </p:txBody>
      </p:sp>
    </p:spTree>
    <p:extLst>
      <p:ext uri="{BB962C8B-B14F-4D97-AF65-F5344CB8AC3E}">
        <p14:creationId xmlns:p14="http://schemas.microsoft.com/office/powerpoint/2010/main" val="17923846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58" y="4304665"/>
            <a:ext cx="7434266"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56058" y="606426"/>
            <a:ext cx="7434266" cy="3299778"/>
          </a:xfrm>
          <a:prstGeom prst="round2DiagRect">
            <a:avLst>
              <a:gd name="adj1" fmla="val 5101"/>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dirty="0"/>
              <a:t>Click icon to add picture</a:t>
            </a:r>
          </a:p>
        </p:txBody>
      </p:sp>
      <p:sp>
        <p:nvSpPr>
          <p:cNvPr id="4" name="Text Placeholder 3"/>
          <p:cNvSpPr>
            <a:spLocks noGrp="1"/>
          </p:cNvSpPr>
          <p:nvPr>
            <p:ph type="body" sz="half" idx="2"/>
          </p:nvPr>
        </p:nvSpPr>
        <p:spPr>
          <a:xfrm>
            <a:off x="856024" y="5124020"/>
            <a:ext cx="7433144"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0ADE2D9-0F47-4A8A-AD0A-97D3C33A0551}" type="datetimeFigureOut">
              <a:rPr lang="en-US" smtClean="0"/>
              <a:t>12/4/2025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CA0C351-EB4C-4016-91BD-4DCCB61DF809}" type="slidenum">
              <a:rPr lang="en-US" smtClean="0"/>
              <a:t>‹#›</a:t>
            </a:fld>
            <a:endParaRPr lang="en-US" dirty="0"/>
          </a:p>
        </p:txBody>
      </p:sp>
    </p:spTree>
    <p:extLst>
      <p:ext uri="{BB962C8B-B14F-4D97-AF65-F5344CB8AC3E}">
        <p14:creationId xmlns:p14="http://schemas.microsoft.com/office/powerpoint/2010/main" val="23543505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93" y="609600"/>
            <a:ext cx="7429466"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856058" y="4419600"/>
            <a:ext cx="7428344"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0ADE2D9-0F47-4A8A-AD0A-97D3C33A0551}" type="datetimeFigureOut">
              <a:rPr lang="en-US" smtClean="0"/>
              <a:t>12/4/2025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CA0C351-EB4C-4016-91BD-4DCCB61DF809}" type="slidenum">
              <a:rPr lang="en-US" smtClean="0"/>
              <a:t>‹#›</a:t>
            </a:fld>
            <a:endParaRPr lang="en-US" dirty="0"/>
          </a:p>
        </p:txBody>
      </p:sp>
    </p:spTree>
    <p:extLst>
      <p:ext uri="{BB962C8B-B14F-4D97-AF65-F5344CB8AC3E}">
        <p14:creationId xmlns:p14="http://schemas.microsoft.com/office/powerpoint/2010/main" val="19497914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365557"/>
            <a:ext cx="6564224"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56058" y="4309919"/>
            <a:ext cx="74295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0ADE2D9-0F47-4A8A-AD0A-97D3C33A0551}" type="datetimeFigureOut">
              <a:rPr lang="en-US" smtClean="0"/>
              <a:t>12/4/2025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CA0C351-EB4C-4016-91BD-4DCCB61DF809}" type="slidenum">
              <a:rPr lang="en-US" smtClean="0"/>
              <a:t>‹#›</a:t>
            </a:fld>
            <a:endParaRPr lang="en-US" dirty="0"/>
          </a:p>
        </p:txBody>
      </p:sp>
      <p:sp>
        <p:nvSpPr>
          <p:cNvPr id="52" name="TextBox 51"/>
          <p:cNvSpPr txBox="1"/>
          <p:nvPr/>
        </p:nvSpPr>
        <p:spPr>
          <a:xfrm>
            <a:off x="696579" y="718458"/>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53" name="TextBox 52"/>
          <p:cNvSpPr txBox="1"/>
          <p:nvPr/>
        </p:nvSpPr>
        <p:spPr>
          <a:xfrm>
            <a:off x="7817473" y="276497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Tree>
    <p:extLst>
      <p:ext uri="{BB962C8B-B14F-4D97-AF65-F5344CB8AC3E}">
        <p14:creationId xmlns:p14="http://schemas.microsoft.com/office/powerpoint/2010/main" val="9578744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56058" y="2134042"/>
            <a:ext cx="74295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856023" y="4657655"/>
            <a:ext cx="7428379"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0ADE2D9-0F47-4A8A-AD0A-97D3C33A0551}" type="datetimeFigureOut">
              <a:rPr lang="en-US" smtClean="0"/>
              <a:t>12/4/2025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CA0C351-EB4C-4016-91BD-4DCCB61DF809}" type="slidenum">
              <a:rPr lang="en-US" smtClean="0"/>
              <a:t>‹#›</a:t>
            </a:fld>
            <a:endParaRPr lang="en-US" dirty="0"/>
          </a:p>
        </p:txBody>
      </p:sp>
    </p:spTree>
    <p:extLst>
      <p:ext uri="{BB962C8B-B14F-4D97-AF65-F5344CB8AC3E}">
        <p14:creationId xmlns:p14="http://schemas.microsoft.com/office/powerpoint/2010/main" val="24035942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56060" y="609600"/>
            <a:ext cx="7429499"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856058" y="2674463"/>
            <a:ext cx="2397674"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856059" y="3360263"/>
            <a:ext cx="2396432"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386075" y="2677635"/>
            <a:ext cx="2388289"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386075" y="3363435"/>
            <a:ext cx="238895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5889332" y="2674463"/>
            <a:ext cx="2396226"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5889332" y="3360263"/>
            <a:ext cx="2396226"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0ADE2D9-0F47-4A8A-AD0A-97D3C33A0551}" type="datetimeFigureOut">
              <a:rPr lang="en-US" smtClean="0"/>
              <a:t>12/4/2025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CA0C351-EB4C-4016-91BD-4DCCB61DF809}" type="slidenum">
              <a:rPr lang="en-US" smtClean="0"/>
              <a:t>‹#›</a:t>
            </a:fld>
            <a:endParaRPr lang="en-US" dirty="0"/>
          </a:p>
        </p:txBody>
      </p:sp>
    </p:spTree>
    <p:extLst>
      <p:ext uri="{BB962C8B-B14F-4D97-AF65-F5344CB8AC3E}">
        <p14:creationId xmlns:p14="http://schemas.microsoft.com/office/powerpoint/2010/main" val="35234823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56059" y="609600"/>
            <a:ext cx="74294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856060" y="4404596"/>
            <a:ext cx="239643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856060" y="2666998"/>
            <a:ext cx="239643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en-US" dirty="0"/>
              <a:t>Click icon to add picture</a:t>
            </a:r>
          </a:p>
        </p:txBody>
      </p:sp>
      <p:sp>
        <p:nvSpPr>
          <p:cNvPr id="21" name="Text Placeholder 3"/>
          <p:cNvSpPr>
            <a:spLocks noGrp="1"/>
          </p:cNvSpPr>
          <p:nvPr>
            <p:ph type="body" sz="half" idx="18"/>
          </p:nvPr>
        </p:nvSpPr>
        <p:spPr>
          <a:xfrm>
            <a:off x="856060" y="4980859"/>
            <a:ext cx="239643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366790" y="4404596"/>
            <a:ext cx="24003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366790" y="2666998"/>
            <a:ext cx="2399205"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en-US" dirty="0"/>
              <a:t>Click icon to add picture</a:t>
            </a:r>
          </a:p>
        </p:txBody>
      </p:sp>
      <p:sp>
        <p:nvSpPr>
          <p:cNvPr id="24" name="Text Placeholder 3"/>
          <p:cNvSpPr>
            <a:spLocks noGrp="1"/>
          </p:cNvSpPr>
          <p:nvPr>
            <p:ph type="body" sz="half" idx="19"/>
          </p:nvPr>
        </p:nvSpPr>
        <p:spPr>
          <a:xfrm>
            <a:off x="3365695" y="4980857"/>
            <a:ext cx="24003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5889426" y="4404595"/>
            <a:ext cx="2393056"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5889332" y="2666998"/>
            <a:ext cx="2396227"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en-US" dirty="0"/>
              <a:t>Click icon to add picture</a:t>
            </a:r>
          </a:p>
        </p:txBody>
      </p:sp>
      <p:sp>
        <p:nvSpPr>
          <p:cNvPr id="27" name="Text Placeholder 3"/>
          <p:cNvSpPr>
            <a:spLocks noGrp="1"/>
          </p:cNvSpPr>
          <p:nvPr>
            <p:ph type="body" sz="half" idx="20"/>
          </p:nvPr>
        </p:nvSpPr>
        <p:spPr>
          <a:xfrm>
            <a:off x="5889332" y="4980855"/>
            <a:ext cx="2396226"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0ADE2D9-0F47-4A8A-AD0A-97D3C33A0551}" type="datetimeFigureOut">
              <a:rPr lang="en-US" smtClean="0"/>
              <a:t>12/4/2025</a:t>
            </a:fld>
            <a:endParaRPr lang="en-US" dirty="0"/>
          </a:p>
        </p:txBody>
      </p:sp>
      <p:sp>
        <p:nvSpPr>
          <p:cNvPr id="4" name="Footer Placeholder 3"/>
          <p:cNvSpPr>
            <a:spLocks noGrp="1"/>
          </p:cNvSpPr>
          <p:nvPr>
            <p:ph type="ftr" sz="quarter" idx="11"/>
          </p:nvPr>
        </p:nvSpPr>
        <p:spPr/>
        <p:txBody>
          <a:bodyPr/>
          <a:lstStyle>
            <a:lvl1pPr>
              <a:defRPr cap="all" baseline="0"/>
            </a:lvl1pPr>
          </a:lstStyle>
          <a:p>
            <a:endParaRPr lang="en-US" dirty="0"/>
          </a:p>
        </p:txBody>
      </p:sp>
      <p:sp>
        <p:nvSpPr>
          <p:cNvPr id="5" name="Slide Number Placeholder 4"/>
          <p:cNvSpPr>
            <a:spLocks noGrp="1"/>
          </p:cNvSpPr>
          <p:nvPr>
            <p:ph type="sldNum" sz="quarter" idx="12"/>
          </p:nvPr>
        </p:nvSpPr>
        <p:spPr/>
        <p:txBody>
          <a:bodyPr/>
          <a:lstStyle/>
          <a:p>
            <a:fld id="{ACA0C351-EB4C-4016-91BD-4DCCB61DF809}" type="slidenum">
              <a:rPr lang="en-US" smtClean="0"/>
              <a:t>‹#›</a:t>
            </a:fld>
            <a:endParaRPr lang="en-US" dirty="0"/>
          </a:p>
        </p:txBody>
      </p:sp>
    </p:spTree>
    <p:extLst>
      <p:ext uri="{BB962C8B-B14F-4D97-AF65-F5344CB8AC3E}">
        <p14:creationId xmlns:p14="http://schemas.microsoft.com/office/powerpoint/2010/main" val="9651008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ADE2D9-0F47-4A8A-AD0A-97D3C33A0551}" type="datetimeFigureOut">
              <a:rPr lang="en-US" smtClean="0"/>
              <a:t>12/4/2025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A0C351-EB4C-4016-91BD-4DCCB61DF809}" type="slidenum">
              <a:rPr lang="en-US" smtClean="0"/>
              <a:t>‹#›</a:t>
            </a:fld>
            <a:endParaRPr lang="en-US" dirty="0"/>
          </a:p>
        </p:txBody>
      </p:sp>
    </p:spTree>
    <p:extLst>
      <p:ext uri="{BB962C8B-B14F-4D97-AF65-F5344CB8AC3E}">
        <p14:creationId xmlns:p14="http://schemas.microsoft.com/office/powerpoint/2010/main" val="8012672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1" y="609600"/>
            <a:ext cx="1503758"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56057" y="609600"/>
            <a:ext cx="5811443"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ADE2D9-0F47-4A8A-AD0A-97D3C33A0551}" type="datetimeFigureOut">
              <a:rPr lang="en-US" smtClean="0"/>
              <a:t>12/4/2025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A0C351-EB4C-4016-91BD-4DCCB61DF809}" type="slidenum">
              <a:rPr lang="en-US" smtClean="0"/>
              <a:t>‹#›</a:t>
            </a:fld>
            <a:endParaRPr lang="en-US" dirty="0"/>
          </a:p>
        </p:txBody>
      </p:sp>
    </p:spTree>
    <p:extLst>
      <p:ext uri="{BB962C8B-B14F-4D97-AF65-F5344CB8AC3E}">
        <p14:creationId xmlns:p14="http://schemas.microsoft.com/office/powerpoint/2010/main" val="729448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w/ Subhea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82320" y="2348539"/>
            <a:ext cx="8019650" cy="4188696"/>
          </a:xfrm>
        </p:spPr>
        <p:txBody>
          <a:bodyPr anchor="t">
            <a:normAutofit/>
          </a:bodyPr>
          <a:lstStyle>
            <a:lvl1pPr marL="0" indent="0">
              <a:buNone/>
              <a:defRPr sz="3200" b="0">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
        <p:nvSpPr>
          <p:cNvPr id="4" name="Text Placeholder 3"/>
          <p:cNvSpPr>
            <a:spLocks noGrp="1"/>
          </p:cNvSpPr>
          <p:nvPr>
            <p:ph type="body" sz="quarter" idx="10"/>
          </p:nvPr>
        </p:nvSpPr>
        <p:spPr>
          <a:xfrm>
            <a:off x="782320" y="1579218"/>
            <a:ext cx="8019650" cy="642101"/>
          </a:xfrm>
        </p:spPr>
        <p:txBody>
          <a:bodyPr anchor="ctr"/>
          <a:lstStyle>
            <a:lvl1pPr>
              <a:defRPr b="1">
                <a:solidFill>
                  <a:schemeClr val="tx1"/>
                </a:solidFill>
              </a:defRPr>
            </a:lvl1pPr>
          </a:lstStyle>
          <a:p>
            <a:pPr lvl="0"/>
            <a:r>
              <a:rPr lang="en-US" dirty="0"/>
              <a:t>Click to edit Master text styles</a:t>
            </a:r>
          </a:p>
        </p:txBody>
      </p:sp>
      <p:sp>
        <p:nvSpPr>
          <p:cNvPr id="6" name="Title 1">
            <a:extLst>
              <a:ext uri="{FF2B5EF4-FFF2-40B4-BE49-F238E27FC236}">
                <a16:creationId xmlns:a16="http://schemas.microsoft.com/office/drawing/2014/main" id="{7D6CA92A-3681-9B44-B17D-81884356271F}"/>
              </a:ext>
            </a:extLst>
          </p:cNvPr>
          <p:cNvSpPr>
            <a:spLocks noGrp="1"/>
          </p:cNvSpPr>
          <p:nvPr>
            <p:ph type="title"/>
          </p:nvPr>
        </p:nvSpPr>
        <p:spPr>
          <a:xfrm>
            <a:off x="782320" y="217589"/>
            <a:ext cx="8019650" cy="1229801"/>
          </a:xfrm>
        </p:spPr>
        <p:txBody>
          <a:bodyPr tIns="0" bIns="0"/>
          <a:lstStyle>
            <a:lvl1pPr>
              <a:defRPr sz="40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18503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800" y="2130753"/>
            <a:ext cx="8107680" cy="1609107"/>
          </a:xfrm>
        </p:spPr>
        <p:txBody>
          <a:bodyPr/>
          <a:lstStyle>
            <a:lvl1pPr algn="ctr">
              <a:defRPr baseline="0">
                <a:solidFill>
                  <a:schemeClr val="accent1"/>
                </a:solidFill>
              </a:defRPr>
            </a:lvl1pPr>
          </a:lstStyle>
          <a:p>
            <a:r>
              <a:rPr lang="en-US" dirty="0"/>
              <a:t>Subhead/ </a:t>
            </a:r>
            <a:br>
              <a:rPr lang="en-US" dirty="0"/>
            </a:br>
            <a:r>
              <a:rPr lang="en-US" dirty="0"/>
              <a:t>Section Header</a:t>
            </a:r>
          </a:p>
        </p:txBody>
      </p:sp>
    </p:spTree>
    <p:extLst>
      <p:ext uri="{BB962C8B-B14F-4D97-AF65-F5344CB8AC3E}">
        <p14:creationId xmlns:p14="http://schemas.microsoft.com/office/powerpoint/2010/main" val="1055448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d Slide">
    <p:spTree>
      <p:nvGrpSpPr>
        <p:cNvPr id="1" name=""/>
        <p:cNvGrpSpPr/>
        <p:nvPr/>
      </p:nvGrpSpPr>
      <p:grpSpPr>
        <a:xfrm>
          <a:off x="0" y="0"/>
          <a:ext cx="0" cy="0"/>
          <a:chOff x="0" y="0"/>
          <a:chExt cx="0" cy="0"/>
        </a:xfrm>
      </p:grpSpPr>
      <p:pic>
        <p:nvPicPr>
          <p:cNvPr id="3" name="Picture 2" descr="A picture containing text, outdoor, sign&#10;&#10;Description automatically generated">
            <a:extLst>
              <a:ext uri="{FF2B5EF4-FFF2-40B4-BE49-F238E27FC236}">
                <a16:creationId xmlns:a16="http://schemas.microsoft.com/office/drawing/2014/main" id="{F2F64E2B-DA18-C541-A246-E2B9A7606AE2}"/>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176191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B3137C9-B010-5240-9C4E-78DEC93B0DAC}"/>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453763" y="891637"/>
            <a:ext cx="7088318" cy="1872612"/>
          </a:xfrm>
        </p:spPr>
        <p:txBody>
          <a:bodyPr anchor="b">
            <a:noAutofit/>
          </a:bodyPr>
          <a:lstStyle>
            <a:lvl1pPr algn="l">
              <a:lnSpc>
                <a:spcPct val="80000"/>
              </a:lnSpc>
              <a:defRPr sz="4800" b="1" i="0" baseline="0">
                <a:solidFill>
                  <a:schemeClr val="bg1"/>
                </a:solidFill>
                <a:latin typeface="Arial-BoldMT"/>
                <a:cs typeface="Arial-BoldMT"/>
              </a:defRPr>
            </a:lvl1pPr>
          </a:lstStyle>
          <a:p>
            <a:r>
              <a:rPr lang="en-US" dirty="0"/>
              <a:t>Title goes here</a:t>
            </a:r>
          </a:p>
        </p:txBody>
      </p:sp>
      <p:sp>
        <p:nvSpPr>
          <p:cNvPr id="3" name="Subtitle 2"/>
          <p:cNvSpPr>
            <a:spLocks noGrp="1"/>
          </p:cNvSpPr>
          <p:nvPr>
            <p:ph type="subTitle" idx="1" hasCustomPrompt="1"/>
          </p:nvPr>
        </p:nvSpPr>
        <p:spPr>
          <a:xfrm>
            <a:off x="453763" y="3166633"/>
            <a:ext cx="7088318" cy="1721780"/>
          </a:xfrm>
        </p:spPr>
        <p:txBody>
          <a:bodyPr>
            <a:normAutofit/>
          </a:bodyPr>
          <a:lstStyle>
            <a:lvl1pPr marL="0" indent="0" algn="l">
              <a:buNone/>
              <a:defRPr sz="2800" b="0" i="0" baseline="0">
                <a:solidFill>
                  <a:srgbClr val="FDB713"/>
                </a:solidFill>
                <a:latin typeface="+mn-lt"/>
                <a:cs typeface="Arial-BoldM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Speaker Name</a:t>
            </a:r>
          </a:p>
          <a:p>
            <a:r>
              <a:rPr lang="en-US" dirty="0"/>
              <a:t>College or Department</a:t>
            </a:r>
          </a:p>
        </p:txBody>
      </p:sp>
    </p:spTree>
    <p:extLst>
      <p:ext uri="{BB962C8B-B14F-4D97-AF65-F5344CB8AC3E}">
        <p14:creationId xmlns:p14="http://schemas.microsoft.com/office/powerpoint/2010/main" val="4052454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342030" y="229198"/>
            <a:ext cx="7887570" cy="1229801"/>
          </a:xfrm>
        </p:spPr>
        <p:txBody>
          <a:bodyPr tIns="0" bIns="0"/>
          <a:lstStyle>
            <a:lvl1pPr>
              <a:defRPr sz="3600">
                <a:solidFill>
                  <a:schemeClr val="accent6"/>
                </a:solidFill>
              </a:defRPr>
            </a:lvl1pPr>
          </a:lstStyle>
          <a:p>
            <a:r>
              <a:rPr lang="en-US" dirty="0"/>
              <a:t>Click to edit Master title style</a:t>
            </a:r>
          </a:p>
        </p:txBody>
      </p:sp>
      <p:sp>
        <p:nvSpPr>
          <p:cNvPr id="3" name="Content Placeholder 2"/>
          <p:cNvSpPr>
            <a:spLocks noGrp="1"/>
          </p:cNvSpPr>
          <p:nvPr>
            <p:ph idx="1"/>
          </p:nvPr>
        </p:nvSpPr>
        <p:spPr>
          <a:xfrm>
            <a:off x="342029" y="1607424"/>
            <a:ext cx="8459942" cy="4953033"/>
          </a:xfrm>
        </p:spPr>
        <p:txBody>
          <a:bodyPr/>
          <a:lstStyle>
            <a:lvl1pPr>
              <a:lnSpc>
                <a:spcPct val="90000"/>
              </a:lnSpc>
              <a:defRPr/>
            </a:lvl1pPr>
            <a:lvl2pPr>
              <a:lnSpc>
                <a:spcPct val="90000"/>
              </a:lnSpc>
              <a:defRPr sz="2400">
                <a:latin typeface="Arial"/>
                <a:cs typeface="Arial"/>
              </a:defRPr>
            </a:lvl2pPr>
            <a:lvl3pPr>
              <a:lnSpc>
                <a:spcPct val="90000"/>
              </a:lnSpc>
              <a:defRPr sz="2400"/>
            </a:lvl3pPr>
            <a:lvl4pPr>
              <a:lnSpc>
                <a:spcPct val="90000"/>
              </a:lnSpc>
              <a:defRPr sz="2000"/>
            </a:lvl4pPr>
            <a:lvl5pPr>
              <a:lnSpc>
                <a:spcPct val="90000"/>
              </a:lnSpc>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544950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4.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image" Target="../media/image9.png"/><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image" Target="../media/image8.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image" Target="../media/image11.png"/><Relationship Id="rId10" Type="http://schemas.openxmlformats.org/officeDocument/2006/relationships/slideLayout" Target="../slideLayouts/slideLayout24.xml"/><Relationship Id="rId19" Type="http://schemas.openxmlformats.org/officeDocument/2006/relationships/theme" Target="../theme/theme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image" Target="../media/image10.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theme" Target="../theme/theme4.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image" Target="../media/image13.png"/><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descr="A picture containing shape&#10;&#10;Description automatically generated">
            <a:extLst>
              <a:ext uri="{FF2B5EF4-FFF2-40B4-BE49-F238E27FC236}">
                <a16:creationId xmlns:a16="http://schemas.microsoft.com/office/drawing/2014/main" id="{098EB0B7-BBC6-6748-8B3E-51C5999ADB0E}"/>
              </a:ext>
            </a:extLst>
          </p:cNvPr>
          <p:cNvPicPr>
            <a:picLocks noChangeAspect="1"/>
          </p:cNvPicPr>
          <p:nvPr userDrawn="1"/>
        </p:nvPicPr>
        <p:blipFill>
          <a:blip r:embed="rId9" cstate="hq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792480" y="205977"/>
            <a:ext cx="8009490" cy="1229803"/>
          </a:xfrm>
          <a:prstGeom prst="rect">
            <a:avLst/>
          </a:prstGeom>
        </p:spPr>
        <p:txBody>
          <a:bodyPr vert="horz" lIns="91440" tIns="0" rIns="91440" bIns="0" rtlCol="0" anchor="ctr">
            <a:noAutofit/>
          </a:bodyPr>
          <a:lstStyle/>
          <a:p>
            <a:r>
              <a:rPr lang="en-US" dirty="0"/>
              <a:t>Headline</a:t>
            </a:r>
          </a:p>
        </p:txBody>
      </p:sp>
      <p:sp>
        <p:nvSpPr>
          <p:cNvPr id="3" name="Text Placeholder 2"/>
          <p:cNvSpPr>
            <a:spLocks noGrp="1"/>
          </p:cNvSpPr>
          <p:nvPr>
            <p:ph type="body" idx="1"/>
          </p:nvPr>
        </p:nvSpPr>
        <p:spPr>
          <a:xfrm>
            <a:off x="792480" y="1570712"/>
            <a:ext cx="8009492" cy="4908465"/>
          </a:xfrm>
          <a:prstGeom prst="rect">
            <a:avLst/>
          </a:prstGeom>
        </p:spPr>
        <p:txBody>
          <a:bodyPr vert="horz" lIns="91440" tIns="45720" rIns="91440" bIns="45720" rtlCol="0">
            <a:normAutofit/>
          </a:body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91905964"/>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1" r:id="rId3"/>
    <p:sldLayoutId id="2147483745" r:id="rId4"/>
    <p:sldLayoutId id="2147483728" r:id="rId5"/>
    <p:sldLayoutId id="2147483744" r:id="rId6"/>
    <p:sldLayoutId id="2147483743" r:id="rId7"/>
  </p:sldLayoutIdLst>
  <p:txStyles>
    <p:titleStyle>
      <a:lvl1pPr algn="l" defTabSz="609585" rtl="0" eaLnBrk="1" latinLnBrk="0" hangingPunct="1">
        <a:lnSpc>
          <a:spcPct val="90000"/>
        </a:lnSpc>
        <a:spcBef>
          <a:spcPct val="0"/>
        </a:spcBef>
        <a:buNone/>
        <a:defRPr sz="4000" b="1" i="0" kern="1200" baseline="0">
          <a:solidFill>
            <a:schemeClr val="accent1"/>
          </a:solidFill>
          <a:latin typeface="Arial"/>
          <a:ea typeface="+mj-ea"/>
          <a:cs typeface="Arial"/>
        </a:defRPr>
      </a:lvl1pPr>
    </p:titleStyle>
    <p:bodyStyle>
      <a:lvl1pPr marL="0" indent="0" algn="l" defTabSz="609585" rtl="0" eaLnBrk="1" latinLnBrk="0" hangingPunct="1">
        <a:lnSpc>
          <a:spcPct val="90000"/>
        </a:lnSpc>
        <a:spcBef>
          <a:spcPct val="20000"/>
        </a:spcBef>
        <a:buFontTx/>
        <a:buNone/>
        <a:defRPr sz="3200" kern="1200">
          <a:solidFill>
            <a:schemeClr val="tx1"/>
          </a:solidFill>
          <a:latin typeface="Arial"/>
          <a:ea typeface="+mn-ea"/>
          <a:cs typeface="Arial"/>
        </a:defRPr>
      </a:lvl1pPr>
      <a:lvl2pPr marL="611702" indent="-383108" algn="l" defTabSz="609585" rtl="0" eaLnBrk="1" latinLnBrk="0" hangingPunct="1">
        <a:spcBef>
          <a:spcPct val="20000"/>
        </a:spcBef>
        <a:buFont typeface="Wingdings" charset="2"/>
        <a:buChar char="§"/>
        <a:tabLst/>
        <a:defRPr sz="2800" kern="1200">
          <a:solidFill>
            <a:schemeClr val="tx1"/>
          </a:solidFill>
          <a:latin typeface="+mn-lt"/>
          <a:ea typeface="+mn-ea"/>
          <a:cs typeface="+mn-cs"/>
        </a:defRPr>
      </a:lvl2pPr>
      <a:lvl3pPr marL="996926" indent="-302676" algn="l" defTabSz="609585" rtl="0" eaLnBrk="1" latinLnBrk="0" hangingPunct="1">
        <a:lnSpc>
          <a:spcPct val="90000"/>
        </a:lnSpc>
        <a:spcBef>
          <a:spcPct val="20000"/>
        </a:spcBef>
        <a:buFont typeface="Arial"/>
        <a:buChar char="•"/>
        <a:tabLst/>
        <a:defRPr sz="2800" kern="1200">
          <a:solidFill>
            <a:schemeClr val="tx1"/>
          </a:solidFill>
          <a:latin typeface="Arial"/>
          <a:ea typeface="+mn-ea"/>
          <a:cs typeface="Arial"/>
        </a:defRPr>
      </a:lvl3pPr>
      <a:lvl4pPr marL="1454114" indent="-311143" algn="l" defTabSz="609585" rtl="0" eaLnBrk="1" latinLnBrk="0" hangingPunct="1">
        <a:lnSpc>
          <a:spcPct val="90000"/>
        </a:lnSpc>
        <a:spcBef>
          <a:spcPct val="20000"/>
        </a:spcBef>
        <a:buFont typeface="Arial"/>
        <a:buChar char="–"/>
        <a:tabLst/>
        <a:defRPr sz="2400" kern="1200">
          <a:solidFill>
            <a:schemeClr val="tx1"/>
          </a:solidFill>
          <a:latin typeface="Arial"/>
          <a:ea typeface="+mn-ea"/>
          <a:cs typeface="Arial"/>
        </a:defRPr>
      </a:lvl4pPr>
      <a:lvl5pPr marL="1828754" indent="-338658" algn="l" defTabSz="609585" rtl="0" eaLnBrk="1" latinLnBrk="0" hangingPunct="1">
        <a:lnSpc>
          <a:spcPct val="90000"/>
        </a:lnSpc>
        <a:spcBef>
          <a:spcPct val="20000"/>
        </a:spcBef>
        <a:buFont typeface="Arial"/>
        <a:buChar char="»"/>
        <a:tabLst/>
        <a:defRPr sz="2400"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579488-D770-B243-999C-AB2FB828F0A2}"/>
              </a:ext>
            </a:extLst>
          </p:cNvPr>
          <p:cNvPicPr>
            <a:picLocks noChangeAspect="1"/>
          </p:cNvPicPr>
          <p:nvPr userDrawn="1"/>
        </p:nvPicPr>
        <p:blipFill>
          <a:blip r:embed="rId9"/>
          <a:stretch>
            <a:fillRect/>
          </a:stretch>
        </p:blipFill>
        <p:spPr>
          <a:xfrm>
            <a:off x="0" y="0"/>
            <a:ext cx="9144000" cy="6858000"/>
          </a:xfrm>
          <a:prstGeom prst="rect">
            <a:avLst/>
          </a:prstGeom>
        </p:spPr>
      </p:pic>
      <p:sp>
        <p:nvSpPr>
          <p:cNvPr id="2" name="Title Placeholder 1"/>
          <p:cNvSpPr>
            <a:spLocks noGrp="1"/>
          </p:cNvSpPr>
          <p:nvPr>
            <p:ph type="title"/>
          </p:nvPr>
        </p:nvSpPr>
        <p:spPr>
          <a:xfrm>
            <a:off x="342028" y="205977"/>
            <a:ext cx="7887572" cy="1229803"/>
          </a:xfrm>
          <a:prstGeom prst="rect">
            <a:avLst/>
          </a:prstGeom>
        </p:spPr>
        <p:txBody>
          <a:bodyPr vert="horz" lIns="91440" tIns="0" rIns="91440" bIns="0" rtlCol="0" anchor="ctr">
            <a:noAutofit/>
          </a:bodyPr>
          <a:lstStyle/>
          <a:p>
            <a:r>
              <a:rPr lang="en-US" dirty="0"/>
              <a:t>Headline</a:t>
            </a:r>
          </a:p>
        </p:txBody>
      </p:sp>
      <p:sp>
        <p:nvSpPr>
          <p:cNvPr id="3" name="Text Placeholder 2"/>
          <p:cNvSpPr>
            <a:spLocks noGrp="1"/>
          </p:cNvSpPr>
          <p:nvPr>
            <p:ph type="body" idx="1"/>
          </p:nvPr>
        </p:nvSpPr>
        <p:spPr>
          <a:xfrm>
            <a:off x="342029" y="1570712"/>
            <a:ext cx="8459943" cy="4908465"/>
          </a:xfrm>
          <a:prstGeom prst="rect">
            <a:avLst/>
          </a:prstGeom>
        </p:spPr>
        <p:txBody>
          <a:bodyPr vert="horz" lIns="91440" tIns="45720" rIns="91440" bIns="45720" rtlCol="0">
            <a:normAutofit/>
          </a:body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75329794"/>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Lst>
  <p:txStyles>
    <p:titleStyle>
      <a:lvl1pPr algn="l" defTabSz="457200" rtl="0" eaLnBrk="1" latinLnBrk="0" hangingPunct="1">
        <a:lnSpc>
          <a:spcPct val="90000"/>
        </a:lnSpc>
        <a:spcBef>
          <a:spcPct val="0"/>
        </a:spcBef>
        <a:buNone/>
        <a:defRPr sz="3600" b="1" i="0" kern="1200" baseline="0">
          <a:solidFill>
            <a:schemeClr val="accent6"/>
          </a:solidFill>
          <a:latin typeface="Arial"/>
          <a:ea typeface="+mj-ea"/>
          <a:cs typeface="Arial"/>
        </a:defRPr>
      </a:lvl1pPr>
    </p:titleStyle>
    <p:bodyStyle>
      <a:lvl1pPr marL="0" indent="0" algn="l" defTabSz="457200" rtl="0" eaLnBrk="1" latinLnBrk="0" hangingPunct="1">
        <a:lnSpc>
          <a:spcPct val="90000"/>
        </a:lnSpc>
        <a:spcBef>
          <a:spcPct val="20000"/>
        </a:spcBef>
        <a:buFontTx/>
        <a:buNone/>
        <a:defRPr sz="2400" kern="1200">
          <a:solidFill>
            <a:schemeClr val="bg1"/>
          </a:solidFill>
          <a:latin typeface="Arial"/>
          <a:ea typeface="+mn-ea"/>
          <a:cs typeface="Arial"/>
        </a:defRPr>
      </a:lvl1pPr>
      <a:lvl2pPr marL="458788" indent="-287338" algn="l" defTabSz="457200" rtl="0" eaLnBrk="1" latinLnBrk="0" hangingPunct="1">
        <a:spcBef>
          <a:spcPct val="20000"/>
        </a:spcBef>
        <a:buFont typeface="Wingdings" charset="2"/>
        <a:buChar char="§"/>
        <a:tabLst/>
        <a:defRPr sz="2400" kern="1200">
          <a:solidFill>
            <a:schemeClr val="bg1"/>
          </a:solidFill>
          <a:latin typeface="+mn-lt"/>
          <a:ea typeface="+mn-ea"/>
          <a:cs typeface="+mn-cs"/>
        </a:defRPr>
      </a:lvl2pPr>
      <a:lvl3pPr marL="747713" indent="-227013" algn="l" defTabSz="457200" rtl="0" eaLnBrk="1" latinLnBrk="0" hangingPunct="1">
        <a:lnSpc>
          <a:spcPct val="90000"/>
        </a:lnSpc>
        <a:spcBef>
          <a:spcPct val="20000"/>
        </a:spcBef>
        <a:buFont typeface="Arial"/>
        <a:buChar char="•"/>
        <a:tabLst/>
        <a:defRPr sz="2400" kern="1200">
          <a:solidFill>
            <a:schemeClr val="bg1"/>
          </a:solidFill>
          <a:latin typeface="Arial"/>
          <a:ea typeface="+mn-ea"/>
          <a:cs typeface="Arial"/>
        </a:defRPr>
      </a:lvl3pPr>
      <a:lvl4pPr marL="1090613" indent="-233363" algn="l" defTabSz="457200" rtl="0" eaLnBrk="1" latinLnBrk="0" hangingPunct="1">
        <a:lnSpc>
          <a:spcPct val="90000"/>
        </a:lnSpc>
        <a:spcBef>
          <a:spcPct val="20000"/>
        </a:spcBef>
        <a:buFont typeface="Arial"/>
        <a:buChar char="–"/>
        <a:tabLst/>
        <a:defRPr sz="2000" kern="1200">
          <a:solidFill>
            <a:schemeClr val="bg1"/>
          </a:solidFill>
          <a:latin typeface="Arial"/>
          <a:ea typeface="+mn-ea"/>
          <a:cs typeface="Arial"/>
        </a:defRPr>
      </a:lvl4pPr>
      <a:lvl5pPr marL="1371600" indent="-254000" algn="l" defTabSz="457200" rtl="0" eaLnBrk="1" latinLnBrk="0" hangingPunct="1">
        <a:lnSpc>
          <a:spcPct val="90000"/>
        </a:lnSpc>
        <a:spcBef>
          <a:spcPct val="20000"/>
        </a:spcBef>
        <a:buFont typeface="Arial"/>
        <a:buChar char="»"/>
        <a:tabLst/>
        <a:defRPr sz="2000" kern="1200">
          <a:solidFill>
            <a:schemeClr val="bg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a:extLst>
              <a:ext uri="{28A0092B-C50C-407E-A947-70E740481C1C}">
                <a14:useLocalDpi xmlns:a14="http://schemas.microsoft.com/office/drawing/2010/main" val="0"/>
              </a:ext>
            </a:extLst>
          </a:blip>
          <a:srcRect l="3613"/>
          <a:stretch/>
        </p:blipFill>
        <p:spPr>
          <a:xfrm>
            <a:off x="0" y="2669686"/>
            <a:ext cx="3027759" cy="4188315"/>
          </a:xfrm>
          <a:prstGeom prst="rect">
            <a:avLst/>
          </a:prstGeom>
        </p:spPr>
      </p:pic>
      <p:pic>
        <p:nvPicPr>
          <p:cNvPr id="7" name="Picture 6"/>
          <p:cNvPicPr>
            <a:picLocks noChangeAspect="1"/>
          </p:cNvPicPr>
          <p:nvPr/>
        </p:nvPicPr>
        <p:blipFill rotWithShape="1">
          <a:blip r:embed="rId21">
            <a:extLst>
              <a:ext uri="{28A0092B-C50C-407E-A947-70E740481C1C}">
                <a14:useLocalDpi xmlns:a14="http://schemas.microsoft.com/office/drawing/2010/main" val="0"/>
              </a:ext>
            </a:extLst>
          </a:blip>
          <a:srcRect l="35640"/>
          <a:stretch/>
        </p:blipFill>
        <p:spPr>
          <a:xfrm>
            <a:off x="0" y="2892348"/>
            <a:ext cx="1141809" cy="2365453"/>
          </a:xfrm>
          <a:prstGeom prst="rect">
            <a:avLst/>
          </a:prstGeom>
        </p:spPr>
      </p:pic>
      <p:sp>
        <p:nvSpPr>
          <p:cNvPr id="16" name="Oval 15"/>
          <p:cNvSpPr/>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2">
            <a:extLst>
              <a:ext uri="{28A0092B-C50C-407E-A947-70E740481C1C}">
                <a14:useLocalDpi xmlns:a14="http://schemas.microsoft.com/office/drawing/2010/main" val="0"/>
              </a:ext>
            </a:extLst>
          </a:blip>
          <a:srcRect t="28813"/>
          <a:stretch/>
        </p:blipFill>
        <p:spPr>
          <a:xfrm>
            <a:off x="5999560" y="1"/>
            <a:ext cx="1202540" cy="1141407"/>
          </a:xfrm>
          <a:prstGeom prst="rect">
            <a:avLst/>
          </a:prstGeom>
        </p:spPr>
      </p:pic>
      <p:pic>
        <p:nvPicPr>
          <p:cNvPr id="10" name="Picture 9"/>
          <p:cNvPicPr>
            <a:picLocks noChangeAspect="1"/>
          </p:cNvPicPr>
          <p:nvPr/>
        </p:nvPicPr>
        <p:blipFill rotWithShape="1">
          <a:blip r:embed="rId23">
            <a:extLst>
              <a:ext uri="{28A0092B-C50C-407E-A947-70E740481C1C}">
                <a14:useLocalDpi xmlns:a14="http://schemas.microsoft.com/office/drawing/2010/main" val="0"/>
              </a:ext>
            </a:extLst>
          </a:blip>
          <a:srcRect b="23320"/>
          <a:stretch/>
        </p:blipFill>
        <p:spPr>
          <a:xfrm>
            <a:off x="6454408" y="6096000"/>
            <a:ext cx="745301" cy="762000"/>
          </a:xfrm>
          <a:prstGeom prst="rect">
            <a:avLst/>
          </a:prstGeom>
        </p:spPr>
      </p:pic>
      <p:sp>
        <p:nvSpPr>
          <p:cNvPr id="14" name="Rectangle 13"/>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584" y="452718"/>
            <a:ext cx="7053542" cy="1400530"/>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827484" y="2052919"/>
            <a:ext cx="6709906"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5400000">
            <a:off x="7492905" y="1828801"/>
            <a:ext cx="990599" cy="228599"/>
          </a:xfrm>
          <a:prstGeom prst="rect">
            <a:avLst/>
          </a:prstGeom>
        </p:spPr>
        <p:txBody>
          <a:bodyPr vert="horz" lIns="91440" tIns="45720" rIns="91440" bIns="45720" rtlCol="0" anchor="t"/>
          <a:lstStyle>
            <a:lvl1pPr algn="l">
              <a:defRPr sz="825" b="0" i="0">
                <a:solidFill>
                  <a:schemeClr val="tx1">
                    <a:tint val="75000"/>
                    <a:alpha val="60000"/>
                  </a:schemeClr>
                </a:solidFill>
              </a:defRPr>
            </a:lvl1pPr>
          </a:lstStyle>
          <a:p>
            <a:fld id="{4AAD347D-5ACD-4C99-B74B-A9C85AD731AF}" type="datetimeFigureOut">
              <a:rPr lang="en-US" dirty="0"/>
              <a:t>12/4/2025</a:t>
            </a:fld>
            <a:endParaRPr lang="en-US"/>
          </a:p>
        </p:txBody>
      </p:sp>
      <p:sp>
        <p:nvSpPr>
          <p:cNvPr id="5" name="Footer Placeholder 4"/>
          <p:cNvSpPr>
            <a:spLocks noGrp="1"/>
          </p:cNvSpPr>
          <p:nvPr>
            <p:ph type="ftr" sz="quarter" idx="3"/>
          </p:nvPr>
        </p:nvSpPr>
        <p:spPr>
          <a:xfrm rot="5400000">
            <a:off x="6231206" y="3263398"/>
            <a:ext cx="3859795" cy="228601"/>
          </a:xfrm>
          <a:prstGeom prst="rect">
            <a:avLst/>
          </a:prstGeom>
        </p:spPr>
        <p:txBody>
          <a:bodyPr vert="horz" lIns="91440" tIns="45720" rIns="91440" bIns="45720" rtlCol="0" anchor="b"/>
          <a:lstStyle>
            <a:lvl1pPr algn="l">
              <a:defRPr sz="825"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7764406" y="295730"/>
            <a:ext cx="628649" cy="767687"/>
          </a:xfrm>
          <a:prstGeom prst="rect">
            <a:avLst/>
          </a:prstGeom>
        </p:spPr>
        <p:txBody>
          <a:bodyPr vert="horz" lIns="91440" tIns="45720" rIns="91440" bIns="45720" rtlCol="0" anchor="b"/>
          <a:lstStyle>
            <a:lvl1pPr algn="ctr">
              <a:defRPr sz="2100" b="0" i="0">
                <a:solidFill>
                  <a:schemeClr val="tx1">
                    <a:tint val="75000"/>
                  </a:schemeClr>
                </a:solidFill>
              </a:defRPr>
            </a:lvl1pPr>
          </a:lstStyle>
          <a:p>
            <a:fld id="{D57F1E4F-1CFF-5643-939E-02111984F565}" type="slidenum">
              <a:rPr lang="en-US" dirty="0"/>
              <a:t>‹#›</a:t>
            </a:fld>
            <a:endParaRPr lang="en-US"/>
          </a:p>
        </p:txBody>
      </p:sp>
    </p:spTree>
    <p:extLst>
      <p:ext uri="{BB962C8B-B14F-4D97-AF65-F5344CB8AC3E}">
        <p14:creationId xmlns:p14="http://schemas.microsoft.com/office/powerpoint/2010/main" val="3196203094"/>
      </p:ext>
    </p:extLst>
  </p:cSld>
  <p:clrMap bg1="dk1" tx1="lt1" bg2="dk2" tx2="lt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 id="2147483772" r:id="rId17"/>
    <p:sldLayoutId id="2147483773" r:id="rId18"/>
  </p:sldLayoutIdLst>
  <p:hf sldNum="0" hdr="0" ftr="0" dt="0"/>
  <p:txStyles>
    <p:titleStyle>
      <a:lvl1pPr algn="l" defTabSz="342900" rtl="0" eaLnBrk="1" latinLnBrk="0" hangingPunct="1">
        <a:spcBef>
          <a:spcPct val="0"/>
        </a:spcBef>
        <a:buNone/>
        <a:defRPr sz="315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bg2">
            <a:lumMod val="40000"/>
            <a:lumOff val="60000"/>
          </a:schemeClr>
        </a:buClr>
        <a:buSzPct val="80000"/>
        <a:buFont typeface="Wingdings 3" charset="2"/>
        <a:buChar char=""/>
        <a:defRPr sz="1500" b="0" i="0" kern="1200">
          <a:solidFill>
            <a:schemeClr val="tx1"/>
          </a:solidFill>
          <a:latin typeface="+mj-lt"/>
          <a:ea typeface="+mj-ea"/>
          <a:cs typeface="+mj-cs"/>
        </a:defRPr>
      </a:lvl1pPr>
      <a:lvl2pPr marL="557213" indent="-214313" algn="l" defTabSz="342900" rtl="0" eaLnBrk="1" latinLnBrk="0" hangingPunct="1">
        <a:spcBef>
          <a:spcPts val="750"/>
        </a:spcBef>
        <a:spcAft>
          <a:spcPts val="0"/>
        </a:spcAft>
        <a:buClr>
          <a:schemeClr val="bg2">
            <a:lumMod val="40000"/>
            <a:lumOff val="60000"/>
          </a:schemeClr>
        </a:buClr>
        <a:buSzPct val="80000"/>
        <a:buFont typeface="Wingdings 3" charset="2"/>
        <a:buChar char=""/>
        <a:defRPr sz="1350" b="0" i="0" kern="1200">
          <a:solidFill>
            <a:schemeClr val="tx1"/>
          </a:solidFill>
          <a:latin typeface="+mj-lt"/>
          <a:ea typeface="+mj-ea"/>
          <a:cs typeface="+mj-cs"/>
        </a:defRPr>
      </a:lvl2pPr>
      <a:lvl3pPr marL="8572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3pPr>
      <a:lvl4pPr marL="12001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4pPr>
      <a:lvl5pPr marL="15430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5pPr>
      <a:lvl6pPr marL="187950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6pPr>
      <a:lvl7pPr marL="22288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7pPr>
      <a:lvl8pPr marL="25717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8pPr>
      <a:lvl9pPr marL="29146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9041774" cy="6858001"/>
            <a:chOff x="-14288" y="0"/>
            <a:chExt cx="9041774"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8352798"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856060" y="618518"/>
            <a:ext cx="7429499"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856060" y="2249487"/>
            <a:ext cx="74294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592691" y="5883277"/>
            <a:ext cx="20574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0ADE2D9-0F47-4A8A-AD0A-97D3C33A0551}" type="datetimeFigureOut">
              <a:rPr lang="en-US" smtClean="0"/>
              <a:t>12/4/2025</a:t>
            </a:fld>
            <a:endParaRPr lang="en-US" dirty="0"/>
          </a:p>
        </p:txBody>
      </p:sp>
      <p:sp>
        <p:nvSpPr>
          <p:cNvPr id="5" name="Footer Placeholder 4"/>
          <p:cNvSpPr>
            <a:spLocks noGrp="1"/>
          </p:cNvSpPr>
          <p:nvPr>
            <p:ph type="ftr" sz="quarter" idx="3"/>
          </p:nvPr>
        </p:nvSpPr>
        <p:spPr>
          <a:xfrm>
            <a:off x="856059" y="5883276"/>
            <a:ext cx="4679482"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7707241" y="5883275"/>
            <a:ext cx="578317"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ACA0C351-EB4C-4016-91BD-4DCCB61DF809}" type="slidenum">
              <a:rPr lang="en-US" smtClean="0"/>
              <a:t>‹#›</a:t>
            </a:fld>
            <a:endParaRPr lang="en-US" dirty="0"/>
          </a:p>
        </p:txBody>
      </p:sp>
    </p:spTree>
    <p:extLst>
      <p:ext uri="{BB962C8B-B14F-4D97-AF65-F5344CB8AC3E}">
        <p14:creationId xmlns:p14="http://schemas.microsoft.com/office/powerpoint/2010/main" val="2124027613"/>
      </p:ext>
    </p:extLst>
  </p:cSld>
  <p:clrMap bg1="dk1" tx1="lt1" bg2="dk2" tx2="lt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791"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9.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61.svg"/><Relationship Id="rId2" Type="http://schemas.openxmlformats.org/officeDocument/2006/relationships/image" Target="../media/image8.png"/><Relationship Id="rId1" Type="http://schemas.openxmlformats.org/officeDocument/2006/relationships/slideLayout" Target="../slideLayouts/slideLayout15.xml"/><Relationship Id="rId6" Type="http://schemas.openxmlformats.org/officeDocument/2006/relationships/image" Target="../media/image60.png"/><Relationship Id="rId5" Type="http://schemas.openxmlformats.org/officeDocument/2006/relationships/image" Target="../media/image11.png"/><Relationship Id="rId4" Type="http://schemas.openxmlformats.org/officeDocument/2006/relationships/image" Target="../media/image1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7.jpeg"/><Relationship Id="rId1" Type="http://schemas.openxmlformats.org/officeDocument/2006/relationships/slideLayout" Target="../slideLayouts/slideLayout1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7.jpeg"/><Relationship Id="rId1" Type="http://schemas.openxmlformats.org/officeDocument/2006/relationships/slideLayout" Target="../slideLayouts/slideLayout1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3" Type="http://schemas.openxmlformats.org/officeDocument/2006/relationships/hyperlink" Target="https://www.alz.org/help-support/caregiving/financial-legal-planning/social-security-disability" TargetMode="External"/><Relationship Id="rId2" Type="http://schemas.openxmlformats.org/officeDocument/2006/relationships/image" Target="../media/image7.jpeg"/><Relationship Id="rId1" Type="http://schemas.openxmlformats.org/officeDocument/2006/relationships/slideLayout" Target="../slideLayouts/slideLayout16.xml"/><Relationship Id="rId5" Type="http://schemas.openxmlformats.org/officeDocument/2006/relationships/hyperlink" Target="https://www.ssa.gov/applyfordisability/index.htm" TargetMode="External"/><Relationship Id="rId4" Type="http://schemas.openxmlformats.org/officeDocument/2006/relationships/hyperlink" Target="https://www.ssa.gov/pubs/EN-64-110.pdf" TargetMode="External"/></Relationships>
</file>

<file path=ppt/slides/_rels/slide6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6.xml"/><Relationship Id="rId4" Type="http://schemas.openxmlformats.org/officeDocument/2006/relationships/image" Target="../media/image64.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3" Type="http://schemas.openxmlformats.org/officeDocument/2006/relationships/hyperlink" Target="https://www.alz.org/help-support/caregiving/safety/home-safety" TargetMode="External"/><Relationship Id="rId2" Type="http://schemas.openxmlformats.org/officeDocument/2006/relationships/image" Target="../media/image7.jpeg"/><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2" Type="http://schemas.openxmlformats.org/officeDocument/2006/relationships/hyperlink" Target="https://revenue.nebraska.gov/caregiver-tax-credit-act" TargetMode="External"/><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2" Type="http://schemas.openxmlformats.org/officeDocument/2006/relationships/hyperlink" Target="mailto:Info@MedicineinmotionMD.com" TargetMode="External"/><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8" Type="http://schemas.openxmlformats.org/officeDocument/2006/relationships/hyperlink" Target="https://www.nebraskamed.com/sites/default/files/documents/geriatrics/2025/council-bluffs-pottawattamie-county-community-resources-3-2025.pdf" TargetMode="External"/><Relationship Id="rId3" Type="http://schemas.openxmlformats.org/officeDocument/2006/relationships/hyperlink" Target="https://doi.nebraska.gov/nebraska-ship-smp" TargetMode="External"/><Relationship Id="rId7" Type="http://schemas.openxmlformats.org/officeDocument/2006/relationships/hyperlink" Target="https://www.nebraskamed.com/sites/default/files/documents/geriatrics/2025/douglas-sarpy-county-community-resources-3-2025.pdf" TargetMode="External"/><Relationship Id="rId2" Type="http://schemas.openxmlformats.org/officeDocument/2006/relationships/hyperlink" Target="https://www.alz.org/nebraska/support" TargetMode="External"/><Relationship Id="rId1" Type="http://schemas.openxmlformats.org/officeDocument/2006/relationships/slideLayout" Target="../slideLayouts/slideLayout16.xml"/><Relationship Id="rId6" Type="http://schemas.openxmlformats.org/officeDocument/2006/relationships/hyperlink" Target="https://www.connectionsaaa.org/" TargetMode="External"/><Relationship Id="rId5" Type="http://schemas.openxmlformats.org/officeDocument/2006/relationships/hyperlink" Target="https://www.lincoln.ne.gov/City/Departments/Aging-Partners" TargetMode="External"/><Relationship Id="rId4" Type="http://schemas.openxmlformats.org/officeDocument/2006/relationships/hyperlink" Target="http://www.enoa.org/" TargetMode="Externa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8.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9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9.xml"/><Relationship Id="rId1" Type="http://schemas.openxmlformats.org/officeDocument/2006/relationships/slideLayout" Target="../slideLayouts/slideLayout33.xml"/><Relationship Id="rId4" Type="http://schemas.openxmlformats.org/officeDocument/2006/relationships/hyperlink" Target="mailto:clu@mattsonricketts.com" TargetMode="Externa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9268" y="680124"/>
            <a:ext cx="8081288" cy="1872612"/>
          </a:xfrm>
        </p:spPr>
        <p:txBody>
          <a:bodyPr/>
          <a:lstStyle/>
          <a:p>
            <a:pPr algn="ctr"/>
            <a:r>
              <a:rPr lang="en-US" sz="4400" i="1" dirty="0"/>
              <a:t>Early-Onset</a:t>
            </a:r>
            <a:r>
              <a:rPr lang="en-US" sz="4400" dirty="0"/>
              <a:t>, Alzheimer’s Disease: An Introduction</a:t>
            </a:r>
          </a:p>
        </p:txBody>
      </p:sp>
      <p:sp>
        <p:nvSpPr>
          <p:cNvPr id="3" name="Subtitle 2"/>
          <p:cNvSpPr>
            <a:spLocks noGrp="1"/>
          </p:cNvSpPr>
          <p:nvPr>
            <p:ph type="subTitle" idx="1"/>
          </p:nvPr>
        </p:nvSpPr>
        <p:spPr>
          <a:xfrm>
            <a:off x="1116150" y="3122752"/>
            <a:ext cx="7487524" cy="2365025"/>
          </a:xfrm>
        </p:spPr>
        <p:txBody>
          <a:bodyPr>
            <a:normAutofit/>
          </a:bodyPr>
          <a:lstStyle/>
          <a:p>
            <a:pPr algn="ctr"/>
            <a:r>
              <a:rPr lang="en-US" b="1" dirty="0"/>
              <a:t>Daniel L. </a:t>
            </a:r>
            <a:r>
              <a:rPr lang="en-US" b="1" dirty="0" err="1"/>
              <a:t>Murman</a:t>
            </a:r>
            <a:r>
              <a:rPr lang="en-US" b="1" dirty="0"/>
              <a:t>, MD, MS</a:t>
            </a:r>
          </a:p>
          <a:p>
            <a:pPr algn="ctr"/>
            <a:r>
              <a:rPr lang="en-US" sz="2400" dirty="0"/>
              <a:t>Director, Cognitive &amp; Behavioral Neurology Division</a:t>
            </a:r>
          </a:p>
          <a:p>
            <a:pPr algn="ctr"/>
            <a:r>
              <a:rPr lang="en-US" sz="2400" dirty="0"/>
              <a:t>Vice Chair, Clinical &amp; Translational Research</a:t>
            </a:r>
          </a:p>
          <a:p>
            <a:pPr algn="ctr"/>
            <a:r>
              <a:rPr lang="en-US" sz="2400" dirty="0"/>
              <a:t>Professor, Department of Neurological Sciences</a:t>
            </a:r>
            <a:endParaRPr lang="en-US" dirty="0"/>
          </a:p>
        </p:txBody>
      </p:sp>
    </p:spTree>
    <p:extLst>
      <p:ext uri="{BB962C8B-B14F-4D97-AF65-F5344CB8AC3E}">
        <p14:creationId xmlns:p14="http://schemas.microsoft.com/office/powerpoint/2010/main" val="18073283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69BC7B-1B64-40DD-190E-5412E388F233}"/>
              </a:ext>
            </a:extLst>
          </p:cNvPr>
          <p:cNvSpPr>
            <a:spLocks noGrp="1"/>
          </p:cNvSpPr>
          <p:nvPr>
            <p:ph type="title"/>
          </p:nvPr>
        </p:nvSpPr>
        <p:spPr>
          <a:xfrm>
            <a:off x="1052991" y="200855"/>
            <a:ext cx="8019650" cy="997062"/>
          </a:xfrm>
        </p:spPr>
        <p:txBody>
          <a:bodyPr/>
          <a:lstStyle/>
          <a:p>
            <a:r>
              <a:rPr lang="en-US" dirty="0"/>
              <a:t>Causative Genes in AD</a:t>
            </a:r>
          </a:p>
        </p:txBody>
      </p:sp>
      <p:pic>
        <p:nvPicPr>
          <p:cNvPr id="5" name="Picture 4" descr="A diagram of people with different colors">
            <a:extLst>
              <a:ext uri="{FF2B5EF4-FFF2-40B4-BE49-F238E27FC236}">
                <a16:creationId xmlns:a16="http://schemas.microsoft.com/office/drawing/2014/main" id="{8CBD6AB3-E84A-850B-9867-7D2439D9F9E4}"/>
              </a:ext>
            </a:extLst>
          </p:cNvPr>
          <p:cNvPicPr>
            <a:picLocks noChangeAspect="1"/>
          </p:cNvPicPr>
          <p:nvPr/>
        </p:nvPicPr>
        <p:blipFill>
          <a:blip r:embed="rId2"/>
          <a:stretch>
            <a:fillRect/>
          </a:stretch>
        </p:blipFill>
        <p:spPr>
          <a:xfrm>
            <a:off x="1066639" y="1715654"/>
            <a:ext cx="7010721" cy="4924757"/>
          </a:xfrm>
          <a:prstGeom prst="rect">
            <a:avLst/>
          </a:prstGeom>
        </p:spPr>
      </p:pic>
      <p:sp>
        <p:nvSpPr>
          <p:cNvPr id="6" name="Oval 5" descr="8 people representing the 10% of EOAD and 1% of all Alzheimer's Disease patients.">
            <a:extLst>
              <a:ext uri="{FF2B5EF4-FFF2-40B4-BE49-F238E27FC236}">
                <a16:creationId xmlns:a16="http://schemas.microsoft.com/office/drawing/2014/main" id="{FC57CD81-2417-3366-8090-7410EBBA01FA}"/>
              </a:ext>
            </a:extLst>
          </p:cNvPr>
          <p:cNvSpPr/>
          <p:nvPr/>
        </p:nvSpPr>
        <p:spPr>
          <a:xfrm>
            <a:off x="1651380" y="1715654"/>
            <a:ext cx="818865" cy="345158"/>
          </a:xfrm>
          <a:prstGeom prst="ellipse">
            <a:avLst/>
          </a:prstGeom>
          <a:gradFill>
            <a:gsLst>
              <a:gs pos="0">
                <a:schemeClr val="accent1">
                  <a:tint val="100000"/>
                  <a:shade val="100000"/>
                  <a:satMod val="130000"/>
                  <a:alpha val="0"/>
                  <a:lumMod val="63542"/>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92C46021-F6C5-3B5A-B8DD-C6E0D1136B18}"/>
              </a:ext>
              <a:ext uri="{C183D7F6-B498-43B3-948B-1728B52AA6E4}">
                <adec:decorative xmlns:adec="http://schemas.microsoft.com/office/drawing/2017/decorative" val="1"/>
              </a:ext>
            </a:extLst>
          </p:cNvPr>
          <p:cNvCxnSpPr>
            <a:cxnSpLocks/>
          </p:cNvCxnSpPr>
          <p:nvPr/>
        </p:nvCxnSpPr>
        <p:spPr>
          <a:xfrm flipV="1">
            <a:off x="2265528" y="1370496"/>
            <a:ext cx="655093" cy="34515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B7BC53DC-F55C-B25B-4260-EADA8AE9FDBE}"/>
              </a:ext>
            </a:extLst>
          </p:cNvPr>
          <p:cNvSpPr txBox="1"/>
          <p:nvPr/>
        </p:nvSpPr>
        <p:spPr>
          <a:xfrm>
            <a:off x="2888928" y="1169262"/>
            <a:ext cx="4574714" cy="523220"/>
          </a:xfrm>
          <a:prstGeom prst="rect">
            <a:avLst/>
          </a:prstGeom>
          <a:noFill/>
        </p:spPr>
        <p:txBody>
          <a:bodyPr wrap="none" rtlCol="0">
            <a:spAutoFit/>
          </a:bodyPr>
          <a:lstStyle/>
          <a:p>
            <a:r>
              <a:rPr lang="en-US" sz="2800" dirty="0"/>
              <a:t>10% of EOAD, 1% of all AD</a:t>
            </a:r>
          </a:p>
        </p:txBody>
      </p:sp>
    </p:spTree>
    <p:extLst>
      <p:ext uri="{BB962C8B-B14F-4D97-AF65-F5344CB8AC3E}">
        <p14:creationId xmlns:p14="http://schemas.microsoft.com/office/powerpoint/2010/main" val="137811377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BF0BD3-0681-6D66-ACCD-E45B1B5AF7A3}"/>
              </a:ext>
            </a:extLst>
          </p:cNvPr>
          <p:cNvSpPr>
            <a:spLocks noGrp="1"/>
          </p:cNvSpPr>
          <p:nvPr>
            <p:ph type="title" idx="4294967295"/>
          </p:nvPr>
        </p:nvSpPr>
        <p:spPr>
          <a:xfrm>
            <a:off x="856060" y="-1478570"/>
            <a:ext cx="7429499" cy="1478570"/>
          </a:xfrm>
        </p:spPr>
        <p:txBody>
          <a:bodyPr vert="horz" lIns="91440" tIns="45720" rIns="91440" bIns="45720" rtlCol="0" anchor="b">
            <a:normAutofit/>
          </a:bodyPr>
          <a:lstStyle/>
          <a:p>
            <a:r>
              <a:rPr lang="en-US" dirty="0"/>
              <a:t>Joint ownership 2</a:t>
            </a:r>
          </a:p>
        </p:txBody>
      </p:sp>
      <p:sp>
        <p:nvSpPr>
          <p:cNvPr id="2" name="TextBox 1"/>
          <p:cNvSpPr txBox="1"/>
          <p:nvPr/>
        </p:nvSpPr>
        <p:spPr>
          <a:xfrm>
            <a:off x="685800" y="609600"/>
            <a:ext cx="7543800" cy="5500929"/>
          </a:xfrm>
          <a:prstGeom prst="rect">
            <a:avLst/>
          </a:prstGeom>
          <a:noFill/>
        </p:spPr>
        <p:txBody>
          <a:bodyPr wrap="square" rtlCol="0">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black"/>
                </a:solidFill>
                <a:effectLst/>
                <a:uLnTx/>
                <a:uFillTx/>
                <a:latin typeface="Arial"/>
                <a:ea typeface="Calibri"/>
                <a:cs typeface="Times New Roman"/>
              </a:rPr>
              <a:t>Joint Ownership with Right of Survivorship</a:t>
            </a:r>
          </a:p>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Arial"/>
                <a:ea typeface="Calibri"/>
                <a:cs typeface="Times New Roman"/>
              </a:rPr>
              <a:t>Ownership of real property, vehicles, and bank and investment accounts can be held jointly with another person. During your lifetime the joint owner has the same power over the asset as you. However, upon death, the surviving joint owner takes immediate ownership of the asset. There is more than one type of co-ownership, so it is important the joint ownership designation provides for “with right of survivorship.”</a:t>
            </a:r>
          </a:p>
        </p:txBody>
      </p:sp>
    </p:spTree>
    <p:extLst>
      <p:ext uri="{BB962C8B-B14F-4D97-AF65-F5344CB8AC3E}">
        <p14:creationId xmlns:p14="http://schemas.microsoft.com/office/powerpoint/2010/main" val="286082145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24555D-5A4C-5531-B088-9C34458886DA}"/>
              </a:ext>
            </a:extLst>
          </p:cNvPr>
          <p:cNvSpPr>
            <a:spLocks noGrp="1"/>
          </p:cNvSpPr>
          <p:nvPr>
            <p:ph type="title" idx="4294967295"/>
          </p:nvPr>
        </p:nvSpPr>
        <p:spPr>
          <a:xfrm>
            <a:off x="856060" y="-1478570"/>
            <a:ext cx="7429499" cy="1478570"/>
          </a:xfrm>
        </p:spPr>
        <p:txBody>
          <a:bodyPr vert="horz" lIns="91440" tIns="45720" rIns="91440" bIns="45720" rtlCol="0" anchor="b">
            <a:normAutofit/>
          </a:bodyPr>
          <a:lstStyle/>
          <a:p>
            <a:r>
              <a:rPr lang="en-US" dirty="0"/>
              <a:t>Living Revocable Trust 2</a:t>
            </a:r>
          </a:p>
        </p:txBody>
      </p:sp>
      <p:sp>
        <p:nvSpPr>
          <p:cNvPr id="2" name="TextBox 1"/>
          <p:cNvSpPr txBox="1"/>
          <p:nvPr/>
        </p:nvSpPr>
        <p:spPr>
          <a:xfrm>
            <a:off x="685800" y="609600"/>
            <a:ext cx="7848600" cy="5551392"/>
          </a:xfrm>
          <a:prstGeom prst="rect">
            <a:avLst/>
          </a:prstGeom>
          <a:noFill/>
        </p:spPr>
        <p:txBody>
          <a:bodyPr wrap="square" rtlCol="0">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black"/>
                </a:solidFill>
                <a:effectLst/>
                <a:uLnTx/>
                <a:uFillTx/>
                <a:latin typeface="Arial"/>
                <a:ea typeface="Calibri"/>
                <a:cs typeface="Times New Roman"/>
              </a:rPr>
              <a:t>Living Revocable Trust</a:t>
            </a:r>
          </a:p>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Arial"/>
                <a:ea typeface="Calibri"/>
                <a:cs typeface="Times New Roman"/>
              </a:rPr>
              <a:t>A contract between an individual and a trustee for the management of assets placed in the trust. Title to the assets needs to be transferred to the trust. This contract is revocable during life and can be amended or terminated at any time. Upon death, the trust becomes irrevocable and either provides for the distribution of the trust assets (like a Will, but without the need for a probate) or provides for the continued management of the trust assets. (i.e., the trust assets are managed until children reach a certain age and then the assets are distributed).</a:t>
            </a:r>
          </a:p>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Calibri"/>
                <a:cs typeface="Times New Roman"/>
              </a:rPr>
              <a:t> </a:t>
            </a:r>
          </a:p>
        </p:txBody>
      </p:sp>
    </p:spTree>
    <p:extLst>
      <p:ext uri="{BB962C8B-B14F-4D97-AF65-F5344CB8AC3E}">
        <p14:creationId xmlns:p14="http://schemas.microsoft.com/office/powerpoint/2010/main" val="21115361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AF9250-F6CC-C906-9E00-EBC41AD31E25}"/>
              </a:ext>
            </a:extLst>
          </p:cNvPr>
          <p:cNvSpPr>
            <a:spLocks noGrp="1"/>
          </p:cNvSpPr>
          <p:nvPr>
            <p:ph type="title"/>
          </p:nvPr>
        </p:nvSpPr>
        <p:spPr>
          <a:xfrm>
            <a:off x="768673" y="122055"/>
            <a:ext cx="8019650" cy="805993"/>
          </a:xfrm>
        </p:spPr>
        <p:txBody>
          <a:bodyPr/>
          <a:lstStyle/>
          <a:p>
            <a:r>
              <a:rPr lang="en-US" dirty="0"/>
              <a:t>Gene Variants and AD Risk</a:t>
            </a:r>
          </a:p>
        </p:txBody>
      </p:sp>
      <p:pic>
        <p:nvPicPr>
          <p:cNvPr id="5" name="Picture 4" descr="A diagram of different colored circles&#10;&#10;">
            <a:extLst>
              <a:ext uri="{FF2B5EF4-FFF2-40B4-BE49-F238E27FC236}">
                <a16:creationId xmlns:a16="http://schemas.microsoft.com/office/drawing/2014/main" id="{FB4246D1-BAEE-8B58-6FAC-DC4AE5817D12}"/>
              </a:ext>
            </a:extLst>
          </p:cNvPr>
          <p:cNvPicPr>
            <a:picLocks noChangeAspect="1"/>
          </p:cNvPicPr>
          <p:nvPr/>
        </p:nvPicPr>
        <p:blipFill>
          <a:blip r:embed="rId2"/>
          <a:stretch>
            <a:fillRect/>
          </a:stretch>
        </p:blipFill>
        <p:spPr>
          <a:xfrm>
            <a:off x="892297" y="990054"/>
            <a:ext cx="8019649" cy="5745891"/>
          </a:xfrm>
          <a:prstGeom prst="rect">
            <a:avLst/>
          </a:prstGeom>
        </p:spPr>
      </p:pic>
    </p:spTree>
    <p:extLst>
      <p:ext uri="{BB962C8B-B14F-4D97-AF65-F5344CB8AC3E}">
        <p14:creationId xmlns:p14="http://schemas.microsoft.com/office/powerpoint/2010/main" val="11100309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4A3619-8692-ACE3-E79D-4C9F1A04E34D}"/>
              </a:ext>
            </a:extLst>
          </p:cNvPr>
          <p:cNvSpPr>
            <a:spLocks noGrp="1"/>
          </p:cNvSpPr>
          <p:nvPr>
            <p:ph type="title"/>
          </p:nvPr>
        </p:nvSpPr>
        <p:spPr>
          <a:xfrm>
            <a:off x="782319" y="2494"/>
            <a:ext cx="8019650" cy="1229801"/>
          </a:xfrm>
        </p:spPr>
        <p:txBody>
          <a:bodyPr/>
          <a:lstStyle/>
          <a:p>
            <a:pPr algn="ctr"/>
            <a:r>
              <a:rPr lang="en-US" dirty="0"/>
              <a:t>APOE genotype and Age of Onset of AD</a:t>
            </a:r>
          </a:p>
        </p:txBody>
      </p:sp>
      <p:pic>
        <p:nvPicPr>
          <p:cNvPr id="5" name="Picture 4" descr="A graph showing APOE genotype and Age of Onset of Alzheimer's Disease.">
            <a:extLst>
              <a:ext uri="{FF2B5EF4-FFF2-40B4-BE49-F238E27FC236}">
                <a16:creationId xmlns:a16="http://schemas.microsoft.com/office/drawing/2014/main" id="{98E116C0-74A1-23CF-07B0-AFD55217A31E}"/>
              </a:ext>
            </a:extLst>
          </p:cNvPr>
          <p:cNvPicPr>
            <a:picLocks noChangeAspect="1"/>
          </p:cNvPicPr>
          <p:nvPr/>
        </p:nvPicPr>
        <p:blipFill>
          <a:blip r:embed="rId2"/>
          <a:stretch>
            <a:fillRect/>
          </a:stretch>
        </p:blipFill>
        <p:spPr>
          <a:xfrm>
            <a:off x="967838" y="1442852"/>
            <a:ext cx="7834131" cy="5026743"/>
          </a:xfrm>
          <a:prstGeom prst="rect">
            <a:avLst/>
          </a:prstGeom>
        </p:spPr>
      </p:pic>
      <p:sp>
        <p:nvSpPr>
          <p:cNvPr id="7" name="TextBox 6">
            <a:extLst>
              <a:ext uri="{FF2B5EF4-FFF2-40B4-BE49-F238E27FC236}">
                <a16:creationId xmlns:a16="http://schemas.microsoft.com/office/drawing/2014/main" id="{DC178C5C-4275-900E-09D6-EEDF2CBBBCBD}"/>
              </a:ext>
            </a:extLst>
          </p:cNvPr>
          <p:cNvSpPr txBox="1"/>
          <p:nvPr/>
        </p:nvSpPr>
        <p:spPr>
          <a:xfrm>
            <a:off x="3252323" y="3697088"/>
            <a:ext cx="697627" cy="369332"/>
          </a:xfrm>
          <a:prstGeom prst="rect">
            <a:avLst/>
          </a:prstGeom>
          <a:gradFill>
            <a:gsLst>
              <a:gs pos="0">
                <a:schemeClr val="accent1">
                  <a:tint val="100000"/>
                  <a:shade val="100000"/>
                  <a:satMod val="130000"/>
                  <a:alpha val="0"/>
                  <a:lumMod val="63542"/>
                </a:schemeClr>
              </a:gs>
              <a:gs pos="100000">
                <a:schemeClr val="accent1">
                  <a:tint val="50000"/>
                  <a:shade val="100000"/>
                  <a:satMod val="350000"/>
                </a:schemeClr>
              </a:gs>
            </a:gsLst>
            <a:lin ang="16200000" scaled="0"/>
          </a:gradFill>
        </p:spPr>
        <p:txBody>
          <a:bodyPr wrap="none" rtlCol="0">
            <a:spAutoFit/>
          </a:bodyPr>
          <a:lstStyle/>
          <a:p>
            <a:r>
              <a:rPr lang="en-US" dirty="0"/>
              <a:t>e4e4</a:t>
            </a:r>
          </a:p>
        </p:txBody>
      </p:sp>
      <p:sp>
        <p:nvSpPr>
          <p:cNvPr id="8" name="TextBox 7">
            <a:extLst>
              <a:ext uri="{FF2B5EF4-FFF2-40B4-BE49-F238E27FC236}">
                <a16:creationId xmlns:a16="http://schemas.microsoft.com/office/drawing/2014/main" id="{700FD31D-3675-F06A-AC9D-677A6657ADEC}"/>
              </a:ext>
            </a:extLst>
          </p:cNvPr>
          <p:cNvSpPr txBox="1"/>
          <p:nvPr/>
        </p:nvSpPr>
        <p:spPr>
          <a:xfrm>
            <a:off x="3874374" y="3474194"/>
            <a:ext cx="697627" cy="369332"/>
          </a:xfrm>
          <a:prstGeom prst="rect">
            <a:avLst/>
          </a:prstGeom>
          <a:gradFill>
            <a:gsLst>
              <a:gs pos="0">
                <a:schemeClr val="accent1">
                  <a:tint val="100000"/>
                  <a:shade val="100000"/>
                  <a:satMod val="130000"/>
                  <a:alpha val="0"/>
                  <a:lumMod val="63542"/>
                </a:schemeClr>
              </a:gs>
              <a:gs pos="100000">
                <a:schemeClr val="accent1">
                  <a:tint val="50000"/>
                  <a:shade val="100000"/>
                  <a:satMod val="350000"/>
                </a:schemeClr>
              </a:gs>
            </a:gsLst>
            <a:lin ang="16200000" scaled="0"/>
          </a:gradFill>
        </p:spPr>
        <p:txBody>
          <a:bodyPr wrap="none" rtlCol="0">
            <a:spAutoFit/>
          </a:bodyPr>
          <a:lstStyle/>
          <a:p>
            <a:r>
              <a:rPr lang="en-US" dirty="0"/>
              <a:t>e3e4</a:t>
            </a:r>
          </a:p>
        </p:txBody>
      </p:sp>
      <p:sp>
        <p:nvSpPr>
          <p:cNvPr id="9" name="TextBox 8">
            <a:extLst>
              <a:ext uri="{FF2B5EF4-FFF2-40B4-BE49-F238E27FC236}">
                <a16:creationId xmlns:a16="http://schemas.microsoft.com/office/drawing/2014/main" id="{FE883505-10F1-462F-4668-66CBBBE060A6}"/>
              </a:ext>
            </a:extLst>
          </p:cNvPr>
          <p:cNvSpPr txBox="1"/>
          <p:nvPr/>
        </p:nvSpPr>
        <p:spPr>
          <a:xfrm>
            <a:off x="4496425" y="3327756"/>
            <a:ext cx="697627" cy="369332"/>
          </a:xfrm>
          <a:prstGeom prst="rect">
            <a:avLst/>
          </a:prstGeom>
          <a:gradFill>
            <a:gsLst>
              <a:gs pos="0">
                <a:schemeClr val="accent1">
                  <a:tint val="100000"/>
                  <a:shade val="100000"/>
                  <a:satMod val="130000"/>
                  <a:alpha val="0"/>
                  <a:lumMod val="63542"/>
                </a:schemeClr>
              </a:gs>
              <a:gs pos="100000">
                <a:schemeClr val="accent1">
                  <a:tint val="50000"/>
                  <a:shade val="100000"/>
                  <a:satMod val="350000"/>
                </a:schemeClr>
              </a:gs>
            </a:gsLst>
            <a:lin ang="16200000" scaled="0"/>
          </a:gradFill>
        </p:spPr>
        <p:txBody>
          <a:bodyPr wrap="none" rtlCol="0">
            <a:spAutoFit/>
          </a:bodyPr>
          <a:lstStyle/>
          <a:p>
            <a:r>
              <a:rPr lang="en-US" dirty="0"/>
              <a:t>e3e3</a:t>
            </a:r>
          </a:p>
        </p:txBody>
      </p:sp>
      <p:cxnSp>
        <p:nvCxnSpPr>
          <p:cNvPr id="12" name="Straight Arrow Connector 11">
            <a:extLst>
              <a:ext uri="{FF2B5EF4-FFF2-40B4-BE49-F238E27FC236}">
                <a16:creationId xmlns:a16="http://schemas.microsoft.com/office/drawing/2014/main" id="{4168C67C-9003-D103-04C4-E1FFE38AD4F7}"/>
              </a:ext>
              <a:ext uri="{C183D7F6-B498-43B3-948B-1728B52AA6E4}">
                <adec:decorative xmlns:adec="http://schemas.microsoft.com/office/drawing/2017/decorative" val="1"/>
              </a:ext>
            </a:extLst>
          </p:cNvPr>
          <p:cNvCxnSpPr>
            <a:cxnSpLocks/>
          </p:cNvCxnSpPr>
          <p:nvPr/>
        </p:nvCxnSpPr>
        <p:spPr>
          <a:xfrm>
            <a:off x="3762681" y="4066420"/>
            <a:ext cx="0" cy="169691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DA5B2CB0-6245-13CA-8968-FBBC68D7DE0D}"/>
              </a:ext>
              <a:ext uri="{C183D7F6-B498-43B3-948B-1728B52AA6E4}">
                <adec:decorative xmlns:adec="http://schemas.microsoft.com/office/drawing/2017/decorative" val="1"/>
              </a:ext>
            </a:extLst>
          </p:cNvPr>
          <p:cNvCxnSpPr>
            <a:cxnSpLocks/>
          </p:cNvCxnSpPr>
          <p:nvPr/>
        </p:nvCxnSpPr>
        <p:spPr>
          <a:xfrm>
            <a:off x="4253258" y="3765385"/>
            <a:ext cx="0" cy="199795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95CC0FF4-0272-27A5-F4D2-5330FFD1518A}"/>
              </a:ext>
              <a:ext uri="{C183D7F6-B498-43B3-948B-1728B52AA6E4}">
                <adec:decorative xmlns:adec="http://schemas.microsoft.com/office/drawing/2017/decorative" val="1"/>
              </a:ext>
            </a:extLst>
          </p:cNvPr>
          <p:cNvCxnSpPr>
            <a:cxnSpLocks/>
          </p:cNvCxnSpPr>
          <p:nvPr/>
        </p:nvCxnSpPr>
        <p:spPr>
          <a:xfrm>
            <a:off x="4799123" y="3621974"/>
            <a:ext cx="0" cy="214136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D9A3BC66-E9EE-DBEB-8BFE-818FE43C8BD6}"/>
              </a:ext>
            </a:extLst>
          </p:cNvPr>
          <p:cNvSpPr txBox="1"/>
          <p:nvPr/>
        </p:nvSpPr>
        <p:spPr>
          <a:xfrm>
            <a:off x="3425588" y="6456099"/>
            <a:ext cx="5134739" cy="369332"/>
          </a:xfrm>
          <a:prstGeom prst="rect">
            <a:avLst/>
          </a:prstGeom>
          <a:noFill/>
        </p:spPr>
        <p:txBody>
          <a:bodyPr wrap="none" rtlCol="0">
            <a:spAutoFit/>
          </a:bodyPr>
          <a:lstStyle/>
          <a:p>
            <a:r>
              <a:rPr lang="en-US" dirty="0"/>
              <a:t>Reiman EM, et al. Nature Communications 2020</a:t>
            </a:r>
          </a:p>
        </p:txBody>
      </p:sp>
    </p:spTree>
    <p:extLst>
      <p:ext uri="{BB962C8B-B14F-4D97-AF65-F5344CB8AC3E}">
        <p14:creationId xmlns:p14="http://schemas.microsoft.com/office/powerpoint/2010/main" val="2468456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1CF522-7C68-0313-8FDA-8597F2E2C4F3}"/>
              </a:ext>
            </a:extLst>
          </p:cNvPr>
          <p:cNvSpPr>
            <a:spLocks noGrp="1"/>
          </p:cNvSpPr>
          <p:nvPr>
            <p:ph type="title"/>
          </p:nvPr>
        </p:nvSpPr>
        <p:spPr>
          <a:xfrm>
            <a:off x="1009934" y="295983"/>
            <a:ext cx="7954013" cy="485271"/>
          </a:xfrm>
        </p:spPr>
        <p:txBody>
          <a:bodyPr/>
          <a:lstStyle/>
          <a:p>
            <a:r>
              <a:rPr lang="en-US" dirty="0"/>
              <a:t>Lifetime Risk of AD</a:t>
            </a:r>
          </a:p>
        </p:txBody>
      </p:sp>
      <p:pic>
        <p:nvPicPr>
          <p:cNvPr id="5" name="Picture 4" descr="A table for the APOE genotype and Lifetime risk estimate.">
            <a:extLst>
              <a:ext uri="{FF2B5EF4-FFF2-40B4-BE49-F238E27FC236}">
                <a16:creationId xmlns:a16="http://schemas.microsoft.com/office/drawing/2014/main" id="{4C13E9E5-1ABD-B6F2-427D-001656DC9A8A}"/>
              </a:ext>
            </a:extLst>
          </p:cNvPr>
          <p:cNvPicPr>
            <a:picLocks noChangeAspect="1"/>
          </p:cNvPicPr>
          <p:nvPr/>
        </p:nvPicPr>
        <p:blipFill>
          <a:blip r:embed="rId2"/>
          <a:stretch>
            <a:fillRect/>
          </a:stretch>
        </p:blipFill>
        <p:spPr>
          <a:xfrm>
            <a:off x="668709" y="915303"/>
            <a:ext cx="8295238" cy="3936056"/>
          </a:xfrm>
          <a:prstGeom prst="rect">
            <a:avLst/>
          </a:prstGeom>
        </p:spPr>
      </p:pic>
      <p:sp>
        <p:nvSpPr>
          <p:cNvPr id="6" name="TextBox 5">
            <a:extLst>
              <a:ext uri="{FF2B5EF4-FFF2-40B4-BE49-F238E27FC236}">
                <a16:creationId xmlns:a16="http://schemas.microsoft.com/office/drawing/2014/main" id="{4D623CE7-25DE-CE1B-50A4-A277402D0000}"/>
              </a:ext>
            </a:extLst>
          </p:cNvPr>
          <p:cNvSpPr txBox="1"/>
          <p:nvPr/>
        </p:nvSpPr>
        <p:spPr>
          <a:xfrm>
            <a:off x="4449652" y="4305123"/>
            <a:ext cx="3916457" cy="369332"/>
          </a:xfrm>
          <a:prstGeom prst="rect">
            <a:avLst/>
          </a:prstGeom>
          <a:noFill/>
        </p:spPr>
        <p:txBody>
          <a:bodyPr wrap="none" rtlCol="0">
            <a:spAutoFit/>
          </a:bodyPr>
          <a:lstStyle/>
          <a:p>
            <a:r>
              <a:rPr lang="en-US" dirty="0"/>
              <a:t>From Qian J, et al. PLOS Med 2017.</a:t>
            </a:r>
          </a:p>
        </p:txBody>
      </p:sp>
      <p:sp>
        <p:nvSpPr>
          <p:cNvPr id="4" name="TextBox 3">
            <a:extLst>
              <a:ext uri="{FF2B5EF4-FFF2-40B4-BE49-F238E27FC236}">
                <a16:creationId xmlns:a16="http://schemas.microsoft.com/office/drawing/2014/main" id="{9AEBDB19-A5FF-FE25-A08C-3516CD4B2599}"/>
              </a:ext>
            </a:extLst>
          </p:cNvPr>
          <p:cNvSpPr txBox="1"/>
          <p:nvPr/>
        </p:nvSpPr>
        <p:spPr>
          <a:xfrm>
            <a:off x="978932" y="4681178"/>
            <a:ext cx="7469545" cy="954107"/>
          </a:xfrm>
          <a:prstGeom prst="rect">
            <a:avLst/>
          </a:prstGeom>
          <a:noFill/>
        </p:spPr>
        <p:txBody>
          <a:bodyPr wrap="none" rtlCol="0">
            <a:spAutoFit/>
          </a:bodyPr>
          <a:lstStyle/>
          <a:p>
            <a:r>
              <a:rPr lang="en-US" sz="2800" b="1" dirty="0">
                <a:solidFill>
                  <a:srgbClr val="C00000"/>
                </a:solidFill>
                <a:latin typeface="Times New Roman" panose="02020603050405020304" pitchFamily="18" charset="0"/>
                <a:cs typeface="Times New Roman" panose="02020603050405020304" pitchFamily="18" charset="0"/>
              </a:rPr>
              <a:t>Having a first degree relative with AD increases</a:t>
            </a:r>
          </a:p>
          <a:p>
            <a:r>
              <a:rPr lang="en-US" sz="2800" b="1" dirty="0">
                <a:solidFill>
                  <a:srgbClr val="C00000"/>
                </a:solidFill>
                <a:latin typeface="Times New Roman" panose="02020603050405020304" pitchFamily="18" charset="0"/>
                <a:cs typeface="Times New Roman" panose="02020603050405020304" pitchFamily="18" charset="0"/>
              </a:rPr>
              <a:t>your baseline lifetime risk of AD by 30%</a:t>
            </a:r>
          </a:p>
        </p:txBody>
      </p:sp>
      <p:sp>
        <p:nvSpPr>
          <p:cNvPr id="7" name="TextBox 6">
            <a:extLst>
              <a:ext uri="{FF2B5EF4-FFF2-40B4-BE49-F238E27FC236}">
                <a16:creationId xmlns:a16="http://schemas.microsoft.com/office/drawing/2014/main" id="{41956601-98D7-1B27-8FBC-42F3808A8BFF}"/>
              </a:ext>
            </a:extLst>
          </p:cNvPr>
          <p:cNvSpPr txBox="1"/>
          <p:nvPr/>
        </p:nvSpPr>
        <p:spPr>
          <a:xfrm>
            <a:off x="978932" y="5654415"/>
            <a:ext cx="7615451" cy="830997"/>
          </a:xfrm>
          <a:prstGeom prst="rect">
            <a:avLst/>
          </a:prstGeom>
          <a:noFill/>
        </p:spPr>
        <p:txBody>
          <a:bodyPr wrap="square" rtlCol="0">
            <a:spAutoFit/>
          </a:bodyPr>
          <a:lstStyle/>
          <a:p>
            <a:r>
              <a:rPr lang="en-US" sz="2400" dirty="0"/>
              <a:t>Woman age 45, lifetime AD risk = 19%, with FH 25%</a:t>
            </a:r>
          </a:p>
          <a:p>
            <a:r>
              <a:rPr lang="en-US" sz="2400" dirty="0"/>
              <a:t>Man age 45, lifetime AD risk = 10% with FH 13%</a:t>
            </a:r>
          </a:p>
        </p:txBody>
      </p:sp>
    </p:spTree>
    <p:extLst>
      <p:ext uri="{BB962C8B-B14F-4D97-AF65-F5344CB8AC3E}">
        <p14:creationId xmlns:p14="http://schemas.microsoft.com/office/powerpoint/2010/main" val="1390752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 calcmode="lin" valueType="num">
                                      <p:cBhvr additive="base">
                                        <p:cTn id="1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 calcmode="lin" valueType="num">
                                      <p:cBhvr additive="base">
                                        <p:cTn id="19"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4F521B-AC19-F5A2-BEDC-9C188A6E81B3}"/>
              </a:ext>
            </a:extLst>
          </p:cNvPr>
          <p:cNvSpPr>
            <a:spLocks noGrp="1"/>
          </p:cNvSpPr>
          <p:nvPr>
            <p:ph type="title"/>
          </p:nvPr>
        </p:nvSpPr>
        <p:spPr>
          <a:xfrm>
            <a:off x="782321" y="122829"/>
            <a:ext cx="8019650" cy="867409"/>
          </a:xfrm>
        </p:spPr>
        <p:txBody>
          <a:bodyPr/>
          <a:lstStyle/>
          <a:p>
            <a:r>
              <a:rPr lang="en-US" dirty="0"/>
              <a:t>Summary: Causes and Genes</a:t>
            </a:r>
          </a:p>
        </p:txBody>
      </p:sp>
      <p:sp>
        <p:nvSpPr>
          <p:cNvPr id="2" name="Content Placeholder 1">
            <a:extLst>
              <a:ext uri="{FF2B5EF4-FFF2-40B4-BE49-F238E27FC236}">
                <a16:creationId xmlns:a16="http://schemas.microsoft.com/office/drawing/2014/main" id="{53BC0093-1BDC-E0D2-D70F-0C22F3777D5A}"/>
              </a:ext>
            </a:extLst>
          </p:cNvPr>
          <p:cNvSpPr>
            <a:spLocks noGrp="1"/>
          </p:cNvSpPr>
          <p:nvPr>
            <p:ph idx="1"/>
          </p:nvPr>
        </p:nvSpPr>
        <p:spPr>
          <a:xfrm>
            <a:off x="782321" y="1011487"/>
            <a:ext cx="8197907" cy="5867762"/>
          </a:xfrm>
        </p:spPr>
        <p:txBody>
          <a:bodyPr>
            <a:normAutofit/>
          </a:bodyPr>
          <a:lstStyle/>
          <a:p>
            <a:pPr marL="457200" indent="-457200">
              <a:buFont typeface="Wingdings" pitchFamily="2" charset="2"/>
              <a:buChar char="Ø"/>
            </a:pPr>
            <a:r>
              <a:rPr lang="en-US" dirty="0"/>
              <a:t>AD is a multifactorial disease, with many risk factors/causes.</a:t>
            </a:r>
          </a:p>
          <a:p>
            <a:pPr marL="457200" indent="-457200">
              <a:buFont typeface="Wingdings" pitchFamily="2" charset="2"/>
              <a:buChar char="Ø"/>
            </a:pPr>
            <a:r>
              <a:rPr lang="en-US" dirty="0"/>
              <a:t>Formation of aggregated forms of amyloid beta and tau that produce the amyloid plaques and neurofibrillary tangles are key events in the development of AD</a:t>
            </a:r>
          </a:p>
          <a:p>
            <a:pPr marL="457200" indent="-457200">
              <a:buFont typeface="Wingdings" pitchFamily="2" charset="2"/>
              <a:buChar char="Ø"/>
            </a:pPr>
            <a:r>
              <a:rPr lang="en-US" dirty="0"/>
              <a:t>Strongly genetic forms of AD are very rare, but many genes impact risk of AD</a:t>
            </a:r>
          </a:p>
          <a:p>
            <a:pPr marL="457200" indent="-457200">
              <a:buFont typeface="Wingdings" pitchFamily="2" charset="2"/>
              <a:buChar char="Ø"/>
            </a:pPr>
            <a:r>
              <a:rPr lang="en-US" dirty="0"/>
              <a:t>The APOE e4 allele increases risk of AD, with average age of onset between age 70 and 75, but risk is influenced by   many other factors.</a:t>
            </a:r>
          </a:p>
        </p:txBody>
      </p:sp>
    </p:spTree>
    <p:extLst>
      <p:ext uri="{BB962C8B-B14F-4D97-AF65-F5344CB8AC3E}">
        <p14:creationId xmlns:p14="http://schemas.microsoft.com/office/powerpoint/2010/main" val="1581687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anim calcmode="lin" valueType="num">
                                      <p:cBhvr additive="base">
                                        <p:cTn id="1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2BA62-0D16-8C5B-0FFD-DACDF8BF1770}"/>
              </a:ext>
            </a:extLst>
          </p:cNvPr>
          <p:cNvSpPr>
            <a:spLocks noGrp="1"/>
          </p:cNvSpPr>
          <p:nvPr>
            <p:ph type="title"/>
          </p:nvPr>
        </p:nvSpPr>
        <p:spPr>
          <a:xfrm>
            <a:off x="782320" y="-1229801"/>
            <a:ext cx="8019650" cy="1229801"/>
          </a:xfrm>
        </p:spPr>
        <p:txBody>
          <a:bodyPr vert="horz" lIns="91440" tIns="0" rIns="91440" bIns="0" rtlCol="0" anchor="b">
            <a:noAutofit/>
          </a:bodyPr>
          <a:lstStyle/>
          <a:p>
            <a:r>
              <a:rPr lang="en-US" dirty="0"/>
              <a:t>Alzheimer’s Symptoms 2</a:t>
            </a:r>
          </a:p>
        </p:txBody>
      </p:sp>
      <p:pic>
        <p:nvPicPr>
          <p:cNvPr id="4" name="Picture 3" descr="A poster of a person with various Alzheimer's Symptoms&#10;&#10;">
            <a:extLst>
              <a:ext uri="{FF2B5EF4-FFF2-40B4-BE49-F238E27FC236}">
                <a16:creationId xmlns:a16="http://schemas.microsoft.com/office/drawing/2014/main" id="{BEA632D6-8A87-66AF-523E-609A34E83657}"/>
              </a:ext>
            </a:extLst>
          </p:cNvPr>
          <p:cNvPicPr>
            <a:picLocks noChangeAspect="1"/>
          </p:cNvPicPr>
          <p:nvPr/>
        </p:nvPicPr>
        <p:blipFill>
          <a:blip r:embed="rId2"/>
          <a:stretch>
            <a:fillRect/>
          </a:stretch>
        </p:blipFill>
        <p:spPr>
          <a:xfrm>
            <a:off x="911631" y="0"/>
            <a:ext cx="7320737" cy="6858000"/>
          </a:xfrm>
          <a:prstGeom prst="rect">
            <a:avLst/>
          </a:prstGeom>
        </p:spPr>
      </p:pic>
    </p:spTree>
    <p:extLst>
      <p:ext uri="{BB962C8B-B14F-4D97-AF65-F5344CB8AC3E}">
        <p14:creationId xmlns:p14="http://schemas.microsoft.com/office/powerpoint/2010/main" val="25202325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B8BF3C-92AA-B3D0-1A67-7B3B20342D78}"/>
              </a:ext>
            </a:extLst>
          </p:cNvPr>
          <p:cNvSpPr>
            <a:spLocks noGrp="1"/>
          </p:cNvSpPr>
          <p:nvPr>
            <p:ph type="title"/>
          </p:nvPr>
        </p:nvSpPr>
        <p:spPr>
          <a:xfrm>
            <a:off x="754610" y="326773"/>
            <a:ext cx="8019650" cy="956118"/>
          </a:xfrm>
        </p:spPr>
        <p:txBody>
          <a:bodyPr/>
          <a:lstStyle/>
          <a:p>
            <a:r>
              <a:rPr lang="en-US" dirty="0"/>
              <a:t>Variants of Alzheimer’s Disease</a:t>
            </a:r>
          </a:p>
        </p:txBody>
      </p:sp>
      <p:sp>
        <p:nvSpPr>
          <p:cNvPr id="2" name="Content Placeholder 1">
            <a:extLst>
              <a:ext uri="{FF2B5EF4-FFF2-40B4-BE49-F238E27FC236}">
                <a16:creationId xmlns:a16="http://schemas.microsoft.com/office/drawing/2014/main" id="{8A3998C4-DA47-564F-B95C-9B8CB04E15F8}"/>
              </a:ext>
            </a:extLst>
          </p:cNvPr>
          <p:cNvSpPr>
            <a:spLocks noGrp="1"/>
          </p:cNvSpPr>
          <p:nvPr>
            <p:ph idx="1"/>
          </p:nvPr>
        </p:nvSpPr>
        <p:spPr>
          <a:xfrm>
            <a:off x="754610" y="1282891"/>
            <a:ext cx="8019651" cy="4953033"/>
          </a:xfrm>
        </p:spPr>
        <p:txBody>
          <a:bodyPr>
            <a:normAutofit/>
          </a:bodyPr>
          <a:lstStyle/>
          <a:p>
            <a:pPr marL="457200" indent="-457200">
              <a:buFont typeface="Wingdings" pitchFamily="2" charset="2"/>
              <a:buChar char="Ø"/>
            </a:pPr>
            <a:r>
              <a:rPr lang="en-US" b="1" dirty="0"/>
              <a:t>Typical</a:t>
            </a:r>
          </a:p>
          <a:p>
            <a:pPr marL="1068902" lvl="1" indent="-457200">
              <a:buFont typeface="Wingdings" pitchFamily="2" charset="2"/>
              <a:buChar char="Ø"/>
            </a:pPr>
            <a:r>
              <a:rPr lang="en-US" u="sng" dirty="0"/>
              <a:t>Memory Predominant Variant</a:t>
            </a:r>
          </a:p>
          <a:p>
            <a:pPr marL="457200" indent="-457200">
              <a:buFont typeface="Wingdings" pitchFamily="2" charset="2"/>
              <a:buChar char="Ø"/>
            </a:pPr>
            <a:r>
              <a:rPr lang="en-US" b="1" dirty="0"/>
              <a:t>Atypical</a:t>
            </a:r>
          </a:p>
          <a:p>
            <a:pPr marL="1068902" lvl="1" indent="-457200">
              <a:buFont typeface="Wingdings" pitchFamily="2" charset="2"/>
              <a:buChar char="Ø"/>
            </a:pPr>
            <a:r>
              <a:rPr lang="en-US" u="sng" dirty="0"/>
              <a:t>Language Predominant Variant </a:t>
            </a:r>
            <a:r>
              <a:rPr lang="en-US" dirty="0"/>
              <a:t>(</a:t>
            </a:r>
            <a:r>
              <a:rPr lang="en-US" dirty="0" err="1"/>
              <a:t>logopenic</a:t>
            </a:r>
            <a:r>
              <a:rPr lang="en-US" dirty="0"/>
              <a:t> Primary Progressive Aphasia)</a:t>
            </a:r>
          </a:p>
          <a:p>
            <a:pPr marL="1068902" lvl="1" indent="-457200">
              <a:buFont typeface="Wingdings" pitchFamily="2" charset="2"/>
              <a:buChar char="Ø"/>
            </a:pPr>
            <a:r>
              <a:rPr lang="en-US" u="sng" dirty="0"/>
              <a:t>Frontal Lobe Predominant Variant </a:t>
            </a:r>
            <a:r>
              <a:rPr lang="en-US" dirty="0"/>
              <a:t>(behavioral/dysexecutive AD)</a:t>
            </a:r>
          </a:p>
          <a:p>
            <a:pPr marL="1068902" lvl="1" indent="-457200">
              <a:buFont typeface="Wingdings" pitchFamily="2" charset="2"/>
              <a:buChar char="Ø"/>
            </a:pPr>
            <a:r>
              <a:rPr lang="en-US" u="sng" dirty="0"/>
              <a:t>Visual-Spatial Predominant Variant </a:t>
            </a:r>
            <a:r>
              <a:rPr lang="en-US" dirty="0"/>
              <a:t>(Posterior Cortical Atrophy variant)</a:t>
            </a:r>
          </a:p>
          <a:p>
            <a:pPr marL="1068902" lvl="1" indent="-457200">
              <a:buFont typeface="Wingdings" pitchFamily="2" charset="2"/>
              <a:buChar char="Ø"/>
            </a:pPr>
            <a:r>
              <a:rPr lang="en-US" u="sng" dirty="0"/>
              <a:t>Asymmetric Cognitive and Motor Variant </a:t>
            </a:r>
            <a:r>
              <a:rPr lang="en-US" dirty="0"/>
              <a:t>(Corticobasal Syndrome)</a:t>
            </a:r>
          </a:p>
        </p:txBody>
      </p:sp>
    </p:spTree>
    <p:extLst>
      <p:ext uri="{BB962C8B-B14F-4D97-AF65-F5344CB8AC3E}">
        <p14:creationId xmlns:p14="http://schemas.microsoft.com/office/powerpoint/2010/main" val="33940260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4F4107C-A4AB-8867-5041-B634568195A0}"/>
              </a:ext>
            </a:extLst>
          </p:cNvPr>
          <p:cNvSpPr>
            <a:spLocks noGrp="1"/>
          </p:cNvSpPr>
          <p:nvPr>
            <p:ph type="title"/>
          </p:nvPr>
        </p:nvSpPr>
        <p:spPr>
          <a:xfrm>
            <a:off x="778666" y="164717"/>
            <a:ext cx="6659137" cy="724863"/>
          </a:xfrm>
        </p:spPr>
        <p:txBody>
          <a:bodyPr/>
          <a:lstStyle/>
          <a:p>
            <a:r>
              <a:rPr lang="en-US" dirty="0"/>
              <a:t>Dementia Staging</a:t>
            </a:r>
          </a:p>
        </p:txBody>
      </p:sp>
      <p:sp>
        <p:nvSpPr>
          <p:cNvPr id="8" name="Text Box 6">
            <a:extLst>
              <a:ext uri="{FF2B5EF4-FFF2-40B4-BE49-F238E27FC236}">
                <a16:creationId xmlns:a16="http://schemas.microsoft.com/office/drawing/2014/main" id="{BC07EF77-D77D-3F71-25AE-AA09B2DE4173}"/>
              </a:ext>
            </a:extLst>
          </p:cNvPr>
          <p:cNvSpPr txBox="1">
            <a:spLocks noChangeArrowheads="1"/>
          </p:cNvSpPr>
          <p:nvPr/>
        </p:nvSpPr>
        <p:spPr bwMode="auto">
          <a:xfrm>
            <a:off x="5322376" y="308105"/>
            <a:ext cx="3163045" cy="400110"/>
          </a:xfrm>
          <a:prstGeom prst="rect">
            <a:avLst/>
          </a:prstGeom>
          <a:noFill/>
          <a:ln>
            <a:noFill/>
          </a:ln>
          <a:effectLst/>
          <a:extLst>
            <a:ext uri="{909E8E84-426E-40dd-AFC4-6F175D3DCCD1}">
              <a14:hiddenFill xmlns:a14="http://schemas.microsoft.com/office/drawing/2010/main" xmlns="">
                <a:gradFill rotWithShape="1">
                  <a:gsLst>
                    <a:gs pos="0">
                      <a:schemeClr val="accent1">
                        <a:gamma/>
                        <a:shade val="46275"/>
                        <a:invGamma/>
                      </a:schemeClr>
                    </a:gs>
                    <a:gs pos="50000">
                      <a:schemeClr val="accent1">
                        <a:alpha val="89999"/>
                      </a:schemeClr>
                    </a:gs>
                    <a:gs pos="100000">
                      <a:schemeClr val="accent1">
                        <a:gamma/>
                        <a:shade val="46275"/>
                        <a:invGamma/>
                      </a:schemeClr>
                    </a:gs>
                  </a:gsLst>
                  <a:lin ang="5400000" scaled="1"/>
                </a:gra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dirty="0">
                <a:latin typeface="Arial"/>
                <a:cs typeface="Arial"/>
              </a:rPr>
              <a:t>Completely Independent</a:t>
            </a:r>
          </a:p>
        </p:txBody>
      </p:sp>
      <p:sp>
        <p:nvSpPr>
          <p:cNvPr id="5" name="Content Placeholder 2">
            <a:extLst>
              <a:ext uri="{FF2B5EF4-FFF2-40B4-BE49-F238E27FC236}">
                <a16:creationId xmlns:a16="http://schemas.microsoft.com/office/drawing/2014/main" id="{19A12D1B-AFA3-F2A7-0398-3F70AC014877}"/>
              </a:ext>
            </a:extLst>
          </p:cNvPr>
          <p:cNvSpPr>
            <a:spLocks noGrp="1"/>
          </p:cNvSpPr>
          <p:nvPr>
            <p:ph idx="1"/>
          </p:nvPr>
        </p:nvSpPr>
        <p:spPr>
          <a:xfrm>
            <a:off x="798947" y="989233"/>
            <a:ext cx="5648404" cy="5618023"/>
          </a:xfrm>
        </p:spPr>
        <p:txBody>
          <a:bodyPr>
            <a:normAutofit lnSpcReduction="10000"/>
          </a:bodyPr>
          <a:lstStyle/>
          <a:p>
            <a:pPr marL="342900" indent="-342900">
              <a:buFont typeface="Wingdings" pitchFamily="2" charset="2"/>
              <a:buChar char="§"/>
            </a:pPr>
            <a:r>
              <a:rPr lang="en-US" sz="2800" b="1" i="1" dirty="0">
                <a:solidFill>
                  <a:schemeClr val="tx1"/>
                </a:solidFill>
              </a:rPr>
              <a:t>Mild Cognitive Impairment</a:t>
            </a:r>
          </a:p>
          <a:p>
            <a:pPr marL="1085850" lvl="1" indent="-342900">
              <a:buFont typeface="Wingdings" pitchFamily="2" charset="2"/>
              <a:buChar char="§"/>
            </a:pPr>
            <a:r>
              <a:rPr lang="en-US" sz="2400" dirty="0">
                <a:solidFill>
                  <a:schemeClr val="tx1"/>
                </a:solidFill>
              </a:rPr>
              <a:t>Cognitive decline without significant functional limitations</a:t>
            </a:r>
          </a:p>
          <a:p>
            <a:pPr marL="342900" indent="-342900">
              <a:buFont typeface="Wingdings" pitchFamily="2" charset="2"/>
              <a:buChar char="§"/>
            </a:pPr>
            <a:r>
              <a:rPr lang="en-US" sz="2800" b="1" i="1" dirty="0">
                <a:solidFill>
                  <a:schemeClr val="tx1"/>
                </a:solidFill>
              </a:rPr>
              <a:t>Mild Dementia</a:t>
            </a:r>
          </a:p>
          <a:p>
            <a:pPr marL="1085850" lvl="1" indent="-342900">
              <a:buFont typeface="Wingdings" pitchFamily="2" charset="2"/>
              <a:buChar char="§"/>
            </a:pPr>
            <a:r>
              <a:rPr lang="en-US" sz="2400" dirty="0">
                <a:solidFill>
                  <a:schemeClr val="tx1"/>
                </a:solidFill>
              </a:rPr>
              <a:t>Cognitive decline sufficient to cause impairment of some instrumental ADLs</a:t>
            </a:r>
          </a:p>
          <a:p>
            <a:pPr marL="342900" indent="-342900">
              <a:buFont typeface="Wingdings" pitchFamily="2" charset="2"/>
              <a:buChar char="§"/>
            </a:pPr>
            <a:r>
              <a:rPr lang="en-US" sz="2800" b="1" i="1" dirty="0">
                <a:solidFill>
                  <a:schemeClr val="tx1"/>
                </a:solidFill>
              </a:rPr>
              <a:t>Moderate Dementia</a:t>
            </a:r>
          </a:p>
          <a:p>
            <a:pPr marL="1085850" lvl="1" indent="-342900">
              <a:buFont typeface="Wingdings" pitchFamily="2" charset="2"/>
              <a:buChar char="§"/>
            </a:pPr>
            <a:r>
              <a:rPr lang="en-US" sz="2400" dirty="0">
                <a:solidFill>
                  <a:schemeClr val="tx1"/>
                </a:solidFill>
              </a:rPr>
              <a:t>Cognition impaired to point that need some help with basic ADLs</a:t>
            </a:r>
          </a:p>
          <a:p>
            <a:pPr marL="342900" indent="-342900">
              <a:buFont typeface="Wingdings" pitchFamily="2" charset="2"/>
              <a:buChar char="§"/>
            </a:pPr>
            <a:r>
              <a:rPr lang="en-US" sz="2800" b="1" i="1" dirty="0">
                <a:solidFill>
                  <a:schemeClr val="tx1"/>
                </a:solidFill>
              </a:rPr>
              <a:t>Severe Dementia</a:t>
            </a:r>
          </a:p>
          <a:p>
            <a:pPr marL="1085850" lvl="1" indent="-342900">
              <a:buFont typeface="Wingdings" pitchFamily="2" charset="2"/>
              <a:buChar char="§"/>
            </a:pPr>
            <a:r>
              <a:rPr lang="en-US" sz="2400" dirty="0">
                <a:solidFill>
                  <a:schemeClr val="tx1"/>
                </a:solidFill>
              </a:rPr>
              <a:t>Severe limitations of cognition and need help with all basic ADLs</a:t>
            </a:r>
          </a:p>
        </p:txBody>
      </p:sp>
      <p:sp>
        <p:nvSpPr>
          <p:cNvPr id="6" name="AutoShape 4" descr="Red arrow pointing down.">
            <a:extLst>
              <a:ext uri="{FF2B5EF4-FFF2-40B4-BE49-F238E27FC236}">
                <a16:creationId xmlns:a16="http://schemas.microsoft.com/office/drawing/2014/main" id="{52A19784-18B4-03F4-F274-C3D628B37912}"/>
              </a:ext>
              <a:ext uri="{C183D7F6-B498-43B3-948B-1728B52AA6E4}">
                <adec:decorative xmlns:adec="http://schemas.microsoft.com/office/drawing/2017/decorative" val="0"/>
              </a:ext>
            </a:extLst>
          </p:cNvPr>
          <p:cNvSpPr>
            <a:spLocks noChangeArrowheads="1"/>
          </p:cNvSpPr>
          <p:nvPr/>
        </p:nvSpPr>
        <p:spPr bwMode="auto">
          <a:xfrm>
            <a:off x="5890114" y="812050"/>
            <a:ext cx="1828800" cy="5431483"/>
          </a:xfrm>
          <a:prstGeom prst="downArrow">
            <a:avLst>
              <a:gd name="adj1" fmla="val 50000"/>
              <a:gd name="adj2" fmla="val 58333"/>
            </a:avLst>
          </a:prstGeom>
          <a:gradFill rotWithShape="1">
            <a:gsLst>
              <a:gs pos="0">
                <a:schemeClr val="accent1">
                  <a:gamma/>
                  <a:shade val="46275"/>
                  <a:invGamma/>
                </a:schemeClr>
              </a:gs>
              <a:gs pos="50000">
                <a:schemeClr val="accent1">
                  <a:alpha val="89999"/>
                </a:schemeClr>
              </a:gs>
              <a:gs pos="100000">
                <a:schemeClr val="accent1">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cs typeface="+mn-cs"/>
            </a:endParaRPr>
          </a:p>
        </p:txBody>
      </p:sp>
      <p:sp>
        <p:nvSpPr>
          <p:cNvPr id="17" name="Line 7">
            <a:extLst>
              <a:ext uri="{FF2B5EF4-FFF2-40B4-BE49-F238E27FC236}">
                <a16:creationId xmlns:a16="http://schemas.microsoft.com/office/drawing/2014/main" id="{79F264F0-5B62-7EC0-A22F-46911F217064}"/>
              </a:ext>
              <a:ext uri="{C183D7F6-B498-43B3-948B-1728B52AA6E4}">
                <adec:decorative xmlns:adec="http://schemas.microsoft.com/office/drawing/2017/decorative" val="1"/>
              </a:ext>
            </a:extLst>
          </p:cNvPr>
          <p:cNvSpPr>
            <a:spLocks noChangeShapeType="1"/>
          </p:cNvSpPr>
          <p:nvPr/>
        </p:nvSpPr>
        <p:spPr bwMode="auto">
          <a:xfrm>
            <a:off x="7150109" y="1395358"/>
            <a:ext cx="381000" cy="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8" name="TextBox 17">
            <a:extLst>
              <a:ext uri="{FF2B5EF4-FFF2-40B4-BE49-F238E27FC236}">
                <a16:creationId xmlns:a16="http://schemas.microsoft.com/office/drawing/2014/main" id="{31962842-3F03-B1DE-4EC8-7048F3204E52}"/>
              </a:ext>
            </a:extLst>
          </p:cNvPr>
          <p:cNvSpPr txBox="1"/>
          <p:nvPr/>
        </p:nvSpPr>
        <p:spPr>
          <a:xfrm>
            <a:off x="7607070" y="1133748"/>
            <a:ext cx="1245854" cy="523220"/>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Independent</a:t>
            </a:r>
          </a:p>
          <a:p>
            <a:r>
              <a:rPr lang="en-US" sz="1400" b="1" dirty="0">
                <a:latin typeface="Arial" panose="020B0604020202020204" pitchFamily="34" charset="0"/>
                <a:cs typeface="Arial" panose="020B0604020202020204" pitchFamily="34" charset="0"/>
              </a:rPr>
              <a:t>with IADLS</a:t>
            </a:r>
          </a:p>
        </p:txBody>
      </p:sp>
      <p:sp>
        <p:nvSpPr>
          <p:cNvPr id="9" name="Line 7">
            <a:extLst>
              <a:ext uri="{FF2B5EF4-FFF2-40B4-BE49-F238E27FC236}">
                <a16:creationId xmlns:a16="http://schemas.microsoft.com/office/drawing/2014/main" id="{E8A6B357-C8CA-B3EB-5325-5403AE103DA8}"/>
              </a:ext>
              <a:ext uri="{C183D7F6-B498-43B3-948B-1728B52AA6E4}">
                <adec:decorative xmlns:adec="http://schemas.microsoft.com/office/drawing/2017/decorative" val="1"/>
              </a:ext>
            </a:extLst>
          </p:cNvPr>
          <p:cNvSpPr>
            <a:spLocks noChangeShapeType="1"/>
          </p:cNvSpPr>
          <p:nvPr/>
        </p:nvSpPr>
        <p:spPr bwMode="auto">
          <a:xfrm flipV="1">
            <a:off x="7150110" y="2217061"/>
            <a:ext cx="426394" cy="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3" name="Text Box 11">
            <a:extLst>
              <a:ext uri="{FF2B5EF4-FFF2-40B4-BE49-F238E27FC236}">
                <a16:creationId xmlns:a16="http://schemas.microsoft.com/office/drawing/2014/main" id="{A7E457B6-9FEA-00F9-FA86-E0465A3E78AF}"/>
              </a:ext>
            </a:extLst>
          </p:cNvPr>
          <p:cNvSpPr txBox="1">
            <a:spLocks noChangeArrowheads="1"/>
          </p:cNvSpPr>
          <p:nvPr/>
        </p:nvSpPr>
        <p:spPr bwMode="auto">
          <a:xfrm>
            <a:off x="7580946" y="2033153"/>
            <a:ext cx="1112592" cy="307777"/>
          </a:xfrm>
          <a:prstGeom prst="rect">
            <a:avLst/>
          </a:prstGeom>
          <a:noFill/>
          <a:ln>
            <a:noFill/>
          </a:ln>
          <a:effectLst/>
          <a:extLst>
            <a:ext uri="{909E8E84-426E-40dd-AFC4-6F175D3DCCD1}">
              <a14:hiddenFill xmlns:a14="http://schemas.microsoft.com/office/drawing/2010/main" xmlns="">
                <a:gradFill rotWithShape="1">
                  <a:gsLst>
                    <a:gs pos="0">
                      <a:schemeClr val="accent1">
                        <a:gamma/>
                        <a:shade val="46275"/>
                        <a:invGamma/>
                      </a:schemeClr>
                    </a:gs>
                    <a:gs pos="50000">
                      <a:schemeClr val="accent1">
                        <a:alpha val="89999"/>
                      </a:schemeClr>
                    </a:gs>
                    <a:gs pos="100000">
                      <a:schemeClr val="accent1">
                        <a:gamma/>
                        <a:shade val="46275"/>
                        <a:invGamma/>
                      </a:schemeClr>
                    </a:gs>
                  </a:gsLst>
                  <a:lin ang="5400000" scaled="1"/>
                </a:gra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b="1" dirty="0">
                <a:latin typeface="Arial"/>
                <a:cs typeface="Arial"/>
              </a:rPr>
              <a:t>Reminders</a:t>
            </a:r>
          </a:p>
        </p:txBody>
      </p:sp>
      <p:sp>
        <p:nvSpPr>
          <p:cNvPr id="11" name="Line 9">
            <a:extLst>
              <a:ext uri="{FF2B5EF4-FFF2-40B4-BE49-F238E27FC236}">
                <a16:creationId xmlns:a16="http://schemas.microsoft.com/office/drawing/2014/main" id="{6E68802F-BAFB-4648-7F42-89234B526735}"/>
              </a:ext>
              <a:ext uri="{C183D7F6-B498-43B3-948B-1728B52AA6E4}">
                <adec:decorative xmlns:adec="http://schemas.microsoft.com/office/drawing/2017/decorative" val="1"/>
              </a:ext>
            </a:extLst>
          </p:cNvPr>
          <p:cNvSpPr>
            <a:spLocks noChangeShapeType="1"/>
          </p:cNvSpPr>
          <p:nvPr/>
        </p:nvSpPr>
        <p:spPr bwMode="auto">
          <a:xfrm>
            <a:off x="7123267" y="3026805"/>
            <a:ext cx="381000" cy="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5" name="Text Box 14">
            <a:extLst>
              <a:ext uri="{FF2B5EF4-FFF2-40B4-BE49-F238E27FC236}">
                <a16:creationId xmlns:a16="http://schemas.microsoft.com/office/drawing/2014/main" id="{0EBBAFE2-6DD0-9D6F-40A2-53E8423CEA86}"/>
              </a:ext>
            </a:extLst>
          </p:cNvPr>
          <p:cNvSpPr txBox="1">
            <a:spLocks noChangeArrowheads="1"/>
          </p:cNvSpPr>
          <p:nvPr/>
        </p:nvSpPr>
        <p:spPr bwMode="auto">
          <a:xfrm>
            <a:off x="7576503" y="2760304"/>
            <a:ext cx="1133644" cy="523220"/>
          </a:xfrm>
          <a:prstGeom prst="rect">
            <a:avLst/>
          </a:prstGeom>
          <a:noFill/>
          <a:ln>
            <a:noFill/>
          </a:ln>
          <a:effectLst/>
          <a:extLst>
            <a:ext uri="{909E8E84-426E-40dd-AFC4-6F175D3DCCD1}">
              <a14:hiddenFill xmlns:a14="http://schemas.microsoft.com/office/drawing/2010/main" xmlns="">
                <a:gradFill rotWithShape="1">
                  <a:gsLst>
                    <a:gs pos="0">
                      <a:schemeClr val="accent1">
                        <a:gamma/>
                        <a:shade val="46275"/>
                        <a:invGamma/>
                      </a:schemeClr>
                    </a:gs>
                    <a:gs pos="50000">
                      <a:schemeClr val="accent1">
                        <a:alpha val="89999"/>
                      </a:schemeClr>
                    </a:gs>
                    <a:gs pos="100000">
                      <a:schemeClr val="accent1">
                        <a:gamma/>
                        <a:shade val="46275"/>
                        <a:invGamma/>
                      </a:schemeClr>
                    </a:gs>
                  </a:gsLst>
                  <a:lin ang="5400000" scaled="1"/>
                </a:gra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b="1" dirty="0">
                <a:latin typeface="Arial"/>
                <a:cs typeface="Arial"/>
              </a:rPr>
              <a:t>Assistance</a:t>
            </a:r>
          </a:p>
          <a:p>
            <a:pPr>
              <a:defRPr/>
            </a:pPr>
            <a:r>
              <a:rPr lang="en-US" sz="1400" b="1" dirty="0">
                <a:latin typeface="Arial"/>
                <a:cs typeface="Arial"/>
              </a:rPr>
              <a:t>with IADLs</a:t>
            </a:r>
          </a:p>
        </p:txBody>
      </p:sp>
      <p:sp>
        <p:nvSpPr>
          <p:cNvPr id="10" name="Line 8">
            <a:extLst>
              <a:ext uri="{FF2B5EF4-FFF2-40B4-BE49-F238E27FC236}">
                <a16:creationId xmlns:a16="http://schemas.microsoft.com/office/drawing/2014/main" id="{8B012E7C-C97F-DAD4-6CF0-6F3215D1940A}"/>
              </a:ext>
              <a:ext uri="{C183D7F6-B498-43B3-948B-1728B52AA6E4}">
                <adec:decorative xmlns:adec="http://schemas.microsoft.com/office/drawing/2017/decorative" val="1"/>
              </a:ext>
            </a:extLst>
          </p:cNvPr>
          <p:cNvSpPr>
            <a:spLocks noChangeShapeType="1"/>
          </p:cNvSpPr>
          <p:nvPr/>
        </p:nvSpPr>
        <p:spPr bwMode="auto">
          <a:xfrm flipV="1">
            <a:off x="7148676" y="4011426"/>
            <a:ext cx="381000" cy="1"/>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4" name="Text Box 13">
            <a:extLst>
              <a:ext uri="{FF2B5EF4-FFF2-40B4-BE49-F238E27FC236}">
                <a16:creationId xmlns:a16="http://schemas.microsoft.com/office/drawing/2014/main" id="{5EC723D5-6266-341F-978A-711EA342B2AD}"/>
              </a:ext>
            </a:extLst>
          </p:cNvPr>
          <p:cNvSpPr txBox="1">
            <a:spLocks noChangeArrowheads="1"/>
          </p:cNvSpPr>
          <p:nvPr/>
        </p:nvSpPr>
        <p:spPr bwMode="auto">
          <a:xfrm>
            <a:off x="7531109" y="3857539"/>
            <a:ext cx="1212266" cy="307777"/>
          </a:xfrm>
          <a:prstGeom prst="rect">
            <a:avLst/>
          </a:prstGeom>
          <a:noFill/>
          <a:ln>
            <a:noFill/>
          </a:ln>
          <a:effectLst/>
          <a:extLst>
            <a:ext uri="{909E8E84-426E-40dd-AFC4-6F175D3DCCD1}">
              <a14:hiddenFill xmlns:a14="http://schemas.microsoft.com/office/drawing/2010/main" xmlns="">
                <a:gradFill rotWithShape="1">
                  <a:gsLst>
                    <a:gs pos="0">
                      <a:schemeClr val="accent1">
                        <a:gamma/>
                        <a:shade val="46275"/>
                        <a:invGamma/>
                      </a:schemeClr>
                    </a:gs>
                    <a:gs pos="50000">
                      <a:schemeClr val="accent1">
                        <a:alpha val="89999"/>
                      </a:schemeClr>
                    </a:gs>
                    <a:gs pos="100000">
                      <a:schemeClr val="accent1">
                        <a:gamma/>
                        <a:shade val="46275"/>
                        <a:invGamma/>
                      </a:schemeClr>
                    </a:gs>
                  </a:gsLst>
                  <a:lin ang="5400000" scaled="1"/>
                </a:gra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b="1" dirty="0">
                <a:latin typeface="Arial"/>
                <a:cs typeface="Arial"/>
              </a:rPr>
              <a:t>Supervision</a:t>
            </a:r>
          </a:p>
        </p:txBody>
      </p:sp>
      <p:sp>
        <p:nvSpPr>
          <p:cNvPr id="12" name="Line 10">
            <a:extLst>
              <a:ext uri="{FF2B5EF4-FFF2-40B4-BE49-F238E27FC236}">
                <a16:creationId xmlns:a16="http://schemas.microsoft.com/office/drawing/2014/main" id="{391887AC-4369-4D47-AD3F-3102F70AA1B0}"/>
              </a:ext>
              <a:ext uri="{C183D7F6-B498-43B3-948B-1728B52AA6E4}">
                <adec:decorative xmlns:adec="http://schemas.microsoft.com/office/drawing/2017/decorative" val="1"/>
              </a:ext>
            </a:extLst>
          </p:cNvPr>
          <p:cNvSpPr>
            <a:spLocks noChangeShapeType="1"/>
          </p:cNvSpPr>
          <p:nvPr/>
        </p:nvSpPr>
        <p:spPr bwMode="auto">
          <a:xfrm>
            <a:off x="7150109" y="4575701"/>
            <a:ext cx="381000" cy="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cs typeface="+mn-cs"/>
            </a:endParaRPr>
          </a:p>
        </p:txBody>
      </p:sp>
      <p:sp>
        <p:nvSpPr>
          <p:cNvPr id="16" name="Text Box 15">
            <a:extLst>
              <a:ext uri="{FF2B5EF4-FFF2-40B4-BE49-F238E27FC236}">
                <a16:creationId xmlns:a16="http://schemas.microsoft.com/office/drawing/2014/main" id="{B9B0A5C5-2DC8-811C-6ED9-F14848E23A18}"/>
              </a:ext>
            </a:extLst>
          </p:cNvPr>
          <p:cNvSpPr txBox="1">
            <a:spLocks noChangeArrowheads="1"/>
          </p:cNvSpPr>
          <p:nvPr/>
        </p:nvSpPr>
        <p:spPr bwMode="auto">
          <a:xfrm>
            <a:off x="7531109" y="4314091"/>
            <a:ext cx="1612891" cy="523220"/>
          </a:xfrm>
          <a:prstGeom prst="rect">
            <a:avLst/>
          </a:prstGeom>
          <a:noFill/>
          <a:ln>
            <a:noFill/>
          </a:ln>
          <a:effectLst/>
          <a:extLst>
            <a:ext uri="{909E8E84-426E-40dd-AFC4-6F175D3DCCD1}">
              <a14:hiddenFill xmlns:a14="http://schemas.microsoft.com/office/drawing/2010/main" xmlns="">
                <a:gradFill rotWithShape="1">
                  <a:gsLst>
                    <a:gs pos="0">
                      <a:schemeClr val="accent1">
                        <a:gamma/>
                        <a:shade val="46275"/>
                        <a:invGamma/>
                      </a:schemeClr>
                    </a:gs>
                    <a:gs pos="50000">
                      <a:schemeClr val="accent1">
                        <a:alpha val="89999"/>
                      </a:schemeClr>
                    </a:gs>
                    <a:gs pos="100000">
                      <a:schemeClr val="accent1">
                        <a:gamma/>
                        <a:shade val="46275"/>
                        <a:invGamma/>
                      </a:schemeClr>
                    </a:gs>
                  </a:gsLst>
                  <a:lin ang="5400000" scaled="1"/>
                </a:gra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b="1" dirty="0">
                <a:latin typeface="Arial"/>
                <a:cs typeface="Arial"/>
              </a:rPr>
              <a:t>Assistance</a:t>
            </a:r>
          </a:p>
          <a:p>
            <a:pPr>
              <a:defRPr/>
            </a:pPr>
            <a:r>
              <a:rPr lang="en-US" sz="1400" b="1" dirty="0">
                <a:latin typeface="Arial"/>
                <a:cs typeface="Arial"/>
              </a:rPr>
              <a:t>With Basic ADLs</a:t>
            </a:r>
          </a:p>
        </p:txBody>
      </p:sp>
      <p:sp>
        <p:nvSpPr>
          <p:cNvPr id="7" name="Text Box 5">
            <a:extLst>
              <a:ext uri="{FF2B5EF4-FFF2-40B4-BE49-F238E27FC236}">
                <a16:creationId xmlns:a16="http://schemas.microsoft.com/office/drawing/2014/main" id="{64AB29D9-06A6-FE1A-A284-804C5E10DE04}"/>
              </a:ext>
            </a:extLst>
          </p:cNvPr>
          <p:cNvSpPr txBox="1">
            <a:spLocks noChangeArrowheads="1"/>
          </p:cNvSpPr>
          <p:nvPr/>
        </p:nvSpPr>
        <p:spPr bwMode="auto">
          <a:xfrm>
            <a:off x="5421763" y="6207149"/>
            <a:ext cx="2964273" cy="400110"/>
          </a:xfrm>
          <a:prstGeom prst="rect">
            <a:avLst/>
          </a:prstGeom>
          <a:noFill/>
          <a:ln>
            <a:noFill/>
          </a:ln>
          <a:effectLst/>
          <a:extLst>
            <a:ext uri="{909E8E84-426E-40dd-AFC4-6F175D3DCCD1}">
              <a14:hiddenFill xmlns:a14="http://schemas.microsoft.com/office/drawing/2010/main" xmlns="">
                <a:gradFill rotWithShape="1">
                  <a:gsLst>
                    <a:gs pos="0">
                      <a:schemeClr val="accent1">
                        <a:gamma/>
                        <a:shade val="46275"/>
                        <a:invGamma/>
                      </a:schemeClr>
                    </a:gs>
                    <a:gs pos="50000">
                      <a:schemeClr val="accent1">
                        <a:alpha val="89999"/>
                      </a:schemeClr>
                    </a:gs>
                    <a:gs pos="100000">
                      <a:schemeClr val="accent1">
                        <a:gamma/>
                        <a:shade val="46275"/>
                        <a:invGamma/>
                      </a:schemeClr>
                    </a:gs>
                  </a:gsLst>
                  <a:lin ang="5400000" scaled="1"/>
                </a:gra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dirty="0">
                <a:latin typeface="Arial"/>
                <a:cs typeface="Arial"/>
              </a:rPr>
              <a:t>Completely Dependent</a:t>
            </a:r>
          </a:p>
        </p:txBody>
      </p:sp>
    </p:spTree>
    <p:extLst>
      <p:ext uri="{BB962C8B-B14F-4D97-AF65-F5344CB8AC3E}">
        <p14:creationId xmlns:p14="http://schemas.microsoft.com/office/powerpoint/2010/main" val="4079974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2" presetClass="entr" presetSubtype="4" fill="hold" grpId="1"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par>
                                <p:cTn id="37" presetID="2" presetClass="entr" presetSubtype="4" fill="hold" grpId="1"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6" grpId="0" animBg="1"/>
      <p:bldP spid="6" grpId="1" animBg="1"/>
      <p:bldP spid="17" grpId="0" animBg="1"/>
      <p:bldP spid="18" grpId="0"/>
      <p:bldP spid="9" grpId="0" animBg="1"/>
      <p:bldP spid="13" grpId="0"/>
      <p:bldP spid="11" grpId="0" animBg="1"/>
      <p:bldP spid="15" grpId="0"/>
      <p:bldP spid="10" grpId="0" animBg="1"/>
      <p:bldP spid="14" grpId="0"/>
      <p:bldP spid="12" grpId="0" animBg="1"/>
      <p:bldP spid="1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3F532A6D-17C1-88F0-1CC5-4052A766161C}"/>
              </a:ext>
            </a:extLst>
          </p:cNvPr>
          <p:cNvSpPr>
            <a:spLocks noGrp="1"/>
          </p:cNvSpPr>
          <p:nvPr>
            <p:ph type="title"/>
          </p:nvPr>
        </p:nvSpPr>
        <p:spPr>
          <a:xfrm>
            <a:off x="935074" y="153795"/>
            <a:ext cx="8019650" cy="537321"/>
          </a:xfrm>
        </p:spPr>
        <p:txBody>
          <a:bodyPr/>
          <a:lstStyle/>
          <a:p>
            <a:r>
              <a:rPr lang="en-US" dirty="0"/>
              <a:t>ATN Biomarker Classification</a:t>
            </a:r>
          </a:p>
        </p:txBody>
      </p:sp>
      <p:pic>
        <p:nvPicPr>
          <p:cNvPr id="5" name="Picture 4" descr="A diagram of a biomarker&#10;&#10;">
            <a:extLst>
              <a:ext uri="{FF2B5EF4-FFF2-40B4-BE49-F238E27FC236}">
                <a16:creationId xmlns:a16="http://schemas.microsoft.com/office/drawing/2014/main" id="{AE04B12C-090A-CE8B-1732-31122B409E44}"/>
              </a:ext>
            </a:extLst>
          </p:cNvPr>
          <p:cNvPicPr>
            <a:picLocks noChangeAspect="1"/>
          </p:cNvPicPr>
          <p:nvPr/>
        </p:nvPicPr>
        <p:blipFill>
          <a:blip r:embed="rId2"/>
          <a:stretch>
            <a:fillRect/>
          </a:stretch>
        </p:blipFill>
        <p:spPr>
          <a:xfrm>
            <a:off x="935074" y="765544"/>
            <a:ext cx="7251996" cy="5709595"/>
          </a:xfrm>
          <a:prstGeom prst="rect">
            <a:avLst/>
          </a:prstGeom>
        </p:spPr>
      </p:pic>
      <p:sp>
        <p:nvSpPr>
          <p:cNvPr id="6" name="TextBox 5">
            <a:extLst>
              <a:ext uri="{FF2B5EF4-FFF2-40B4-BE49-F238E27FC236}">
                <a16:creationId xmlns:a16="http://schemas.microsoft.com/office/drawing/2014/main" id="{63F9D95B-7E93-1E4E-2436-F4BA2EC2270A}"/>
              </a:ext>
            </a:extLst>
          </p:cNvPr>
          <p:cNvSpPr txBox="1"/>
          <p:nvPr/>
        </p:nvSpPr>
        <p:spPr>
          <a:xfrm>
            <a:off x="3932379" y="6443153"/>
            <a:ext cx="4254691" cy="338554"/>
          </a:xfrm>
          <a:prstGeom prst="rect">
            <a:avLst/>
          </a:prstGeom>
          <a:noFill/>
        </p:spPr>
        <p:txBody>
          <a:bodyPr wrap="none" rtlCol="0">
            <a:spAutoFit/>
          </a:bodyPr>
          <a:lstStyle/>
          <a:p>
            <a:r>
              <a:rPr lang="en-US" sz="1600" dirty="0"/>
              <a:t>Hampel H, et al. Nature Rev Neurology 2021</a:t>
            </a:r>
          </a:p>
        </p:txBody>
      </p:sp>
    </p:spTree>
    <p:extLst>
      <p:ext uri="{BB962C8B-B14F-4D97-AF65-F5344CB8AC3E}">
        <p14:creationId xmlns:p14="http://schemas.microsoft.com/office/powerpoint/2010/main" val="29424656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73C0C1E0-E59A-4057-7291-A8C6E11BE50D}"/>
              </a:ext>
            </a:extLst>
          </p:cNvPr>
          <p:cNvSpPr>
            <a:spLocks noGrp="1"/>
          </p:cNvSpPr>
          <p:nvPr>
            <p:ph type="title"/>
          </p:nvPr>
        </p:nvSpPr>
        <p:spPr>
          <a:xfrm>
            <a:off x="886416" y="205839"/>
            <a:ext cx="8019650" cy="791814"/>
          </a:xfrm>
        </p:spPr>
        <p:txBody>
          <a:bodyPr/>
          <a:lstStyle/>
          <a:p>
            <a:r>
              <a:rPr lang="en-US" dirty="0"/>
              <a:t>Time Course of AD Biomarkers</a:t>
            </a:r>
          </a:p>
        </p:txBody>
      </p:sp>
      <p:pic>
        <p:nvPicPr>
          <p:cNvPr id="5" name="Content Placeholder 3" descr="A graph showing the time course of Alzheimer's Disease Biomarkers.">
            <a:extLst>
              <a:ext uri="{FF2B5EF4-FFF2-40B4-BE49-F238E27FC236}">
                <a16:creationId xmlns:a16="http://schemas.microsoft.com/office/drawing/2014/main" id="{5FAA9922-BDDA-D07B-4F46-6AA6B55DCF43}"/>
              </a:ext>
            </a:extLst>
          </p:cNvPr>
          <p:cNvPicPr>
            <a:picLocks noGrp="1" noChangeAspect="1"/>
          </p:cNvPicPr>
          <p:nvPr>
            <p:ph sz="quarter" idx="1"/>
          </p:nvPr>
        </p:nvPicPr>
        <p:blipFill>
          <a:blip r:embed="rId2" cstate="print"/>
          <a:stretch>
            <a:fillRect/>
          </a:stretch>
        </p:blipFill>
        <p:spPr>
          <a:xfrm>
            <a:off x="886416" y="997653"/>
            <a:ext cx="7721590" cy="4783651"/>
          </a:xfrm>
          <a:ln w="28575">
            <a:solidFill>
              <a:srgbClr val="C00000"/>
            </a:solidFill>
          </a:ln>
        </p:spPr>
      </p:pic>
      <p:sp>
        <p:nvSpPr>
          <p:cNvPr id="6" name="TextBox 5">
            <a:extLst>
              <a:ext uri="{FF2B5EF4-FFF2-40B4-BE49-F238E27FC236}">
                <a16:creationId xmlns:a16="http://schemas.microsoft.com/office/drawing/2014/main" id="{4B896597-C1E3-1384-9B1D-C2333B3AADB1}"/>
              </a:ext>
            </a:extLst>
          </p:cNvPr>
          <p:cNvSpPr txBox="1"/>
          <p:nvPr/>
        </p:nvSpPr>
        <p:spPr>
          <a:xfrm>
            <a:off x="2537361" y="5995060"/>
            <a:ext cx="5579284" cy="369332"/>
          </a:xfrm>
          <a:prstGeom prst="rect">
            <a:avLst/>
          </a:prstGeom>
          <a:noFill/>
        </p:spPr>
        <p:txBody>
          <a:bodyPr wrap="none" rtlCol="0">
            <a:spAutoFit/>
          </a:bodyPr>
          <a:lstStyle/>
          <a:p>
            <a:r>
              <a:rPr lang="en-US" dirty="0"/>
              <a:t>From Jack CR, et al. Lancet Neurol 2010; 9:119-128.</a:t>
            </a:r>
          </a:p>
        </p:txBody>
      </p:sp>
    </p:spTree>
    <p:extLst>
      <p:ext uri="{BB962C8B-B14F-4D97-AF65-F5344CB8AC3E}">
        <p14:creationId xmlns:p14="http://schemas.microsoft.com/office/powerpoint/2010/main" val="8375405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4E4680-8FBB-4D85-772B-EB367479E9EA}"/>
              </a:ext>
            </a:extLst>
          </p:cNvPr>
          <p:cNvSpPr>
            <a:spLocks noGrp="1"/>
          </p:cNvSpPr>
          <p:nvPr>
            <p:ph type="title"/>
          </p:nvPr>
        </p:nvSpPr>
        <p:spPr/>
        <p:txBody>
          <a:bodyPr/>
          <a:lstStyle/>
          <a:p>
            <a:r>
              <a:rPr lang="en-US" dirty="0"/>
              <a:t>Why Focus on Early Onset AD?</a:t>
            </a:r>
          </a:p>
        </p:txBody>
      </p:sp>
      <p:sp>
        <p:nvSpPr>
          <p:cNvPr id="2" name="Content Placeholder 1">
            <a:extLst>
              <a:ext uri="{FF2B5EF4-FFF2-40B4-BE49-F238E27FC236}">
                <a16:creationId xmlns:a16="http://schemas.microsoft.com/office/drawing/2014/main" id="{1A84C100-090A-EB5A-B48C-9CE95B43D949}"/>
              </a:ext>
            </a:extLst>
          </p:cNvPr>
          <p:cNvSpPr>
            <a:spLocks noGrp="1"/>
          </p:cNvSpPr>
          <p:nvPr>
            <p:ph idx="1"/>
          </p:nvPr>
        </p:nvSpPr>
        <p:spPr>
          <a:xfrm>
            <a:off x="782320" y="1502708"/>
            <a:ext cx="8211556" cy="4257374"/>
          </a:xfrm>
        </p:spPr>
        <p:txBody>
          <a:bodyPr>
            <a:normAutofit/>
          </a:bodyPr>
          <a:lstStyle/>
          <a:p>
            <a:pPr marL="457200" indent="-457200">
              <a:buFont typeface="Wingdings" pitchFamily="2" charset="2"/>
              <a:buChar char="Ø"/>
            </a:pPr>
            <a:r>
              <a:rPr lang="en-US" dirty="0"/>
              <a:t>Alzheimer’s disease (AD) isn’t expected at such a young age</a:t>
            </a:r>
          </a:p>
          <a:p>
            <a:pPr marL="457200" indent="-457200">
              <a:buFont typeface="Wingdings" pitchFamily="2" charset="2"/>
              <a:buChar char="Ø"/>
            </a:pPr>
            <a:r>
              <a:rPr lang="en-US" dirty="0"/>
              <a:t>Atypical forms of AD are more common in young onset patients, making diagnosis harder and often delayed</a:t>
            </a:r>
          </a:p>
          <a:p>
            <a:pPr marL="457200" indent="-457200">
              <a:buFont typeface="Wingdings" pitchFamily="2" charset="2"/>
              <a:buChar char="Ø"/>
            </a:pPr>
            <a:r>
              <a:rPr lang="en-US" dirty="0"/>
              <a:t>Genetic contribution is more common</a:t>
            </a:r>
          </a:p>
          <a:p>
            <a:pPr marL="457200" indent="-457200">
              <a:buFont typeface="Wingdings" pitchFamily="2" charset="2"/>
              <a:buChar char="Ø"/>
            </a:pPr>
            <a:r>
              <a:rPr lang="en-US" dirty="0"/>
              <a:t>More psychosocial issues, because of younger age when symptoms start</a:t>
            </a:r>
          </a:p>
        </p:txBody>
      </p:sp>
    </p:spTree>
    <p:extLst>
      <p:ext uri="{BB962C8B-B14F-4D97-AF65-F5344CB8AC3E}">
        <p14:creationId xmlns:p14="http://schemas.microsoft.com/office/powerpoint/2010/main" val="19684361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318AFEBD-BE0B-C77A-ADEC-DD794FFDABF5}"/>
              </a:ext>
            </a:extLst>
          </p:cNvPr>
          <p:cNvSpPr>
            <a:spLocks noGrp="1"/>
          </p:cNvSpPr>
          <p:nvPr>
            <p:ph type="title"/>
          </p:nvPr>
        </p:nvSpPr>
        <p:spPr>
          <a:xfrm>
            <a:off x="782320" y="217589"/>
            <a:ext cx="8019650" cy="1229801"/>
          </a:xfrm>
        </p:spPr>
        <p:txBody>
          <a:bodyPr anchor="ctr">
            <a:normAutofit/>
          </a:bodyPr>
          <a:lstStyle/>
          <a:p>
            <a:r>
              <a:rPr lang="en-US" sz="3400"/>
              <a:t>Evolution of Amyloid (“plaque”) and Tau (“tangle”) Accumulation in AD</a:t>
            </a:r>
          </a:p>
        </p:txBody>
      </p:sp>
      <p:pic>
        <p:nvPicPr>
          <p:cNvPr id="5" name="Picture 4" descr="A chart of a brain scan&#10;&#10;">
            <a:extLst>
              <a:ext uri="{FF2B5EF4-FFF2-40B4-BE49-F238E27FC236}">
                <a16:creationId xmlns:a16="http://schemas.microsoft.com/office/drawing/2014/main" id="{CB480FEA-F7A1-F315-1784-F1ED524BF895}"/>
              </a:ext>
            </a:extLst>
          </p:cNvPr>
          <p:cNvPicPr>
            <a:picLocks noChangeAspect="1"/>
          </p:cNvPicPr>
          <p:nvPr/>
        </p:nvPicPr>
        <p:blipFill>
          <a:blip r:embed="rId2"/>
          <a:stretch>
            <a:fillRect/>
          </a:stretch>
        </p:blipFill>
        <p:spPr>
          <a:xfrm>
            <a:off x="845504" y="1607424"/>
            <a:ext cx="7893280" cy="4953033"/>
          </a:xfrm>
          <a:prstGeom prst="rect">
            <a:avLst/>
          </a:prstGeom>
          <a:noFill/>
        </p:spPr>
      </p:pic>
    </p:spTree>
    <p:extLst>
      <p:ext uri="{BB962C8B-B14F-4D97-AF65-F5344CB8AC3E}">
        <p14:creationId xmlns:p14="http://schemas.microsoft.com/office/powerpoint/2010/main" val="2101065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6D5C4EE-8EB9-6E73-B864-F257A98FCDF8}"/>
              </a:ext>
            </a:extLst>
          </p:cNvPr>
          <p:cNvSpPr>
            <a:spLocks noGrp="1"/>
          </p:cNvSpPr>
          <p:nvPr>
            <p:ph type="title"/>
          </p:nvPr>
        </p:nvSpPr>
        <p:spPr>
          <a:xfrm>
            <a:off x="750627" y="194642"/>
            <a:ext cx="7606427" cy="569633"/>
          </a:xfrm>
        </p:spPr>
        <p:txBody>
          <a:bodyPr/>
          <a:lstStyle/>
          <a:p>
            <a:r>
              <a:rPr lang="en-US" dirty="0"/>
              <a:t>The Time Course of AD</a:t>
            </a:r>
          </a:p>
        </p:txBody>
      </p:sp>
      <p:pic>
        <p:nvPicPr>
          <p:cNvPr id="5" name="Picture 2" descr="A graph representing the time coures of Ad through years.">
            <a:extLst>
              <a:ext uri="{FF2B5EF4-FFF2-40B4-BE49-F238E27FC236}">
                <a16:creationId xmlns:a16="http://schemas.microsoft.com/office/drawing/2014/main" id="{A6B105D7-575D-CE5E-0279-44A35325FD5A}"/>
              </a:ext>
            </a:extLst>
          </p:cNvPr>
          <p:cNvPicPr>
            <a:picLocks noChangeAspect="1" noChangeArrowheads="1"/>
          </p:cNvPicPr>
          <p:nvPr/>
        </p:nvPicPr>
        <p:blipFill>
          <a:blip r:embed="rId2" cstate="print"/>
          <a:srcRect/>
          <a:stretch>
            <a:fillRect/>
          </a:stretch>
        </p:blipFill>
        <p:spPr bwMode="auto">
          <a:xfrm>
            <a:off x="1815151" y="982025"/>
            <a:ext cx="6139265" cy="3907246"/>
          </a:xfrm>
          <a:prstGeom prst="rect">
            <a:avLst/>
          </a:prstGeom>
          <a:noFill/>
          <a:ln w="28575" cap="flat" cmpd="sng">
            <a:solidFill>
              <a:schemeClr val="tx1"/>
            </a:solidFill>
            <a:prstDash val="solid"/>
            <a:miter lim="800000"/>
            <a:headEnd/>
            <a:tailEnd/>
          </a:ln>
        </p:spPr>
      </p:pic>
      <p:pic>
        <p:nvPicPr>
          <p:cNvPr id="3" name="Picture 2" descr="A close-up of a graph&#10;&#10;">
            <a:extLst>
              <a:ext uri="{FF2B5EF4-FFF2-40B4-BE49-F238E27FC236}">
                <a16:creationId xmlns:a16="http://schemas.microsoft.com/office/drawing/2014/main" id="{FC4CEECC-1A43-EC52-E05D-552884BF55A1}"/>
              </a:ext>
            </a:extLst>
          </p:cNvPr>
          <p:cNvPicPr>
            <a:picLocks noChangeAspect="1"/>
          </p:cNvPicPr>
          <p:nvPr/>
        </p:nvPicPr>
        <p:blipFill>
          <a:blip r:embed="rId3"/>
          <a:stretch>
            <a:fillRect/>
          </a:stretch>
        </p:blipFill>
        <p:spPr>
          <a:xfrm>
            <a:off x="750627" y="4960499"/>
            <a:ext cx="8215952" cy="1830954"/>
          </a:xfrm>
          <a:prstGeom prst="rect">
            <a:avLst/>
          </a:prstGeom>
        </p:spPr>
      </p:pic>
    </p:spTree>
    <p:extLst>
      <p:ext uri="{BB962C8B-B14F-4D97-AF65-F5344CB8AC3E}">
        <p14:creationId xmlns:p14="http://schemas.microsoft.com/office/powerpoint/2010/main" val="334867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D3FB9-568E-18DC-B8FB-CF5D4C973429}"/>
              </a:ext>
            </a:extLst>
          </p:cNvPr>
          <p:cNvSpPr>
            <a:spLocks noGrp="1"/>
          </p:cNvSpPr>
          <p:nvPr>
            <p:ph type="title"/>
          </p:nvPr>
        </p:nvSpPr>
        <p:spPr>
          <a:xfrm>
            <a:off x="782320" y="-1229801"/>
            <a:ext cx="8019650" cy="1229801"/>
          </a:xfrm>
        </p:spPr>
        <p:txBody>
          <a:bodyPr vert="horz" lIns="91440" tIns="0" rIns="91440" bIns="0" rtlCol="0" anchor="b">
            <a:noAutofit/>
          </a:bodyPr>
          <a:lstStyle/>
          <a:p>
            <a:r>
              <a:rPr lang="en-US" dirty="0" err="1"/>
              <a:t>Livestyle</a:t>
            </a:r>
            <a:r>
              <a:rPr lang="en-US" dirty="0"/>
              <a:t> for “Brain Health” 2</a:t>
            </a:r>
          </a:p>
        </p:txBody>
      </p:sp>
      <p:sp>
        <p:nvSpPr>
          <p:cNvPr id="19" name="Title 3">
            <a:extLst>
              <a:ext uri="{FF2B5EF4-FFF2-40B4-BE49-F238E27FC236}">
                <a16:creationId xmlns:a16="http://schemas.microsoft.com/office/drawing/2014/main" id="{DD634D55-2BDF-16AF-98E0-395D565D1529}"/>
              </a:ext>
            </a:extLst>
          </p:cNvPr>
          <p:cNvSpPr txBox="1">
            <a:spLocks/>
          </p:cNvSpPr>
          <p:nvPr/>
        </p:nvSpPr>
        <p:spPr>
          <a:xfrm>
            <a:off x="1032773" y="0"/>
            <a:ext cx="7425902" cy="716688"/>
          </a:xfrm>
          <a:prstGeom prst="rect">
            <a:avLst/>
          </a:prstGeom>
        </p:spPr>
        <p:txBody>
          <a:bodyPr vert="horz" lIns="91440" tIns="0" rIns="91440" bIns="0" rtlCol="0" anchor="b">
            <a:normAutofit/>
          </a:bodyPr>
          <a:lstStyle>
            <a:lvl1pPr algn="l" defTabSz="457200" rtl="0" eaLnBrk="1" latinLnBrk="0" hangingPunct="1">
              <a:lnSpc>
                <a:spcPct val="90000"/>
              </a:lnSpc>
              <a:spcBef>
                <a:spcPct val="0"/>
              </a:spcBef>
              <a:buNone/>
              <a:defRPr sz="4500" b="1" i="0" kern="1200" baseline="0">
                <a:solidFill>
                  <a:srgbClr val="AC1F2D"/>
                </a:solidFill>
                <a:latin typeface="Arial"/>
                <a:ea typeface="+mj-ea"/>
                <a:cs typeface="Arial"/>
              </a:defRPr>
            </a:lvl1pPr>
          </a:lstStyle>
          <a:p>
            <a:r>
              <a:rPr lang="en-US" sz="4000" dirty="0"/>
              <a:t>Lifestyle for “Brain Health”</a:t>
            </a:r>
          </a:p>
        </p:txBody>
      </p:sp>
      <p:pic>
        <p:nvPicPr>
          <p:cNvPr id="20" name="Picture 3">
            <a:extLst>
              <a:ext uri="{FF2B5EF4-FFF2-40B4-BE49-F238E27FC236}">
                <a16:creationId xmlns:a16="http://schemas.microsoft.com/office/drawing/2014/main" id="{9435F22C-E3AA-8A70-E7FE-A120C3587677}"/>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702" b="2356"/>
          <a:stretch>
            <a:fillRect/>
          </a:stretch>
        </p:blipFill>
        <p:spPr bwMode="auto">
          <a:xfrm>
            <a:off x="1174446" y="832907"/>
            <a:ext cx="6840129" cy="5393803"/>
          </a:xfrm>
          <a:prstGeom prst="rect">
            <a:avLst/>
          </a:prstGeom>
          <a:noFill/>
          <a:ln w="34925">
            <a:solidFill>
              <a:srgbClr val="7030A0"/>
            </a:solidFill>
            <a:miter lim="800000"/>
            <a:headEnd/>
            <a:tailEnd/>
          </a:ln>
          <a:extLst>
            <a:ext uri="{909E8E84-426E-40DD-AFC4-6F175D3DCCD1}">
              <a14:hiddenFill xmlns:a14="http://schemas.microsoft.com/office/drawing/2010/main">
                <a:solidFill>
                  <a:schemeClr val="accent1"/>
                </a:solidFill>
              </a14:hiddenFill>
            </a:ext>
          </a:extLst>
        </p:spPr>
      </p:pic>
      <p:sp>
        <p:nvSpPr>
          <p:cNvPr id="22" name="TextBox 21">
            <a:extLst>
              <a:ext uri="{FF2B5EF4-FFF2-40B4-BE49-F238E27FC236}">
                <a16:creationId xmlns:a16="http://schemas.microsoft.com/office/drawing/2014/main" id="{3FD99AD0-3873-14D6-F591-C223B340FA05}"/>
              </a:ext>
            </a:extLst>
          </p:cNvPr>
          <p:cNvSpPr txBox="1"/>
          <p:nvPr/>
        </p:nvSpPr>
        <p:spPr>
          <a:xfrm>
            <a:off x="1913655" y="1520785"/>
            <a:ext cx="5361709" cy="3816429"/>
          </a:xfrm>
          <a:prstGeom prst="rect">
            <a:avLst/>
          </a:prstGeom>
          <a:solidFill>
            <a:schemeClr val="bg1"/>
          </a:solidFill>
          <a:ln w="38100">
            <a:solidFill>
              <a:srgbClr val="C00000"/>
            </a:solidFill>
          </a:ln>
        </p:spPr>
        <p:txBody>
          <a:bodyPr wrap="square" rtlCol="0">
            <a:spAutoFit/>
          </a:bodyPr>
          <a:lstStyle/>
          <a:p>
            <a:pPr marL="285750" indent="-285750">
              <a:buFont typeface="Courier New" charset="0"/>
              <a:buChar char="o"/>
            </a:pPr>
            <a:r>
              <a:rPr lang="en-US" sz="3200" dirty="0"/>
              <a:t>Exercise Regularly</a:t>
            </a:r>
          </a:p>
          <a:p>
            <a:pPr marL="285750" indent="-285750">
              <a:buFont typeface="Courier New" charset="0"/>
              <a:buChar char="o"/>
            </a:pPr>
            <a:r>
              <a:rPr lang="en-US" sz="3200" dirty="0"/>
              <a:t>Stay Mentally Engaged</a:t>
            </a:r>
          </a:p>
          <a:p>
            <a:pPr marL="285750" indent="-285750">
              <a:buFont typeface="Courier New" charset="0"/>
              <a:buChar char="o"/>
            </a:pPr>
            <a:r>
              <a:rPr lang="en-US" sz="3200" dirty="0"/>
              <a:t>Eat a Healthy Diet</a:t>
            </a:r>
          </a:p>
          <a:p>
            <a:pPr marL="285750" indent="-285750">
              <a:buFont typeface="Courier New" charset="0"/>
              <a:buChar char="o"/>
            </a:pPr>
            <a:r>
              <a:rPr lang="en-US" sz="3200" dirty="0"/>
              <a:t>Keep Socially Connected</a:t>
            </a:r>
          </a:p>
          <a:p>
            <a:pPr marL="285750" indent="-285750">
              <a:buFont typeface="Courier New" charset="0"/>
              <a:buChar char="o"/>
            </a:pPr>
            <a:r>
              <a:rPr lang="en-US" sz="3200" dirty="0"/>
              <a:t>Control HTN, Lipids, DM</a:t>
            </a:r>
          </a:p>
          <a:p>
            <a:pPr marL="285750" indent="-285750">
              <a:buFont typeface="Courier New" charset="0"/>
              <a:buChar char="o"/>
            </a:pPr>
            <a:r>
              <a:rPr lang="en-US" sz="3200" dirty="0"/>
              <a:t>Get Good Sleep</a:t>
            </a:r>
          </a:p>
          <a:p>
            <a:pPr marL="285750" indent="-285750">
              <a:buFont typeface="Courier New" charset="0"/>
              <a:buChar char="o"/>
            </a:pPr>
            <a:r>
              <a:rPr lang="en-US" sz="3200" dirty="0"/>
              <a:t>Avoid Toxins/Head Trauma</a:t>
            </a:r>
          </a:p>
          <a:p>
            <a:endParaRPr lang="en-US" dirty="0"/>
          </a:p>
        </p:txBody>
      </p:sp>
      <p:sp>
        <p:nvSpPr>
          <p:cNvPr id="21" name="TextBox 20">
            <a:extLst>
              <a:ext uri="{FF2B5EF4-FFF2-40B4-BE49-F238E27FC236}">
                <a16:creationId xmlns:a16="http://schemas.microsoft.com/office/drawing/2014/main" id="{1B8F4ED9-FB4E-8007-9671-272770087965}"/>
              </a:ext>
            </a:extLst>
          </p:cNvPr>
          <p:cNvSpPr txBox="1"/>
          <p:nvPr/>
        </p:nvSpPr>
        <p:spPr>
          <a:xfrm>
            <a:off x="1032773" y="6342929"/>
            <a:ext cx="2395592" cy="369332"/>
          </a:xfrm>
          <a:prstGeom prst="rect">
            <a:avLst/>
          </a:prstGeom>
          <a:noFill/>
        </p:spPr>
        <p:txBody>
          <a:bodyPr wrap="none" rtlCol="0">
            <a:spAutoFit/>
          </a:bodyPr>
          <a:lstStyle/>
          <a:p>
            <a:r>
              <a:rPr lang="en-US"/>
              <a:t>Alzheimer’s Association</a:t>
            </a:r>
          </a:p>
        </p:txBody>
      </p:sp>
    </p:spTree>
    <p:extLst>
      <p:ext uri="{BB962C8B-B14F-4D97-AF65-F5344CB8AC3E}">
        <p14:creationId xmlns:p14="http://schemas.microsoft.com/office/powerpoint/2010/main" val="3248146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 calcmode="lin" valueType="num">
                                      <p:cBhvr additive="base">
                                        <p:cTn id="7"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anim calcmode="lin" valueType="num">
                                      <p:cBhvr additive="base">
                                        <p:cTn id="11" dur="500" fill="hold"/>
                                        <p:tgtEl>
                                          <p:spTgt spid="2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2">
                                            <p:txEl>
                                              <p:pRg st="2" end="2"/>
                                            </p:txEl>
                                          </p:spTgt>
                                        </p:tgtEl>
                                        <p:attrNameLst>
                                          <p:attrName>style.visibility</p:attrName>
                                        </p:attrNameLst>
                                      </p:cBhvr>
                                      <p:to>
                                        <p:strVal val="visible"/>
                                      </p:to>
                                    </p:set>
                                    <p:anim calcmode="lin" valueType="num">
                                      <p:cBhvr additive="base">
                                        <p:cTn id="15" dur="500" fill="hold"/>
                                        <p:tgtEl>
                                          <p:spTgt spid="2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2">
                                            <p:txEl>
                                              <p:pRg st="3" end="3"/>
                                            </p:txEl>
                                          </p:spTgt>
                                        </p:tgtEl>
                                        <p:attrNameLst>
                                          <p:attrName>style.visibility</p:attrName>
                                        </p:attrNameLst>
                                      </p:cBhvr>
                                      <p:to>
                                        <p:strVal val="visible"/>
                                      </p:to>
                                    </p:set>
                                    <p:anim calcmode="lin" valueType="num">
                                      <p:cBhvr additive="base">
                                        <p:cTn id="19" dur="500" fill="hold"/>
                                        <p:tgtEl>
                                          <p:spTgt spid="2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2">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2">
                                            <p:txEl>
                                              <p:pRg st="4" end="4"/>
                                            </p:txEl>
                                          </p:spTgt>
                                        </p:tgtEl>
                                        <p:attrNameLst>
                                          <p:attrName>style.visibility</p:attrName>
                                        </p:attrNameLst>
                                      </p:cBhvr>
                                      <p:to>
                                        <p:strVal val="visible"/>
                                      </p:to>
                                    </p:set>
                                    <p:anim calcmode="lin" valueType="num">
                                      <p:cBhvr additive="base">
                                        <p:cTn id="23" dur="500" fill="hold"/>
                                        <p:tgtEl>
                                          <p:spTgt spid="22">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2">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2">
                                            <p:txEl>
                                              <p:pRg st="5" end="5"/>
                                            </p:txEl>
                                          </p:spTgt>
                                        </p:tgtEl>
                                        <p:attrNameLst>
                                          <p:attrName>style.visibility</p:attrName>
                                        </p:attrNameLst>
                                      </p:cBhvr>
                                      <p:to>
                                        <p:strVal val="visible"/>
                                      </p:to>
                                    </p:set>
                                    <p:anim calcmode="lin" valueType="num">
                                      <p:cBhvr additive="base">
                                        <p:cTn id="27" dur="500" fill="hold"/>
                                        <p:tgtEl>
                                          <p:spTgt spid="22">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2">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2">
                                            <p:txEl>
                                              <p:pRg st="6" end="6"/>
                                            </p:txEl>
                                          </p:spTgt>
                                        </p:tgtEl>
                                        <p:attrNameLst>
                                          <p:attrName>style.visibility</p:attrName>
                                        </p:attrNameLst>
                                      </p:cBhvr>
                                      <p:to>
                                        <p:strVal val="visible"/>
                                      </p:to>
                                    </p:set>
                                    <p:anim calcmode="lin" valueType="num">
                                      <p:cBhvr additive="base">
                                        <p:cTn id="31" dur="500" fill="hold"/>
                                        <p:tgtEl>
                                          <p:spTgt spid="22">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2">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2">
                                            <p:bg/>
                                          </p:spTgt>
                                        </p:tgtEl>
                                        <p:attrNameLst>
                                          <p:attrName>style.visibility</p:attrName>
                                        </p:attrNameLst>
                                      </p:cBhvr>
                                      <p:to>
                                        <p:strVal val="visible"/>
                                      </p:to>
                                    </p:set>
                                    <p:anim calcmode="lin" valueType="num">
                                      <p:cBhvr additive="base">
                                        <p:cTn id="35" dur="500" fill="hold"/>
                                        <p:tgtEl>
                                          <p:spTgt spid="22">
                                            <p:bg/>
                                          </p:spTgt>
                                        </p:tgtEl>
                                        <p:attrNameLst>
                                          <p:attrName>ppt_x</p:attrName>
                                        </p:attrNameLst>
                                      </p:cBhvr>
                                      <p:tavLst>
                                        <p:tav tm="0">
                                          <p:val>
                                            <p:strVal val="#ppt_x"/>
                                          </p:val>
                                        </p:tav>
                                        <p:tav tm="100000">
                                          <p:val>
                                            <p:strVal val="#ppt_x"/>
                                          </p:val>
                                        </p:tav>
                                      </p:tavLst>
                                    </p:anim>
                                    <p:anim calcmode="lin" valueType="num">
                                      <p:cBhvr additive="base">
                                        <p:cTn id="36" dur="500" fill="hold"/>
                                        <p:tgtEl>
                                          <p:spTgt spid="22">
                                            <p:bg/>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2">
                                            <p:txEl>
                                              <p:pRg st="0" end="0"/>
                                            </p:txEl>
                                          </p:spTgt>
                                        </p:tgtEl>
                                        <p:attrNameLst>
                                          <p:attrName>style.visibility</p:attrName>
                                        </p:attrNameLst>
                                      </p:cBhvr>
                                      <p:to>
                                        <p:strVal val="visible"/>
                                      </p:to>
                                    </p:set>
                                    <p:anim calcmode="lin" valueType="num">
                                      <p:cBhvr additive="base">
                                        <p:cTn id="39"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2">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2">
                                            <p:txEl>
                                              <p:pRg st="1" end="1"/>
                                            </p:txEl>
                                          </p:spTgt>
                                        </p:tgtEl>
                                        <p:attrNameLst>
                                          <p:attrName>style.visibility</p:attrName>
                                        </p:attrNameLst>
                                      </p:cBhvr>
                                      <p:to>
                                        <p:strVal val="visible"/>
                                      </p:to>
                                    </p:set>
                                    <p:anim calcmode="lin" valueType="num">
                                      <p:cBhvr additive="base">
                                        <p:cTn id="43" dur="500" fill="hold"/>
                                        <p:tgtEl>
                                          <p:spTgt spid="22">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2">
                                            <p:txEl>
                                              <p:pRg st="1" end="1"/>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2">
                                            <p:txEl>
                                              <p:pRg st="2" end="2"/>
                                            </p:txEl>
                                          </p:spTgt>
                                        </p:tgtEl>
                                        <p:attrNameLst>
                                          <p:attrName>style.visibility</p:attrName>
                                        </p:attrNameLst>
                                      </p:cBhvr>
                                      <p:to>
                                        <p:strVal val="visible"/>
                                      </p:to>
                                    </p:set>
                                    <p:anim calcmode="lin" valueType="num">
                                      <p:cBhvr additive="base">
                                        <p:cTn id="47" dur="500" fill="hold"/>
                                        <p:tgtEl>
                                          <p:spTgt spid="22">
                                            <p:txEl>
                                              <p:pRg st="2" end="2"/>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2">
                                            <p:txEl>
                                              <p:pRg st="2" end="2"/>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2">
                                            <p:txEl>
                                              <p:pRg st="3" end="3"/>
                                            </p:txEl>
                                          </p:spTgt>
                                        </p:tgtEl>
                                        <p:attrNameLst>
                                          <p:attrName>style.visibility</p:attrName>
                                        </p:attrNameLst>
                                      </p:cBhvr>
                                      <p:to>
                                        <p:strVal val="visible"/>
                                      </p:to>
                                    </p:set>
                                    <p:anim calcmode="lin" valueType="num">
                                      <p:cBhvr additive="base">
                                        <p:cTn id="51" dur="500" fill="hold"/>
                                        <p:tgtEl>
                                          <p:spTgt spid="22">
                                            <p:txEl>
                                              <p:pRg st="3" end="3"/>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22">
                                            <p:txEl>
                                              <p:pRg st="3" end="3"/>
                                            </p:txEl>
                                          </p:spTgt>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2">
                                            <p:txEl>
                                              <p:pRg st="4" end="4"/>
                                            </p:txEl>
                                          </p:spTgt>
                                        </p:tgtEl>
                                        <p:attrNameLst>
                                          <p:attrName>style.visibility</p:attrName>
                                        </p:attrNameLst>
                                      </p:cBhvr>
                                      <p:to>
                                        <p:strVal val="visible"/>
                                      </p:to>
                                    </p:set>
                                    <p:anim calcmode="lin" valueType="num">
                                      <p:cBhvr additive="base">
                                        <p:cTn id="55" dur="500" fill="hold"/>
                                        <p:tgtEl>
                                          <p:spTgt spid="22">
                                            <p:txEl>
                                              <p:pRg st="4" end="4"/>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2">
                                            <p:txEl>
                                              <p:pRg st="4" end="4"/>
                                            </p:txEl>
                                          </p:spTgt>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2">
                                            <p:txEl>
                                              <p:pRg st="5" end="5"/>
                                            </p:txEl>
                                          </p:spTgt>
                                        </p:tgtEl>
                                        <p:attrNameLst>
                                          <p:attrName>style.visibility</p:attrName>
                                        </p:attrNameLst>
                                      </p:cBhvr>
                                      <p:to>
                                        <p:strVal val="visible"/>
                                      </p:to>
                                    </p:set>
                                    <p:anim calcmode="lin" valueType="num">
                                      <p:cBhvr additive="base">
                                        <p:cTn id="59" dur="500" fill="hold"/>
                                        <p:tgtEl>
                                          <p:spTgt spid="22">
                                            <p:txEl>
                                              <p:pRg st="5" end="5"/>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22">
                                            <p:txEl>
                                              <p:pRg st="5" end="5"/>
                                            </p:txEl>
                                          </p:spTgt>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2">
                                            <p:txEl>
                                              <p:pRg st="6" end="6"/>
                                            </p:txEl>
                                          </p:spTgt>
                                        </p:tgtEl>
                                        <p:attrNameLst>
                                          <p:attrName>style.visibility</p:attrName>
                                        </p:attrNameLst>
                                      </p:cBhvr>
                                      <p:to>
                                        <p:strVal val="visible"/>
                                      </p:to>
                                    </p:set>
                                    <p:anim calcmode="lin" valueType="num">
                                      <p:cBhvr additive="base">
                                        <p:cTn id="63" dur="500" fill="hold"/>
                                        <p:tgtEl>
                                          <p:spTgt spid="22">
                                            <p:txEl>
                                              <p:pRg st="6" end="6"/>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22">
                                            <p:txEl>
                                              <p:pRg st="6" end="6"/>
                                            </p:txEl>
                                          </p:spTgt>
                                        </p:tgtEl>
                                        <p:attrNameLst>
                                          <p:attrName>ppt_y</p:attrName>
                                        </p:attrNameLst>
                                      </p:cBhvr>
                                      <p:tavLst>
                                        <p:tav tm="0">
                                          <p:val>
                                            <p:strVal val="1+#ppt_h/2"/>
                                          </p:val>
                                        </p:tav>
                                        <p:tav tm="100000">
                                          <p:val>
                                            <p:strVal val="#ppt_y"/>
                                          </p:val>
                                        </p:tav>
                                      </p:tavLst>
                                    </p:anim>
                                  </p:childTnLst>
                                </p:cTn>
                              </p:par>
                              <p:par>
                                <p:cTn id="65" presetID="1" presetClass="exit" presetSubtype="0" fill="hold" nodeType="withEffect">
                                  <p:stCondLst>
                                    <p:cond delay="0"/>
                                  </p:stCondLst>
                                  <p:childTnLst>
                                    <p:set>
                                      <p:cBhvr>
                                        <p:cTn id="66"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allAtOnce"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8355C-C1BD-A6D1-D074-136ECC2D4D98}"/>
              </a:ext>
            </a:extLst>
          </p:cNvPr>
          <p:cNvSpPr>
            <a:spLocks noGrp="1"/>
          </p:cNvSpPr>
          <p:nvPr>
            <p:ph type="title"/>
          </p:nvPr>
        </p:nvSpPr>
        <p:spPr>
          <a:xfrm>
            <a:off x="782320" y="-1229801"/>
            <a:ext cx="8019650" cy="1229801"/>
          </a:xfrm>
        </p:spPr>
        <p:txBody>
          <a:bodyPr vert="horz" lIns="91440" tIns="0" rIns="91440" bIns="0" rtlCol="0" anchor="b">
            <a:noAutofit/>
          </a:bodyPr>
          <a:lstStyle/>
          <a:p>
            <a:r>
              <a:rPr lang="en-US" dirty="0"/>
              <a:t>FDA-approve Medications 2</a:t>
            </a:r>
          </a:p>
        </p:txBody>
      </p:sp>
      <p:sp>
        <p:nvSpPr>
          <p:cNvPr id="4" name="Rectangle 4">
            <a:extLst>
              <a:ext uri="{FF2B5EF4-FFF2-40B4-BE49-F238E27FC236}">
                <a16:creationId xmlns:a16="http://schemas.microsoft.com/office/drawing/2014/main" id="{79EC54A0-6EB0-4F97-D9A1-1E79EBB7B5D4}"/>
              </a:ext>
            </a:extLst>
          </p:cNvPr>
          <p:cNvSpPr>
            <a:spLocks noRot="1" noChangeArrowheads="1"/>
          </p:cNvSpPr>
          <p:nvPr/>
        </p:nvSpPr>
        <p:spPr bwMode="auto">
          <a:xfrm>
            <a:off x="633965" y="187360"/>
            <a:ext cx="8769927" cy="593947"/>
          </a:xfrm>
          <a:prstGeom prst="rect">
            <a:avLst/>
          </a:prstGeom>
          <a:noFill/>
          <a:ln w="9525">
            <a:noFill/>
            <a:miter lim="800000"/>
            <a:headEnd/>
            <a:tailEnd/>
          </a:ln>
          <a:effectLst/>
        </p:spPr>
        <p:txBody>
          <a:bodyPr anchor="ctr"/>
          <a:lstStyle/>
          <a:p>
            <a:r>
              <a:rPr lang="en-US" sz="4000" b="1" dirty="0">
                <a:solidFill>
                  <a:srgbClr val="AC1F2D"/>
                </a:solidFill>
              </a:rPr>
              <a:t>FDA-approved Medications for AD</a:t>
            </a:r>
          </a:p>
        </p:txBody>
      </p:sp>
      <p:sp>
        <p:nvSpPr>
          <p:cNvPr id="5" name="Rectangle 5">
            <a:extLst>
              <a:ext uri="{FF2B5EF4-FFF2-40B4-BE49-F238E27FC236}">
                <a16:creationId xmlns:a16="http://schemas.microsoft.com/office/drawing/2014/main" id="{AB347520-EE15-000E-3001-3A59A2F24B57}"/>
              </a:ext>
            </a:extLst>
          </p:cNvPr>
          <p:cNvSpPr>
            <a:spLocks noChangeArrowheads="1"/>
          </p:cNvSpPr>
          <p:nvPr/>
        </p:nvSpPr>
        <p:spPr bwMode="auto">
          <a:xfrm>
            <a:off x="1222156" y="854879"/>
            <a:ext cx="7761708" cy="4960237"/>
          </a:xfrm>
          <a:prstGeom prst="rect">
            <a:avLst/>
          </a:prstGeom>
          <a:noFill/>
          <a:ln w="9525">
            <a:noFill/>
            <a:miter lim="800000"/>
            <a:headEnd/>
            <a:tailEnd/>
          </a:ln>
          <a:effectLst/>
        </p:spPr>
        <p:txBody>
          <a:bodyPr/>
          <a:lstStyle/>
          <a:p>
            <a:pPr marL="342900" indent="-342900">
              <a:spcBef>
                <a:spcPct val="20000"/>
              </a:spcBef>
              <a:buClr>
                <a:srgbClr val="AC1F2D"/>
              </a:buClr>
              <a:buSzPct val="60000"/>
              <a:buFont typeface="Wingdings" pitchFamily="2" charset="2"/>
              <a:buChar char="n"/>
            </a:pPr>
            <a:r>
              <a:rPr lang="en-US" sz="3300" dirty="0" err="1"/>
              <a:t>Cognex</a:t>
            </a:r>
            <a:r>
              <a:rPr lang="en-US" sz="3300" dirty="0"/>
              <a:t> (</a:t>
            </a:r>
            <a:r>
              <a:rPr lang="en-US" sz="3300" dirty="0" err="1"/>
              <a:t>tacrine</a:t>
            </a:r>
            <a:r>
              <a:rPr lang="en-US" sz="3300" dirty="0"/>
              <a:t>) - 1993*</a:t>
            </a:r>
          </a:p>
          <a:p>
            <a:pPr marL="342900" indent="-342900">
              <a:spcBef>
                <a:spcPct val="20000"/>
              </a:spcBef>
              <a:buClr>
                <a:srgbClr val="AC1F2D"/>
              </a:buClr>
              <a:buSzPct val="60000"/>
              <a:buFont typeface="Wingdings" pitchFamily="2" charset="2"/>
              <a:buChar char="n"/>
            </a:pPr>
            <a:r>
              <a:rPr lang="en-US" sz="3300" dirty="0"/>
              <a:t>Aricept (donepezil) - 1996*</a:t>
            </a:r>
          </a:p>
          <a:p>
            <a:pPr marL="342900" indent="-342900">
              <a:spcBef>
                <a:spcPct val="20000"/>
              </a:spcBef>
              <a:buClr>
                <a:srgbClr val="AC1F2D"/>
              </a:buClr>
              <a:buSzPct val="60000"/>
              <a:buFont typeface="Wingdings" pitchFamily="2" charset="2"/>
              <a:buChar char="n"/>
            </a:pPr>
            <a:r>
              <a:rPr lang="en-US" sz="3300" dirty="0"/>
              <a:t>Exelon (rivastigmine) - 2000*</a:t>
            </a:r>
          </a:p>
          <a:p>
            <a:pPr marL="342900" indent="-342900">
              <a:spcBef>
                <a:spcPct val="20000"/>
              </a:spcBef>
              <a:buClr>
                <a:srgbClr val="AC1F2D"/>
              </a:buClr>
              <a:buSzPct val="60000"/>
              <a:buFont typeface="Wingdings" pitchFamily="2" charset="2"/>
              <a:buChar char="n"/>
            </a:pPr>
            <a:r>
              <a:rPr lang="en-US" sz="3300" dirty="0" err="1"/>
              <a:t>Razadyne</a:t>
            </a:r>
            <a:r>
              <a:rPr lang="en-US" sz="3300" dirty="0"/>
              <a:t> (galantamine) - 2001*</a:t>
            </a:r>
          </a:p>
          <a:p>
            <a:pPr marL="342900" indent="-342900">
              <a:spcBef>
                <a:spcPct val="20000"/>
              </a:spcBef>
              <a:buClr>
                <a:srgbClr val="AC1F2D"/>
              </a:buClr>
              <a:buSzPct val="60000"/>
              <a:buFont typeface="Wingdings" pitchFamily="2" charset="2"/>
              <a:buChar char="n"/>
            </a:pPr>
            <a:r>
              <a:rPr lang="en-US" sz="3300" dirty="0"/>
              <a:t>Namenda (memantine) - 2003*</a:t>
            </a:r>
          </a:p>
          <a:p>
            <a:pPr marL="342900" indent="-342900">
              <a:spcBef>
                <a:spcPct val="20000"/>
              </a:spcBef>
              <a:buClr>
                <a:srgbClr val="AC1F2D"/>
              </a:buClr>
              <a:buSzPct val="60000"/>
              <a:buFont typeface="Wingdings" pitchFamily="2" charset="2"/>
              <a:buChar char="n"/>
            </a:pPr>
            <a:r>
              <a:rPr lang="en-US" sz="3300" dirty="0" err="1"/>
              <a:t>Aduhelm</a:t>
            </a:r>
            <a:r>
              <a:rPr lang="en-US" sz="3300" dirty="0"/>
              <a:t> (aducanumab) - 2021*</a:t>
            </a:r>
          </a:p>
          <a:p>
            <a:pPr marL="342900" indent="-342900">
              <a:spcBef>
                <a:spcPct val="20000"/>
              </a:spcBef>
              <a:buClr>
                <a:srgbClr val="AC1F2D"/>
              </a:buClr>
              <a:buSzPct val="60000"/>
              <a:buFont typeface="Wingdings" pitchFamily="2" charset="2"/>
              <a:buChar char="n"/>
            </a:pPr>
            <a:r>
              <a:rPr lang="en-US" sz="3300" dirty="0" err="1"/>
              <a:t>Rexulti</a:t>
            </a:r>
            <a:r>
              <a:rPr lang="en-US" sz="3300" dirty="0"/>
              <a:t> (</a:t>
            </a:r>
            <a:r>
              <a:rPr lang="en-US" sz="3300" dirty="0" err="1"/>
              <a:t>brexpiprazole</a:t>
            </a:r>
            <a:r>
              <a:rPr lang="en-US" sz="3300" dirty="0"/>
              <a:t>) – 2023*</a:t>
            </a:r>
          </a:p>
          <a:p>
            <a:pPr marL="342900" indent="-342900">
              <a:spcBef>
                <a:spcPct val="20000"/>
              </a:spcBef>
              <a:buClr>
                <a:srgbClr val="AC1F2D"/>
              </a:buClr>
              <a:buSzPct val="60000"/>
              <a:buFont typeface="Wingdings" pitchFamily="2" charset="2"/>
              <a:buChar char="n"/>
            </a:pPr>
            <a:r>
              <a:rPr lang="en-US" sz="3300" dirty="0" err="1"/>
              <a:t>Leqembi</a:t>
            </a:r>
            <a:r>
              <a:rPr lang="en-US" sz="3300" dirty="0"/>
              <a:t> (</a:t>
            </a:r>
            <a:r>
              <a:rPr lang="en-US" sz="3300" dirty="0" err="1"/>
              <a:t>lecanemab</a:t>
            </a:r>
            <a:r>
              <a:rPr lang="en-US" sz="3300" dirty="0"/>
              <a:t>) - 2023*</a:t>
            </a:r>
          </a:p>
          <a:p>
            <a:pPr marL="342900" indent="-342900">
              <a:spcBef>
                <a:spcPct val="20000"/>
              </a:spcBef>
              <a:buClr>
                <a:srgbClr val="AC1F2D"/>
              </a:buClr>
              <a:buSzPct val="60000"/>
              <a:buFont typeface="Wingdings" pitchFamily="2" charset="2"/>
              <a:buChar char="n"/>
            </a:pPr>
            <a:r>
              <a:rPr lang="en-US" sz="3300" dirty="0" err="1"/>
              <a:t>Kisunla</a:t>
            </a:r>
            <a:r>
              <a:rPr lang="en-US" sz="3300" dirty="0"/>
              <a:t> (donanemab) – 2024*</a:t>
            </a:r>
          </a:p>
          <a:p>
            <a:pPr>
              <a:spcBef>
                <a:spcPct val="20000"/>
              </a:spcBef>
              <a:buClr>
                <a:srgbClr val="AC1F2D"/>
              </a:buClr>
              <a:buSzPct val="60000"/>
            </a:pPr>
            <a:endParaRPr lang="en-US" sz="3400" dirty="0"/>
          </a:p>
          <a:p>
            <a:pPr marL="342900" indent="-342900">
              <a:spcBef>
                <a:spcPct val="20000"/>
              </a:spcBef>
              <a:buClr>
                <a:srgbClr val="AC1F2D"/>
              </a:buClr>
              <a:buSzPct val="60000"/>
              <a:buFont typeface="Wingdings" pitchFamily="2" charset="2"/>
              <a:buChar char="n"/>
            </a:pPr>
            <a:endParaRPr lang="en-US" sz="3600" dirty="0"/>
          </a:p>
        </p:txBody>
      </p:sp>
      <p:sp>
        <p:nvSpPr>
          <p:cNvPr id="6" name="TextBox 5">
            <a:extLst>
              <a:ext uri="{FF2B5EF4-FFF2-40B4-BE49-F238E27FC236}">
                <a16:creationId xmlns:a16="http://schemas.microsoft.com/office/drawing/2014/main" id="{94493EF1-444E-9694-B08B-2FC3635C5AA1}"/>
              </a:ext>
            </a:extLst>
          </p:cNvPr>
          <p:cNvSpPr txBox="1"/>
          <p:nvPr/>
        </p:nvSpPr>
        <p:spPr>
          <a:xfrm>
            <a:off x="4910574" y="6147420"/>
            <a:ext cx="3320977" cy="523220"/>
          </a:xfrm>
          <a:prstGeom prst="rect">
            <a:avLst/>
          </a:prstGeom>
          <a:noFill/>
        </p:spPr>
        <p:txBody>
          <a:bodyPr wrap="square" rtlCol="0">
            <a:spAutoFit/>
          </a:bodyPr>
          <a:lstStyle/>
          <a:p>
            <a:r>
              <a:rPr lang="en-US" sz="2800" dirty="0"/>
              <a:t>*FDA approval year</a:t>
            </a:r>
          </a:p>
        </p:txBody>
      </p:sp>
    </p:spTree>
    <p:extLst>
      <p:ext uri="{BB962C8B-B14F-4D97-AF65-F5344CB8AC3E}">
        <p14:creationId xmlns:p14="http://schemas.microsoft.com/office/powerpoint/2010/main" val="8200794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359FF-3159-EDB6-5DEA-505487EED7EB}"/>
              </a:ext>
            </a:extLst>
          </p:cNvPr>
          <p:cNvSpPr>
            <a:spLocks noGrp="1"/>
          </p:cNvSpPr>
          <p:nvPr>
            <p:ph type="title"/>
          </p:nvPr>
        </p:nvSpPr>
        <p:spPr>
          <a:xfrm>
            <a:off x="782320" y="-1229801"/>
            <a:ext cx="8019650" cy="1229801"/>
          </a:xfrm>
        </p:spPr>
        <p:txBody>
          <a:bodyPr vert="horz" lIns="91440" tIns="0" rIns="91440" bIns="0" rtlCol="0" anchor="b">
            <a:noAutofit/>
          </a:bodyPr>
          <a:lstStyle/>
          <a:p>
            <a:r>
              <a:rPr lang="en-US" dirty="0"/>
              <a:t>Brain uses electrical signals </a:t>
            </a:r>
          </a:p>
        </p:txBody>
      </p:sp>
      <p:sp>
        <p:nvSpPr>
          <p:cNvPr id="5" name="TextBox 4">
            <a:extLst>
              <a:ext uri="{FF2B5EF4-FFF2-40B4-BE49-F238E27FC236}">
                <a16:creationId xmlns:a16="http://schemas.microsoft.com/office/drawing/2014/main" id="{EA7B22AA-E188-B825-156F-D772CE640FE5}"/>
              </a:ext>
            </a:extLst>
          </p:cNvPr>
          <p:cNvSpPr txBox="1"/>
          <p:nvPr/>
        </p:nvSpPr>
        <p:spPr>
          <a:xfrm>
            <a:off x="1035994" y="-12274"/>
            <a:ext cx="7152920" cy="1077218"/>
          </a:xfrm>
          <a:prstGeom prst="rect">
            <a:avLst/>
          </a:prstGeom>
          <a:noFill/>
        </p:spPr>
        <p:txBody>
          <a:bodyPr wrap="none" rtlCol="0">
            <a:spAutoFit/>
          </a:bodyPr>
          <a:lstStyle/>
          <a:p>
            <a:pPr algn="ctr"/>
            <a:r>
              <a:rPr lang="en-US" sz="3200" dirty="0"/>
              <a:t>The brain uses electrical and chemical</a:t>
            </a:r>
          </a:p>
          <a:p>
            <a:pPr algn="ctr"/>
            <a:r>
              <a:rPr lang="en-US" sz="3200" dirty="0"/>
              <a:t> signals to communicate</a:t>
            </a:r>
          </a:p>
        </p:txBody>
      </p:sp>
      <p:pic>
        <p:nvPicPr>
          <p:cNvPr id="4" name="Picture 3" descr="A diagram of a nerve cell&#10;&#10;">
            <a:extLst>
              <a:ext uri="{FF2B5EF4-FFF2-40B4-BE49-F238E27FC236}">
                <a16:creationId xmlns:a16="http://schemas.microsoft.com/office/drawing/2014/main" id="{D27F164F-C227-6049-4356-DF90810C2122}"/>
              </a:ext>
            </a:extLst>
          </p:cNvPr>
          <p:cNvPicPr>
            <a:picLocks noChangeAspect="1"/>
          </p:cNvPicPr>
          <p:nvPr/>
        </p:nvPicPr>
        <p:blipFill>
          <a:blip r:embed="rId2"/>
          <a:stretch>
            <a:fillRect/>
          </a:stretch>
        </p:blipFill>
        <p:spPr>
          <a:xfrm>
            <a:off x="1035994" y="1064944"/>
            <a:ext cx="5784273" cy="5763977"/>
          </a:xfrm>
          <a:prstGeom prst="rect">
            <a:avLst/>
          </a:prstGeom>
        </p:spPr>
      </p:pic>
      <p:sp>
        <p:nvSpPr>
          <p:cNvPr id="6" name="TextBox 5">
            <a:extLst>
              <a:ext uri="{FF2B5EF4-FFF2-40B4-BE49-F238E27FC236}">
                <a16:creationId xmlns:a16="http://schemas.microsoft.com/office/drawing/2014/main" id="{E44CEEC8-9F8E-399A-40F5-01F6A0729112}"/>
              </a:ext>
            </a:extLst>
          </p:cNvPr>
          <p:cNvSpPr txBox="1"/>
          <p:nvPr/>
        </p:nvSpPr>
        <p:spPr>
          <a:xfrm>
            <a:off x="6631913" y="1172666"/>
            <a:ext cx="2478564" cy="2308324"/>
          </a:xfrm>
          <a:prstGeom prst="rect">
            <a:avLst/>
          </a:prstGeom>
          <a:noFill/>
        </p:spPr>
        <p:txBody>
          <a:bodyPr wrap="none" rtlCol="0">
            <a:spAutoFit/>
          </a:bodyPr>
          <a:lstStyle/>
          <a:p>
            <a:r>
              <a:rPr lang="en-US" sz="2400" u="sng" dirty="0"/>
              <a:t>Neurotransmitter</a:t>
            </a:r>
          </a:p>
          <a:p>
            <a:r>
              <a:rPr lang="en-US" sz="2400" u="sng" dirty="0"/>
              <a:t>Examples</a:t>
            </a:r>
            <a:r>
              <a:rPr lang="en-US" sz="2400" dirty="0"/>
              <a:t>:</a:t>
            </a:r>
          </a:p>
          <a:p>
            <a:r>
              <a:rPr lang="en-US" sz="2400" dirty="0"/>
              <a:t>Acetylcholine</a:t>
            </a:r>
          </a:p>
          <a:p>
            <a:r>
              <a:rPr lang="en-US" sz="2400" dirty="0"/>
              <a:t>Glutamate</a:t>
            </a:r>
          </a:p>
          <a:p>
            <a:r>
              <a:rPr lang="en-US" sz="2400" dirty="0"/>
              <a:t>Serotonin</a:t>
            </a:r>
          </a:p>
          <a:p>
            <a:r>
              <a:rPr lang="en-US" sz="2400" dirty="0"/>
              <a:t>Dopamine</a:t>
            </a:r>
          </a:p>
        </p:txBody>
      </p:sp>
      <p:sp>
        <p:nvSpPr>
          <p:cNvPr id="7" name="TextBox 6">
            <a:extLst>
              <a:ext uri="{FF2B5EF4-FFF2-40B4-BE49-F238E27FC236}">
                <a16:creationId xmlns:a16="http://schemas.microsoft.com/office/drawing/2014/main" id="{B8726AAF-C9FC-FA1D-38E3-91FF8E027ADA}"/>
              </a:ext>
            </a:extLst>
          </p:cNvPr>
          <p:cNvSpPr txBox="1"/>
          <p:nvPr/>
        </p:nvSpPr>
        <p:spPr>
          <a:xfrm>
            <a:off x="6529321" y="3946932"/>
            <a:ext cx="2581156" cy="1569660"/>
          </a:xfrm>
          <a:prstGeom prst="rect">
            <a:avLst/>
          </a:prstGeom>
          <a:noFill/>
        </p:spPr>
        <p:txBody>
          <a:bodyPr wrap="none" rtlCol="0">
            <a:spAutoFit/>
          </a:bodyPr>
          <a:lstStyle/>
          <a:p>
            <a:pPr algn="ctr"/>
            <a:r>
              <a:rPr lang="en-US" sz="2400" dirty="0"/>
              <a:t>Drugs modify</a:t>
            </a:r>
          </a:p>
          <a:p>
            <a:pPr algn="ctr"/>
            <a:r>
              <a:rPr lang="en-US" sz="2400" dirty="0"/>
              <a:t>neurotransmitters</a:t>
            </a:r>
          </a:p>
          <a:p>
            <a:pPr algn="ctr"/>
            <a:r>
              <a:rPr lang="en-US" sz="2400" dirty="0"/>
              <a:t>and this</a:t>
            </a:r>
          </a:p>
          <a:p>
            <a:pPr algn="ctr"/>
            <a:r>
              <a:rPr lang="en-US" sz="2400" dirty="0"/>
              <a:t>communication</a:t>
            </a:r>
          </a:p>
        </p:txBody>
      </p:sp>
    </p:spTree>
    <p:extLst>
      <p:ext uri="{BB962C8B-B14F-4D97-AF65-F5344CB8AC3E}">
        <p14:creationId xmlns:p14="http://schemas.microsoft.com/office/powerpoint/2010/main" val="1009649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AB501A-1E2E-DBBE-3723-1115E534AD69}"/>
              </a:ext>
            </a:extLst>
          </p:cNvPr>
          <p:cNvSpPr>
            <a:spLocks noGrp="1"/>
          </p:cNvSpPr>
          <p:nvPr>
            <p:ph type="title"/>
          </p:nvPr>
        </p:nvSpPr>
        <p:spPr>
          <a:xfrm>
            <a:off x="782317" y="0"/>
            <a:ext cx="8181571" cy="1066799"/>
          </a:xfrm>
        </p:spPr>
        <p:txBody>
          <a:bodyPr/>
          <a:lstStyle/>
          <a:p>
            <a:r>
              <a:rPr lang="en-US" dirty="0"/>
              <a:t>Symptomatic Medications for AD</a:t>
            </a:r>
          </a:p>
        </p:txBody>
      </p:sp>
      <p:sp>
        <p:nvSpPr>
          <p:cNvPr id="2" name="Content Placeholder 1">
            <a:extLst>
              <a:ext uri="{FF2B5EF4-FFF2-40B4-BE49-F238E27FC236}">
                <a16:creationId xmlns:a16="http://schemas.microsoft.com/office/drawing/2014/main" id="{8F69B457-B7B7-8DAA-8B7C-B2874118B519}"/>
              </a:ext>
            </a:extLst>
          </p:cNvPr>
          <p:cNvSpPr>
            <a:spLocks noGrp="1"/>
          </p:cNvSpPr>
          <p:nvPr>
            <p:ph idx="1"/>
          </p:nvPr>
        </p:nvSpPr>
        <p:spPr>
          <a:xfrm>
            <a:off x="782317" y="1059974"/>
            <a:ext cx="8361683" cy="5798026"/>
          </a:xfrm>
        </p:spPr>
        <p:txBody>
          <a:bodyPr>
            <a:normAutofit fontScale="92500" lnSpcReduction="10000"/>
          </a:bodyPr>
          <a:lstStyle/>
          <a:p>
            <a:pPr marL="457200" indent="-457200">
              <a:buFont typeface="Wingdings" pitchFamily="2" charset="2"/>
              <a:buChar char="Ø"/>
            </a:pPr>
            <a:r>
              <a:rPr lang="en-US" sz="3600" b="1" dirty="0"/>
              <a:t>Cholinesterase Inhibitors </a:t>
            </a:r>
            <a:r>
              <a:rPr lang="en-US" sz="2800" dirty="0"/>
              <a:t>(Aricept/donepezil, Exelon/rivastigmine, </a:t>
            </a:r>
            <a:r>
              <a:rPr lang="en-US" sz="2800" dirty="0" err="1"/>
              <a:t>Razadyne</a:t>
            </a:r>
            <a:r>
              <a:rPr lang="en-US" sz="2800" dirty="0"/>
              <a:t>/galantamine)</a:t>
            </a:r>
          </a:p>
          <a:p>
            <a:pPr marL="1068902" lvl="1" indent="-457200">
              <a:buFont typeface="Wingdings" pitchFamily="2" charset="2"/>
              <a:buChar char="Ø"/>
            </a:pPr>
            <a:r>
              <a:rPr lang="en-US" dirty="0"/>
              <a:t>Increases acetylcholine at the synapse</a:t>
            </a:r>
          </a:p>
          <a:p>
            <a:pPr marL="1068902" lvl="1" indent="-457200">
              <a:buFont typeface="Wingdings" pitchFamily="2" charset="2"/>
              <a:buChar char="Ø"/>
            </a:pPr>
            <a:r>
              <a:rPr lang="en-US" dirty="0"/>
              <a:t>Side effects can include: nausea, diarrhea, runny nose, vivid dreams</a:t>
            </a:r>
          </a:p>
          <a:p>
            <a:pPr marL="1068902" lvl="1" indent="-457200">
              <a:buFont typeface="Wingdings" pitchFamily="2" charset="2"/>
              <a:buChar char="Ø"/>
            </a:pPr>
            <a:r>
              <a:rPr lang="en-US" dirty="0"/>
              <a:t>Improves memory, everyday function and decreases psychiatric symptoms</a:t>
            </a:r>
          </a:p>
          <a:p>
            <a:pPr marL="457200" indent="-457200">
              <a:buFont typeface="Wingdings" pitchFamily="2" charset="2"/>
              <a:buChar char="Ø"/>
            </a:pPr>
            <a:r>
              <a:rPr lang="en-US" sz="3600" b="1" dirty="0"/>
              <a:t>Glutamate Modulators </a:t>
            </a:r>
            <a:r>
              <a:rPr lang="en-US" sz="2800" dirty="0"/>
              <a:t>(Namenda/memantine)</a:t>
            </a:r>
          </a:p>
          <a:p>
            <a:pPr marL="1068902" lvl="1" indent="-457200">
              <a:buFont typeface="Wingdings" pitchFamily="2" charset="2"/>
              <a:buChar char="Ø"/>
            </a:pPr>
            <a:r>
              <a:rPr lang="en-US" dirty="0"/>
              <a:t>Modulates glutamate at NMDA receptors</a:t>
            </a:r>
          </a:p>
          <a:p>
            <a:pPr marL="1068902" lvl="1" indent="-457200">
              <a:buFont typeface="Wingdings" pitchFamily="2" charset="2"/>
              <a:buChar char="Ø"/>
            </a:pPr>
            <a:r>
              <a:rPr lang="en-US" dirty="0"/>
              <a:t>Side effects can include: dizziness, confusion/”spaciness”</a:t>
            </a:r>
          </a:p>
          <a:p>
            <a:pPr marL="1068902" lvl="1" indent="-457200">
              <a:buFont typeface="Wingdings" pitchFamily="2" charset="2"/>
              <a:buChar char="Ø"/>
            </a:pPr>
            <a:r>
              <a:rPr lang="en-US" dirty="0"/>
              <a:t>Improves memory and everyday function</a:t>
            </a:r>
          </a:p>
        </p:txBody>
      </p:sp>
    </p:spTree>
    <p:extLst>
      <p:ext uri="{BB962C8B-B14F-4D97-AF65-F5344CB8AC3E}">
        <p14:creationId xmlns:p14="http://schemas.microsoft.com/office/powerpoint/2010/main" val="376733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 calcmode="lin" valueType="num">
                                      <p:cBhvr additive="base">
                                        <p:cTn id="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anim calcmode="lin" valueType="num">
                                      <p:cBhvr additive="base">
                                        <p:cTn id="1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anim calcmode="lin" valueType="num">
                                      <p:cBhvr additive="base">
                                        <p:cTn id="15"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anim calcmode="lin" valueType="num">
                                      <p:cBhvr additive="base">
                                        <p:cTn id="19"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E9A6A7-58F2-5F17-1999-4EFCA04786E2}"/>
              </a:ext>
            </a:extLst>
          </p:cNvPr>
          <p:cNvSpPr>
            <a:spLocks noGrp="1"/>
          </p:cNvSpPr>
          <p:nvPr>
            <p:ph type="title"/>
          </p:nvPr>
        </p:nvSpPr>
        <p:spPr>
          <a:xfrm>
            <a:off x="925625" y="356134"/>
            <a:ext cx="8019650" cy="793793"/>
          </a:xfrm>
        </p:spPr>
        <p:txBody>
          <a:bodyPr/>
          <a:lstStyle/>
          <a:p>
            <a:r>
              <a:rPr lang="en-US" dirty="0"/>
              <a:t>Anti-Amyloid Immunotherapy</a:t>
            </a:r>
          </a:p>
        </p:txBody>
      </p:sp>
      <p:sp>
        <p:nvSpPr>
          <p:cNvPr id="2" name="Content Placeholder 1">
            <a:extLst>
              <a:ext uri="{FF2B5EF4-FFF2-40B4-BE49-F238E27FC236}">
                <a16:creationId xmlns:a16="http://schemas.microsoft.com/office/drawing/2014/main" id="{B1D4F563-6794-1FA5-FAB0-6B64DA167F9E}"/>
              </a:ext>
            </a:extLst>
          </p:cNvPr>
          <p:cNvSpPr>
            <a:spLocks noGrp="1"/>
          </p:cNvSpPr>
          <p:nvPr>
            <p:ph idx="1"/>
          </p:nvPr>
        </p:nvSpPr>
        <p:spPr>
          <a:xfrm>
            <a:off x="810028" y="1378117"/>
            <a:ext cx="8250845" cy="4953033"/>
          </a:xfrm>
        </p:spPr>
        <p:txBody>
          <a:bodyPr>
            <a:normAutofit/>
          </a:bodyPr>
          <a:lstStyle/>
          <a:p>
            <a:pPr marL="457200" indent="-457200">
              <a:buFont typeface="Wingdings" pitchFamily="2" charset="2"/>
              <a:buChar char="Ø"/>
            </a:pPr>
            <a:r>
              <a:rPr lang="en-US" dirty="0"/>
              <a:t>Monoclonal antibodies that target and remove amyloid plaques in the brain</a:t>
            </a:r>
          </a:p>
          <a:p>
            <a:pPr marL="457200" indent="-457200">
              <a:buFont typeface="Wingdings" pitchFamily="2" charset="2"/>
              <a:buChar char="Ø"/>
            </a:pPr>
            <a:r>
              <a:rPr lang="en-US" dirty="0"/>
              <a:t>Given as IV infusion (every 2-4 weeks)</a:t>
            </a:r>
          </a:p>
          <a:p>
            <a:pPr marL="457200" indent="-457200">
              <a:buFont typeface="Wingdings" pitchFamily="2" charset="2"/>
              <a:buChar char="Ø"/>
            </a:pPr>
            <a:r>
              <a:rPr lang="en-US" dirty="0"/>
              <a:t>Two drugs are available</a:t>
            </a:r>
          </a:p>
          <a:p>
            <a:pPr marL="1068902" lvl="1" indent="-457200">
              <a:buFont typeface="Wingdings" pitchFamily="2" charset="2"/>
              <a:buChar char="Ø"/>
            </a:pPr>
            <a:r>
              <a:rPr lang="en-US" dirty="0" err="1"/>
              <a:t>lecanemab</a:t>
            </a:r>
            <a:r>
              <a:rPr lang="en-US" dirty="0"/>
              <a:t>/</a:t>
            </a:r>
            <a:r>
              <a:rPr lang="en-US" dirty="0" err="1"/>
              <a:t>Leqembi</a:t>
            </a:r>
            <a:r>
              <a:rPr lang="en-US" dirty="0"/>
              <a:t>, donanemab/</a:t>
            </a:r>
            <a:r>
              <a:rPr lang="en-US" dirty="0" err="1"/>
              <a:t>Kisunla</a:t>
            </a:r>
            <a:endParaRPr lang="en-US" dirty="0"/>
          </a:p>
          <a:p>
            <a:pPr marL="457200" indent="-457200">
              <a:buFont typeface="Wingdings" pitchFamily="2" charset="2"/>
              <a:buChar char="Ø"/>
            </a:pPr>
            <a:r>
              <a:rPr lang="en-US" dirty="0"/>
              <a:t>Slow declines in cognition tests and everyday function by about 30% in early stages of AD</a:t>
            </a:r>
          </a:p>
          <a:p>
            <a:pPr marL="457200" indent="-457200">
              <a:buFont typeface="Wingdings" pitchFamily="2" charset="2"/>
              <a:buChar char="Ø"/>
            </a:pPr>
            <a:r>
              <a:rPr lang="en-US" dirty="0"/>
              <a:t>Can be associated with Amyloid-Related Imaging Abnormalities (ARIA)</a:t>
            </a:r>
          </a:p>
        </p:txBody>
      </p:sp>
    </p:spTree>
    <p:extLst>
      <p:ext uri="{BB962C8B-B14F-4D97-AF65-F5344CB8AC3E}">
        <p14:creationId xmlns:p14="http://schemas.microsoft.com/office/powerpoint/2010/main" val="36177929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96DC432-F09F-515E-F6BA-9BF9FDD4B4CD}"/>
              </a:ext>
            </a:extLst>
          </p:cNvPr>
          <p:cNvSpPr>
            <a:spLocks noGrp="1"/>
          </p:cNvSpPr>
          <p:nvPr>
            <p:ph type="title"/>
          </p:nvPr>
        </p:nvSpPr>
        <p:spPr>
          <a:xfrm>
            <a:off x="864199" y="426654"/>
            <a:ext cx="7606427" cy="939809"/>
          </a:xfrm>
        </p:spPr>
        <p:txBody>
          <a:bodyPr/>
          <a:lstStyle/>
          <a:p>
            <a:r>
              <a:rPr lang="en-US" dirty="0"/>
              <a:t>Stage for New AD Medications</a:t>
            </a:r>
          </a:p>
        </p:txBody>
      </p:sp>
      <p:pic>
        <p:nvPicPr>
          <p:cNvPr id="5" name="Picture 2" descr="A graph representing the stage for new Alzheimer's medications.">
            <a:extLst>
              <a:ext uri="{FF2B5EF4-FFF2-40B4-BE49-F238E27FC236}">
                <a16:creationId xmlns:a16="http://schemas.microsoft.com/office/drawing/2014/main" id="{5D1C2254-0928-BA91-7973-8FF9FF14DCE0}"/>
              </a:ext>
            </a:extLst>
          </p:cNvPr>
          <p:cNvPicPr>
            <a:picLocks noChangeAspect="1" noChangeArrowheads="1"/>
          </p:cNvPicPr>
          <p:nvPr/>
        </p:nvPicPr>
        <p:blipFill>
          <a:blip r:embed="rId2" cstate="print"/>
          <a:srcRect/>
          <a:stretch>
            <a:fillRect/>
          </a:stretch>
        </p:blipFill>
        <p:spPr bwMode="auto">
          <a:xfrm>
            <a:off x="976049" y="1664413"/>
            <a:ext cx="7037790" cy="4479099"/>
          </a:xfrm>
          <a:prstGeom prst="rect">
            <a:avLst/>
          </a:prstGeom>
          <a:noFill/>
          <a:ln w="28575" cap="flat" cmpd="sng">
            <a:solidFill>
              <a:srgbClr val="C00000"/>
            </a:solidFill>
            <a:prstDash val="solid"/>
            <a:miter lim="800000"/>
            <a:headEnd/>
            <a:tailEnd/>
          </a:ln>
        </p:spPr>
      </p:pic>
      <p:sp>
        <p:nvSpPr>
          <p:cNvPr id="2" name="TextBox 1">
            <a:extLst>
              <a:ext uri="{FF2B5EF4-FFF2-40B4-BE49-F238E27FC236}">
                <a16:creationId xmlns:a16="http://schemas.microsoft.com/office/drawing/2014/main" id="{C5543FDA-2E48-E5DC-0256-649769FB172D}"/>
              </a:ext>
            </a:extLst>
          </p:cNvPr>
          <p:cNvSpPr txBox="1"/>
          <p:nvPr/>
        </p:nvSpPr>
        <p:spPr>
          <a:xfrm>
            <a:off x="3034150" y="3429000"/>
            <a:ext cx="2172390" cy="646331"/>
          </a:xfrm>
          <a:prstGeom prst="rect">
            <a:avLst/>
          </a:prstGeom>
          <a:noFill/>
          <a:ln w="19050">
            <a:solidFill>
              <a:srgbClr val="C00000"/>
            </a:solidFill>
          </a:ln>
        </p:spPr>
        <p:txBody>
          <a:bodyPr wrap="none" rtlCol="0">
            <a:spAutoFit/>
          </a:bodyPr>
          <a:lstStyle/>
          <a:p>
            <a:r>
              <a:rPr lang="en-US" dirty="0"/>
              <a:t>MMSE 20 or higher</a:t>
            </a:r>
          </a:p>
          <a:p>
            <a:r>
              <a:rPr lang="en-US" dirty="0"/>
              <a:t>MoCA 18 or higher</a:t>
            </a:r>
          </a:p>
        </p:txBody>
      </p:sp>
      <p:sp>
        <p:nvSpPr>
          <p:cNvPr id="7" name="Rectangle 6">
            <a:extLst>
              <a:ext uri="{FF2B5EF4-FFF2-40B4-BE49-F238E27FC236}">
                <a16:creationId xmlns:a16="http://schemas.microsoft.com/office/drawing/2014/main" id="{1A50917B-E3C9-9E47-FF9A-A387ED42364B}"/>
              </a:ext>
              <a:ext uri="{C183D7F6-B498-43B3-948B-1728B52AA6E4}">
                <adec:decorative xmlns:adec="http://schemas.microsoft.com/office/drawing/2017/decorative" val="1"/>
              </a:ext>
            </a:extLst>
          </p:cNvPr>
          <p:cNvSpPr/>
          <p:nvPr/>
        </p:nvSpPr>
        <p:spPr>
          <a:xfrm rot="2323621">
            <a:off x="5263061" y="3400110"/>
            <a:ext cx="1510145" cy="269253"/>
          </a:xfrm>
          <a:prstGeom prst="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42A70005-F5C2-E875-F0E9-A2FEBE748B6A}"/>
              </a:ext>
              <a:ext uri="{C183D7F6-B498-43B3-948B-1728B52AA6E4}">
                <adec:decorative xmlns:adec="http://schemas.microsoft.com/office/drawing/2017/decorative" val="1"/>
              </a:ext>
            </a:extLst>
          </p:cNvPr>
          <p:cNvCxnSpPr>
            <a:cxnSpLocks/>
          </p:cNvCxnSpPr>
          <p:nvPr/>
        </p:nvCxnSpPr>
        <p:spPr>
          <a:xfrm flipH="1">
            <a:off x="6318607" y="2848121"/>
            <a:ext cx="1107429" cy="69864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Rectangle 15" descr="Anti-amyloid Immunotherapy.">
            <a:extLst>
              <a:ext uri="{FF2B5EF4-FFF2-40B4-BE49-F238E27FC236}">
                <a16:creationId xmlns:a16="http://schemas.microsoft.com/office/drawing/2014/main" id="{B3633785-613D-1A8A-C175-460069D0A2CC}"/>
              </a:ext>
            </a:extLst>
          </p:cNvPr>
          <p:cNvSpPr/>
          <p:nvPr/>
        </p:nvSpPr>
        <p:spPr>
          <a:xfrm>
            <a:off x="7199927" y="2499740"/>
            <a:ext cx="1915909" cy="64633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8C9AD31-CD73-B780-ED54-8DB494BB13E4}"/>
              </a:ext>
              <a:ext uri="{C183D7F6-B498-43B3-948B-1728B52AA6E4}">
                <adec:decorative xmlns:adec="http://schemas.microsoft.com/office/drawing/2017/decorative" val="1"/>
              </a:ext>
            </a:extLst>
          </p:cNvPr>
          <p:cNvSpPr txBox="1"/>
          <p:nvPr/>
        </p:nvSpPr>
        <p:spPr>
          <a:xfrm>
            <a:off x="7209996" y="2459265"/>
            <a:ext cx="1915910" cy="646331"/>
          </a:xfrm>
          <a:prstGeom prst="rect">
            <a:avLst/>
          </a:prstGeom>
          <a:noFill/>
        </p:spPr>
        <p:txBody>
          <a:bodyPr wrap="square" rtlCol="0">
            <a:spAutoFit/>
          </a:bodyPr>
          <a:lstStyle/>
          <a:p>
            <a:r>
              <a:rPr lang="en-US" b="1" dirty="0"/>
              <a:t>Anti-amyloid</a:t>
            </a:r>
          </a:p>
          <a:p>
            <a:r>
              <a:rPr lang="en-US" b="1" dirty="0"/>
              <a:t>Immunotherapy</a:t>
            </a:r>
          </a:p>
        </p:txBody>
      </p:sp>
    </p:spTree>
    <p:extLst>
      <p:ext uri="{BB962C8B-B14F-4D97-AF65-F5344CB8AC3E}">
        <p14:creationId xmlns:p14="http://schemas.microsoft.com/office/powerpoint/2010/main" val="7349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3719F-5523-0B47-DD77-6B788B4AD19F}"/>
              </a:ext>
            </a:extLst>
          </p:cNvPr>
          <p:cNvSpPr>
            <a:spLocks noGrp="1"/>
          </p:cNvSpPr>
          <p:nvPr>
            <p:ph type="title"/>
          </p:nvPr>
        </p:nvSpPr>
        <p:spPr>
          <a:xfrm>
            <a:off x="782320" y="-1229801"/>
            <a:ext cx="8019650" cy="1229801"/>
          </a:xfrm>
        </p:spPr>
        <p:txBody>
          <a:bodyPr vert="horz" lIns="91440" tIns="0" rIns="91440" bIns="0" rtlCol="0" anchor="b">
            <a:noAutofit/>
          </a:bodyPr>
          <a:lstStyle/>
          <a:p>
            <a:r>
              <a:rPr lang="en-US" dirty="0"/>
              <a:t>Anti-Amyloid immunotherapy2</a:t>
            </a:r>
          </a:p>
        </p:txBody>
      </p:sp>
      <p:sp>
        <p:nvSpPr>
          <p:cNvPr id="5" name="TextBox 4">
            <a:extLst>
              <a:ext uri="{FF2B5EF4-FFF2-40B4-BE49-F238E27FC236}">
                <a16:creationId xmlns:a16="http://schemas.microsoft.com/office/drawing/2014/main" id="{7E1C742F-51EE-96FE-9573-8D3C609A9BCF}"/>
              </a:ext>
            </a:extLst>
          </p:cNvPr>
          <p:cNvSpPr txBox="1"/>
          <p:nvPr/>
        </p:nvSpPr>
        <p:spPr>
          <a:xfrm>
            <a:off x="817418" y="164299"/>
            <a:ext cx="8160328" cy="646331"/>
          </a:xfrm>
          <a:prstGeom prst="rect">
            <a:avLst/>
          </a:prstGeom>
          <a:noFill/>
        </p:spPr>
        <p:txBody>
          <a:bodyPr wrap="square">
            <a:spAutoFit/>
          </a:bodyPr>
          <a:lstStyle/>
          <a:p>
            <a:r>
              <a:rPr lang="en-US" sz="3600" b="1" dirty="0">
                <a:solidFill>
                  <a:schemeClr val="accent1"/>
                </a:solidFill>
              </a:rPr>
              <a:t>Anti-Amyloid Immunotherapy for AD</a:t>
            </a:r>
          </a:p>
        </p:txBody>
      </p:sp>
      <p:sp>
        <p:nvSpPr>
          <p:cNvPr id="7" name="TextBox 6">
            <a:extLst>
              <a:ext uri="{FF2B5EF4-FFF2-40B4-BE49-F238E27FC236}">
                <a16:creationId xmlns:a16="http://schemas.microsoft.com/office/drawing/2014/main" id="{5158E788-5405-8972-A076-46125044E570}"/>
              </a:ext>
            </a:extLst>
          </p:cNvPr>
          <p:cNvSpPr txBox="1"/>
          <p:nvPr/>
        </p:nvSpPr>
        <p:spPr>
          <a:xfrm>
            <a:off x="1163780" y="810630"/>
            <a:ext cx="7273638" cy="461665"/>
          </a:xfrm>
          <a:prstGeom prst="rect">
            <a:avLst/>
          </a:prstGeom>
          <a:noFill/>
        </p:spPr>
        <p:txBody>
          <a:bodyPr wrap="square">
            <a:spAutoFit/>
          </a:bodyPr>
          <a:lstStyle/>
          <a:p>
            <a:r>
              <a:rPr lang="en-US" sz="2400" b="1" dirty="0">
                <a:solidFill>
                  <a:schemeClr val="tx1"/>
                </a:solidFill>
              </a:rPr>
              <a:t>An example: </a:t>
            </a:r>
            <a:r>
              <a:rPr lang="en-US" sz="2400" b="1" dirty="0" err="1">
                <a:solidFill>
                  <a:schemeClr val="tx1"/>
                </a:solidFill>
              </a:rPr>
              <a:t>lecanemab</a:t>
            </a:r>
            <a:r>
              <a:rPr lang="en-US" sz="2400" b="1" dirty="0">
                <a:solidFill>
                  <a:schemeClr val="tx1"/>
                </a:solidFill>
              </a:rPr>
              <a:t> in prodromal to mild AD</a:t>
            </a:r>
          </a:p>
        </p:txBody>
      </p:sp>
      <p:pic>
        <p:nvPicPr>
          <p:cNvPr id="9" name="Picture 8" descr="A graph of how the anti-amyloid Immunotheray for Alzheimer's Disease reacts to patients.&#10;&#10;">
            <a:extLst>
              <a:ext uri="{FF2B5EF4-FFF2-40B4-BE49-F238E27FC236}">
                <a16:creationId xmlns:a16="http://schemas.microsoft.com/office/drawing/2014/main" id="{22731CC5-64C5-E695-E1EE-51D8EA6966CA}"/>
              </a:ext>
            </a:extLst>
          </p:cNvPr>
          <p:cNvPicPr>
            <a:picLocks noChangeAspect="1"/>
          </p:cNvPicPr>
          <p:nvPr/>
        </p:nvPicPr>
        <p:blipFill>
          <a:blip r:embed="rId2"/>
          <a:stretch>
            <a:fillRect/>
          </a:stretch>
        </p:blipFill>
        <p:spPr>
          <a:xfrm>
            <a:off x="4433455" y="1400074"/>
            <a:ext cx="4489013" cy="3476545"/>
          </a:xfrm>
          <a:prstGeom prst="rect">
            <a:avLst/>
          </a:prstGeom>
        </p:spPr>
      </p:pic>
      <p:pic>
        <p:nvPicPr>
          <p:cNvPr id="3" name="Picture 2" descr="A graph representing the anti-amyloid immunotherapy for Alzheimer's Disease.">
            <a:extLst>
              <a:ext uri="{FF2B5EF4-FFF2-40B4-BE49-F238E27FC236}">
                <a16:creationId xmlns:a16="http://schemas.microsoft.com/office/drawing/2014/main" id="{981C0998-3225-86C4-81F2-8FD4FA285636}"/>
              </a:ext>
            </a:extLst>
          </p:cNvPr>
          <p:cNvPicPr>
            <a:picLocks noChangeAspect="1"/>
          </p:cNvPicPr>
          <p:nvPr/>
        </p:nvPicPr>
        <p:blipFill>
          <a:blip r:embed="rId3"/>
          <a:stretch>
            <a:fillRect/>
          </a:stretch>
        </p:blipFill>
        <p:spPr>
          <a:xfrm>
            <a:off x="3929271" y="1745935"/>
            <a:ext cx="4993197" cy="3839877"/>
          </a:xfrm>
          <a:prstGeom prst="rect">
            <a:avLst/>
          </a:prstGeom>
        </p:spPr>
      </p:pic>
      <p:pic>
        <p:nvPicPr>
          <p:cNvPr id="11" name="Picture 10" descr="A graph showing the effects of Anti-Amyloid Immunotherapy for Alzheimer's Disease.">
            <a:extLst>
              <a:ext uri="{FF2B5EF4-FFF2-40B4-BE49-F238E27FC236}">
                <a16:creationId xmlns:a16="http://schemas.microsoft.com/office/drawing/2014/main" id="{AE5E2B04-E245-EF6B-1B30-04FBFA2B3DEC}"/>
              </a:ext>
            </a:extLst>
          </p:cNvPr>
          <p:cNvPicPr>
            <a:picLocks noChangeAspect="1"/>
          </p:cNvPicPr>
          <p:nvPr/>
        </p:nvPicPr>
        <p:blipFill>
          <a:blip r:embed="rId4"/>
          <a:stretch>
            <a:fillRect/>
          </a:stretch>
        </p:blipFill>
        <p:spPr>
          <a:xfrm>
            <a:off x="970250" y="1456961"/>
            <a:ext cx="8007496" cy="4061355"/>
          </a:xfrm>
          <a:prstGeom prst="rect">
            <a:avLst/>
          </a:prstGeom>
        </p:spPr>
      </p:pic>
      <p:sp>
        <p:nvSpPr>
          <p:cNvPr id="15" name="TextBox 14">
            <a:extLst>
              <a:ext uri="{FF2B5EF4-FFF2-40B4-BE49-F238E27FC236}">
                <a16:creationId xmlns:a16="http://schemas.microsoft.com/office/drawing/2014/main" id="{6EAD53F2-F90F-41E2-E158-739B1F65A1D3}"/>
              </a:ext>
            </a:extLst>
          </p:cNvPr>
          <p:cNvSpPr txBox="1"/>
          <p:nvPr/>
        </p:nvSpPr>
        <p:spPr>
          <a:xfrm>
            <a:off x="704878" y="1866363"/>
            <a:ext cx="3224393" cy="4616648"/>
          </a:xfrm>
          <a:prstGeom prst="rect">
            <a:avLst/>
          </a:prstGeom>
          <a:noFill/>
        </p:spPr>
        <p:txBody>
          <a:bodyPr wrap="square" rtlCol="0">
            <a:spAutoFit/>
          </a:bodyPr>
          <a:lstStyle/>
          <a:p>
            <a:r>
              <a:rPr lang="en-US" sz="2000" b="1" u="sng" dirty="0"/>
              <a:t>Benefits</a:t>
            </a:r>
          </a:p>
          <a:p>
            <a:endParaRPr lang="en-US" sz="2000" dirty="0"/>
          </a:p>
          <a:p>
            <a:r>
              <a:rPr lang="en-US" sz="2000" dirty="0"/>
              <a:t>27% less decline on CDR</a:t>
            </a:r>
          </a:p>
          <a:p>
            <a:endParaRPr lang="en-US" sz="2000" dirty="0"/>
          </a:p>
          <a:p>
            <a:r>
              <a:rPr lang="en-US" sz="2000" dirty="0"/>
              <a:t>36% less decline on IADLs</a:t>
            </a:r>
          </a:p>
          <a:p>
            <a:endParaRPr lang="en-US" sz="2000" dirty="0"/>
          </a:p>
          <a:p>
            <a:r>
              <a:rPr lang="en-US" sz="2000" dirty="0"/>
              <a:t>71% reduction of amyloid plaques on PET scan*</a:t>
            </a:r>
          </a:p>
          <a:p>
            <a:endParaRPr lang="en-US" sz="2000" dirty="0"/>
          </a:p>
          <a:p>
            <a:r>
              <a:rPr lang="en-US" sz="2000" dirty="0"/>
              <a:t>*</a:t>
            </a:r>
            <a:r>
              <a:rPr lang="en-US" dirty="0"/>
              <a:t>average level of amyloid      plaques on PET at end of  trail was in “normal” range in those receiving </a:t>
            </a:r>
            <a:r>
              <a:rPr lang="en-US" dirty="0" err="1"/>
              <a:t>lecanemab</a:t>
            </a:r>
            <a:endParaRPr lang="en-US" dirty="0"/>
          </a:p>
          <a:p>
            <a:endParaRPr lang="en-US" sz="2000" dirty="0"/>
          </a:p>
          <a:p>
            <a:endParaRPr lang="en-US" sz="2000" dirty="0"/>
          </a:p>
        </p:txBody>
      </p:sp>
      <p:sp>
        <p:nvSpPr>
          <p:cNvPr id="14" name="TextBox 13">
            <a:extLst>
              <a:ext uri="{FF2B5EF4-FFF2-40B4-BE49-F238E27FC236}">
                <a16:creationId xmlns:a16="http://schemas.microsoft.com/office/drawing/2014/main" id="{901519C0-7C22-6472-E04D-F79F4F91F22B}"/>
              </a:ext>
            </a:extLst>
          </p:cNvPr>
          <p:cNvSpPr txBox="1"/>
          <p:nvPr/>
        </p:nvSpPr>
        <p:spPr>
          <a:xfrm>
            <a:off x="4551147" y="6113679"/>
            <a:ext cx="3429144" cy="369332"/>
          </a:xfrm>
          <a:prstGeom prst="rect">
            <a:avLst/>
          </a:prstGeom>
          <a:noFill/>
        </p:spPr>
        <p:txBody>
          <a:bodyPr wrap="none" rtlCol="0">
            <a:spAutoFit/>
          </a:bodyPr>
          <a:lstStyle/>
          <a:p>
            <a:r>
              <a:rPr lang="en-US" dirty="0"/>
              <a:t>van Dyck CH, et al. NEJM 2022</a:t>
            </a:r>
          </a:p>
        </p:txBody>
      </p:sp>
    </p:spTree>
    <p:extLst>
      <p:ext uri="{BB962C8B-B14F-4D97-AF65-F5344CB8AC3E}">
        <p14:creationId xmlns:p14="http://schemas.microsoft.com/office/powerpoint/2010/main" val="489151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2" presetClass="entr" presetSubtype="4"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additive="base">
                                        <p:cTn id="9" dur="500" fill="hold"/>
                                        <p:tgtEl>
                                          <p:spTgt spid="9"/>
                                        </p:tgtEl>
                                        <p:attrNameLst>
                                          <p:attrName>ppt_x</p:attrName>
                                        </p:attrNameLst>
                                      </p:cBhvr>
                                      <p:tavLst>
                                        <p:tav tm="0">
                                          <p:val>
                                            <p:strVal val="#ppt_x"/>
                                          </p:val>
                                        </p:tav>
                                        <p:tav tm="100000">
                                          <p:val>
                                            <p:strVal val="#ppt_x"/>
                                          </p:val>
                                        </p:tav>
                                      </p:tavLst>
                                    </p:anim>
                                    <p:anim calcmode="lin" valueType="num">
                                      <p:cBhvr additive="base">
                                        <p:cTn id="1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1" presetClass="exit" presetSubtype="0" fill="hold" nodeType="with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126157-CFAD-21A1-5917-352120FA6215}"/>
              </a:ext>
            </a:extLst>
          </p:cNvPr>
          <p:cNvSpPr>
            <a:spLocks noGrp="1"/>
          </p:cNvSpPr>
          <p:nvPr>
            <p:ph type="title"/>
          </p:nvPr>
        </p:nvSpPr>
        <p:spPr>
          <a:xfrm>
            <a:off x="848586" y="93794"/>
            <a:ext cx="8364686" cy="741694"/>
          </a:xfrm>
        </p:spPr>
        <p:txBody>
          <a:bodyPr/>
          <a:lstStyle/>
          <a:p>
            <a:r>
              <a:rPr lang="en-US" sz="3600" dirty="0"/>
              <a:t>Anti-Amyloid Immunotherapy for AD</a:t>
            </a:r>
          </a:p>
        </p:txBody>
      </p:sp>
      <p:sp>
        <p:nvSpPr>
          <p:cNvPr id="5" name="Content Placeholder 5">
            <a:extLst>
              <a:ext uri="{FF2B5EF4-FFF2-40B4-BE49-F238E27FC236}">
                <a16:creationId xmlns:a16="http://schemas.microsoft.com/office/drawing/2014/main" id="{0E59DAA2-5C94-B74E-9ABF-840E8FCDD365}"/>
              </a:ext>
            </a:extLst>
          </p:cNvPr>
          <p:cNvSpPr txBox="1">
            <a:spLocks/>
          </p:cNvSpPr>
          <p:nvPr/>
        </p:nvSpPr>
        <p:spPr>
          <a:xfrm>
            <a:off x="1213311" y="909454"/>
            <a:ext cx="7635237" cy="342900"/>
          </a:xfrm>
          <a:prstGeom prst="rect">
            <a:avLst/>
          </a:prstGeom>
        </p:spPr>
        <p:txBody>
          <a:bodyPr vert="horz" lIns="91440" tIns="0" rIns="91440" bIns="0" rtlCol="0" anchor="t">
            <a:noAutofit/>
          </a:bodyPr>
          <a:lstStyle>
            <a:lvl1pPr marL="0" indent="0" algn="l" defTabSz="457200" rtl="0" eaLnBrk="1" latinLnBrk="0" hangingPunct="1">
              <a:lnSpc>
                <a:spcPct val="90000"/>
              </a:lnSpc>
              <a:spcBef>
                <a:spcPct val="20000"/>
              </a:spcBef>
              <a:buFontTx/>
              <a:buNone/>
              <a:defRPr sz="2000" b="1" kern="1200">
                <a:solidFill>
                  <a:srgbClr val="FCB614"/>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rgbClr val="93C2D7"/>
                </a:solidFill>
                <a:latin typeface="Arial"/>
                <a:ea typeface="+mn-ea"/>
                <a:cs typeface="Arial"/>
              </a:defRPr>
            </a:lvl2pPr>
            <a:lvl3pPr marL="1143000" indent="-228600" algn="l" defTabSz="457200" rtl="0" eaLnBrk="1" latinLnBrk="0" hangingPunct="1">
              <a:lnSpc>
                <a:spcPct val="90000"/>
              </a:lnSpc>
              <a:spcBef>
                <a:spcPct val="20000"/>
              </a:spcBef>
              <a:buFont typeface="Arial"/>
              <a:buChar char="•"/>
              <a:defRPr sz="2000" kern="1200">
                <a:solidFill>
                  <a:srgbClr val="93C2D7"/>
                </a:solidFill>
                <a:latin typeface="Arial"/>
                <a:ea typeface="+mn-ea"/>
                <a:cs typeface="Arial"/>
              </a:defRPr>
            </a:lvl3pPr>
            <a:lvl4pPr marL="1600200" indent="-228600" algn="l" defTabSz="457200" rtl="0" eaLnBrk="1" latinLnBrk="0" hangingPunct="1">
              <a:lnSpc>
                <a:spcPct val="90000"/>
              </a:lnSpc>
              <a:spcBef>
                <a:spcPct val="20000"/>
              </a:spcBef>
              <a:buFont typeface="Arial"/>
              <a:buChar char="–"/>
              <a:defRPr sz="2000" kern="1200">
                <a:solidFill>
                  <a:srgbClr val="93C2D7"/>
                </a:solidFill>
                <a:latin typeface="Arial"/>
                <a:ea typeface="+mn-ea"/>
                <a:cs typeface="Arial"/>
              </a:defRPr>
            </a:lvl4pPr>
            <a:lvl5pPr marL="2057400" indent="-228600" algn="l" defTabSz="457200" rtl="0" eaLnBrk="1" latinLnBrk="0" hangingPunct="1">
              <a:lnSpc>
                <a:spcPct val="90000"/>
              </a:lnSpc>
              <a:spcBef>
                <a:spcPct val="20000"/>
              </a:spcBef>
              <a:buFont typeface="Arial"/>
              <a:buChar char="»"/>
              <a:defRPr sz="2000" kern="1200">
                <a:solidFill>
                  <a:srgbClr val="93C2D7"/>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solidFill>
                  <a:schemeClr val="tx1"/>
                </a:solidFill>
              </a:rPr>
              <a:t>An example: </a:t>
            </a:r>
            <a:r>
              <a:rPr lang="en-US" sz="2400" dirty="0" err="1">
                <a:solidFill>
                  <a:schemeClr val="tx1"/>
                </a:solidFill>
              </a:rPr>
              <a:t>lecanemab</a:t>
            </a:r>
            <a:r>
              <a:rPr lang="en-US" sz="2400" dirty="0">
                <a:solidFill>
                  <a:schemeClr val="tx1"/>
                </a:solidFill>
              </a:rPr>
              <a:t> in prodromal to mild AD</a:t>
            </a:r>
          </a:p>
        </p:txBody>
      </p:sp>
      <p:sp>
        <p:nvSpPr>
          <p:cNvPr id="8" name="TextBox 7">
            <a:extLst>
              <a:ext uri="{FF2B5EF4-FFF2-40B4-BE49-F238E27FC236}">
                <a16:creationId xmlns:a16="http://schemas.microsoft.com/office/drawing/2014/main" id="{C978802B-C6A1-60AF-2CE4-7B1671758AB1}"/>
              </a:ext>
            </a:extLst>
          </p:cNvPr>
          <p:cNvSpPr txBox="1"/>
          <p:nvPr/>
        </p:nvSpPr>
        <p:spPr>
          <a:xfrm>
            <a:off x="785328" y="1601454"/>
            <a:ext cx="3074881" cy="1200329"/>
          </a:xfrm>
          <a:prstGeom prst="rect">
            <a:avLst/>
          </a:prstGeom>
          <a:noFill/>
        </p:spPr>
        <p:txBody>
          <a:bodyPr wrap="none" rtlCol="0">
            <a:spAutoFit/>
          </a:bodyPr>
          <a:lstStyle/>
          <a:p>
            <a:pPr algn="ctr"/>
            <a:r>
              <a:rPr lang="en-US" sz="2400" b="1" dirty="0"/>
              <a:t>Amyloid-Related</a:t>
            </a:r>
          </a:p>
          <a:p>
            <a:pPr algn="ctr"/>
            <a:r>
              <a:rPr lang="en-US" sz="2400" b="1" dirty="0"/>
              <a:t>Imaging Abnormalities</a:t>
            </a:r>
          </a:p>
          <a:p>
            <a:pPr algn="ctr"/>
            <a:r>
              <a:rPr lang="en-US" sz="2400" b="1" dirty="0"/>
              <a:t>(ARIA)</a:t>
            </a:r>
          </a:p>
        </p:txBody>
      </p:sp>
      <p:sp>
        <p:nvSpPr>
          <p:cNvPr id="9" name="TextBox 8">
            <a:extLst>
              <a:ext uri="{FF2B5EF4-FFF2-40B4-BE49-F238E27FC236}">
                <a16:creationId xmlns:a16="http://schemas.microsoft.com/office/drawing/2014/main" id="{2255399C-3764-BE3A-90F8-BD5CFEC0792E}"/>
              </a:ext>
            </a:extLst>
          </p:cNvPr>
          <p:cNvSpPr txBox="1"/>
          <p:nvPr/>
        </p:nvSpPr>
        <p:spPr>
          <a:xfrm>
            <a:off x="753400" y="2885044"/>
            <a:ext cx="2623090" cy="1015663"/>
          </a:xfrm>
          <a:prstGeom prst="rect">
            <a:avLst/>
          </a:prstGeom>
          <a:noFill/>
        </p:spPr>
        <p:txBody>
          <a:bodyPr wrap="none" rtlCol="0">
            <a:spAutoFit/>
          </a:bodyPr>
          <a:lstStyle/>
          <a:p>
            <a:r>
              <a:rPr lang="en-US" sz="2000" dirty="0"/>
              <a:t>ARIA with </a:t>
            </a:r>
            <a:r>
              <a:rPr lang="en-US" sz="2000" dirty="0" err="1"/>
              <a:t>lecanemab</a:t>
            </a:r>
            <a:endParaRPr lang="en-US" sz="2000" dirty="0"/>
          </a:p>
          <a:p>
            <a:r>
              <a:rPr lang="en-US" sz="2000" dirty="0"/>
              <a:t>	 ARIA-E: 13%</a:t>
            </a:r>
          </a:p>
          <a:p>
            <a:r>
              <a:rPr lang="en-US" sz="2000" dirty="0"/>
              <a:t>	 ARIA-H:   8%</a:t>
            </a:r>
          </a:p>
        </p:txBody>
      </p:sp>
      <p:sp>
        <p:nvSpPr>
          <p:cNvPr id="10" name="TextBox 9">
            <a:extLst>
              <a:ext uri="{FF2B5EF4-FFF2-40B4-BE49-F238E27FC236}">
                <a16:creationId xmlns:a16="http://schemas.microsoft.com/office/drawing/2014/main" id="{B41417FB-71E2-790A-DFED-3EF1217241FB}"/>
              </a:ext>
            </a:extLst>
          </p:cNvPr>
          <p:cNvSpPr txBox="1"/>
          <p:nvPr/>
        </p:nvSpPr>
        <p:spPr>
          <a:xfrm>
            <a:off x="662379" y="4056218"/>
            <a:ext cx="3046026" cy="1938992"/>
          </a:xfrm>
          <a:prstGeom prst="rect">
            <a:avLst/>
          </a:prstGeom>
          <a:noFill/>
        </p:spPr>
        <p:txBody>
          <a:bodyPr wrap="none" rtlCol="0">
            <a:spAutoFit/>
          </a:bodyPr>
          <a:lstStyle/>
          <a:p>
            <a:pPr algn="ctr"/>
            <a:r>
              <a:rPr lang="en-US" sz="2000" dirty="0"/>
              <a:t>78% were asymptomatic;</a:t>
            </a:r>
          </a:p>
          <a:p>
            <a:pPr algn="ctr"/>
            <a:r>
              <a:rPr lang="en-US" sz="2000" dirty="0"/>
              <a:t>3% had severe AE;</a:t>
            </a:r>
          </a:p>
          <a:p>
            <a:pPr algn="ctr"/>
            <a:endParaRPr lang="en-US" sz="2000" dirty="0"/>
          </a:p>
          <a:p>
            <a:pPr algn="ctr"/>
            <a:r>
              <a:rPr lang="en-US" sz="2000" dirty="0"/>
              <a:t>ARIA-E is reversible;</a:t>
            </a:r>
          </a:p>
          <a:p>
            <a:pPr algn="ctr"/>
            <a:r>
              <a:rPr lang="en-US" sz="2000" dirty="0"/>
              <a:t>Risk of ARIA higher</a:t>
            </a:r>
          </a:p>
          <a:p>
            <a:pPr algn="ctr"/>
            <a:r>
              <a:rPr lang="en-US" sz="2000" dirty="0"/>
              <a:t>with APOE e4</a:t>
            </a:r>
          </a:p>
        </p:txBody>
      </p:sp>
      <p:pic>
        <p:nvPicPr>
          <p:cNvPr id="6" name="Picture 5" descr="Brain scans of same brain">
            <a:extLst>
              <a:ext uri="{FF2B5EF4-FFF2-40B4-BE49-F238E27FC236}">
                <a16:creationId xmlns:a16="http://schemas.microsoft.com/office/drawing/2014/main" id="{DE58D36B-0A34-354C-458F-96E9A9C97C7A}"/>
              </a:ext>
            </a:extLst>
          </p:cNvPr>
          <p:cNvPicPr>
            <a:picLocks noChangeAspect="1"/>
          </p:cNvPicPr>
          <p:nvPr/>
        </p:nvPicPr>
        <p:blipFill>
          <a:blip r:embed="rId2"/>
          <a:stretch>
            <a:fillRect/>
          </a:stretch>
        </p:blipFill>
        <p:spPr>
          <a:xfrm>
            <a:off x="4040319" y="1631584"/>
            <a:ext cx="4965137" cy="3594831"/>
          </a:xfrm>
          <a:prstGeom prst="rect">
            <a:avLst/>
          </a:prstGeom>
        </p:spPr>
      </p:pic>
      <p:sp>
        <p:nvSpPr>
          <p:cNvPr id="3" name="Rectangle 2">
            <a:extLst>
              <a:ext uri="{FF2B5EF4-FFF2-40B4-BE49-F238E27FC236}">
                <a16:creationId xmlns:a16="http://schemas.microsoft.com/office/drawing/2014/main" id="{0BABAAB8-50E8-09D0-DA44-0C45E9D4AA38}"/>
              </a:ext>
            </a:extLst>
          </p:cNvPr>
          <p:cNvSpPr/>
          <p:nvPr/>
        </p:nvSpPr>
        <p:spPr>
          <a:xfrm>
            <a:off x="4021392" y="3577914"/>
            <a:ext cx="4965137" cy="2895600"/>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marL="342900" indent="-342900">
              <a:buFont typeface="Wingdings" pitchFamily="2" charset="2"/>
              <a:buChar char="Ø"/>
            </a:pPr>
            <a:r>
              <a:rPr lang="en-US" sz="2000" dirty="0">
                <a:solidFill>
                  <a:schemeClr val="tx1"/>
                </a:solidFill>
              </a:rPr>
              <a:t>Patients must be able to have multiple brain MRI scans to monitor for ARIA</a:t>
            </a:r>
          </a:p>
          <a:p>
            <a:endParaRPr lang="en-US" sz="2000" dirty="0">
              <a:solidFill>
                <a:schemeClr val="bg1"/>
              </a:solidFill>
            </a:endParaRPr>
          </a:p>
          <a:p>
            <a:pPr marL="342900" indent="-342900">
              <a:buFont typeface="Wingdings" pitchFamily="2" charset="2"/>
              <a:buChar char="Ø"/>
            </a:pPr>
            <a:r>
              <a:rPr lang="en-US" sz="2000" dirty="0">
                <a:solidFill>
                  <a:schemeClr val="bg1"/>
                </a:solidFill>
              </a:rPr>
              <a:t>Patients cannot be on strong blood thinners (e.g. Coumadin, Eliquis)</a:t>
            </a:r>
          </a:p>
        </p:txBody>
      </p:sp>
    </p:spTree>
    <p:extLst>
      <p:ext uri="{BB962C8B-B14F-4D97-AF65-F5344CB8AC3E}">
        <p14:creationId xmlns:p14="http://schemas.microsoft.com/office/powerpoint/2010/main" val="3151340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6CA6DB-E21D-28EF-8DFA-1F13C453AC0E}"/>
              </a:ext>
            </a:extLst>
          </p:cNvPr>
          <p:cNvSpPr>
            <a:spLocks noGrp="1"/>
          </p:cNvSpPr>
          <p:nvPr>
            <p:ph type="title"/>
          </p:nvPr>
        </p:nvSpPr>
        <p:spPr>
          <a:xfrm>
            <a:off x="782320" y="217589"/>
            <a:ext cx="8019650" cy="1229801"/>
          </a:xfrm>
        </p:spPr>
        <p:txBody>
          <a:bodyPr anchor="ctr">
            <a:normAutofit/>
          </a:bodyPr>
          <a:lstStyle/>
          <a:p>
            <a:r>
              <a:rPr lang="en-US" dirty="0"/>
              <a:t>Topics to Cover</a:t>
            </a:r>
          </a:p>
        </p:txBody>
      </p:sp>
      <p:graphicFrame>
        <p:nvGraphicFramePr>
          <p:cNvPr id="5" name="Content Placeholder 1">
            <a:extLst>
              <a:ext uri="{FF2B5EF4-FFF2-40B4-BE49-F238E27FC236}">
                <a16:creationId xmlns:a16="http://schemas.microsoft.com/office/drawing/2014/main" id="{6A23B14A-57EF-E51B-D5FC-5A17087085BA}"/>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601518733"/>
              </p:ext>
            </p:extLst>
          </p:nvPr>
        </p:nvGraphicFramePr>
        <p:xfrm>
          <a:off x="782319" y="1344187"/>
          <a:ext cx="8019651" cy="49530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800723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FE0F825A-2AAB-9128-D7D1-03E8872FD488}"/>
              </a:ext>
            </a:extLst>
          </p:cNvPr>
          <p:cNvSpPr>
            <a:spLocks noGrp="1"/>
          </p:cNvSpPr>
          <p:nvPr>
            <p:ph type="title"/>
          </p:nvPr>
        </p:nvSpPr>
        <p:spPr>
          <a:xfrm>
            <a:off x="877135" y="-56948"/>
            <a:ext cx="8019650" cy="1229801"/>
          </a:xfrm>
        </p:spPr>
        <p:txBody>
          <a:bodyPr/>
          <a:lstStyle/>
          <a:p>
            <a:r>
              <a:rPr lang="en-US" sz="3600" dirty="0"/>
              <a:t>Anti-Amyloid Immunotherapy in AD</a:t>
            </a:r>
          </a:p>
        </p:txBody>
      </p:sp>
      <p:sp>
        <p:nvSpPr>
          <p:cNvPr id="7" name="TextBox 6">
            <a:extLst>
              <a:ext uri="{FF2B5EF4-FFF2-40B4-BE49-F238E27FC236}">
                <a16:creationId xmlns:a16="http://schemas.microsoft.com/office/drawing/2014/main" id="{8BCED92B-A40F-4961-5BEF-615C4AE0D4E6}"/>
              </a:ext>
            </a:extLst>
          </p:cNvPr>
          <p:cNvSpPr txBox="1"/>
          <p:nvPr/>
        </p:nvSpPr>
        <p:spPr>
          <a:xfrm>
            <a:off x="1387823" y="805091"/>
            <a:ext cx="7414146" cy="461665"/>
          </a:xfrm>
          <a:prstGeom prst="rect">
            <a:avLst/>
          </a:prstGeom>
          <a:noFill/>
        </p:spPr>
        <p:txBody>
          <a:bodyPr wrap="square">
            <a:spAutoFit/>
          </a:bodyPr>
          <a:lstStyle/>
          <a:p>
            <a:r>
              <a:rPr lang="en-US" sz="2400" b="1" dirty="0" err="1"/>
              <a:t>Kisunla</a:t>
            </a:r>
            <a:r>
              <a:rPr lang="en-US" sz="2400" b="1" dirty="0"/>
              <a:t> (donanemab)</a:t>
            </a:r>
            <a:r>
              <a:rPr lang="en-US" sz="2400" b="1" dirty="0">
                <a:solidFill>
                  <a:schemeClr val="tx1"/>
                </a:solidFill>
              </a:rPr>
              <a:t> in prodromal to mild AD</a:t>
            </a:r>
          </a:p>
        </p:txBody>
      </p:sp>
      <p:sp>
        <p:nvSpPr>
          <p:cNvPr id="4" name="Text Placeholder 4">
            <a:extLst>
              <a:ext uri="{FF2B5EF4-FFF2-40B4-BE49-F238E27FC236}">
                <a16:creationId xmlns:a16="http://schemas.microsoft.com/office/drawing/2014/main" id="{30CD8909-D3FF-79A4-6A29-2A13C1E78FED}"/>
              </a:ext>
            </a:extLst>
          </p:cNvPr>
          <p:cNvSpPr txBox="1">
            <a:spLocks/>
          </p:cNvSpPr>
          <p:nvPr/>
        </p:nvSpPr>
        <p:spPr>
          <a:xfrm>
            <a:off x="768671" y="1360659"/>
            <a:ext cx="3915009" cy="5227093"/>
          </a:xfrm>
          <a:prstGeom prst="rect">
            <a:avLst/>
          </a:prstGeom>
        </p:spPr>
        <p:txBody>
          <a:bodyPr vert="horz" lIns="91440" tIns="45720" rIns="91440" bIns="45720" rtlCol="0">
            <a:normAutofit/>
          </a:bodyPr>
          <a:lstStyle>
            <a:lvl1pPr marL="0" indent="0" algn="l" defTabSz="609585" rtl="0" eaLnBrk="1" latinLnBrk="0" hangingPunct="1">
              <a:lnSpc>
                <a:spcPct val="90000"/>
              </a:lnSpc>
              <a:spcBef>
                <a:spcPct val="20000"/>
              </a:spcBef>
              <a:buFontTx/>
              <a:buNone/>
              <a:defRPr sz="3200" kern="1200">
                <a:solidFill>
                  <a:schemeClr val="tx1"/>
                </a:solidFill>
                <a:latin typeface="Arial"/>
                <a:ea typeface="+mn-ea"/>
                <a:cs typeface="Arial"/>
              </a:defRPr>
            </a:lvl1pPr>
            <a:lvl2pPr marL="611702" indent="-383108" algn="l" defTabSz="609585" rtl="0" eaLnBrk="1" latinLnBrk="0" hangingPunct="1">
              <a:lnSpc>
                <a:spcPct val="90000"/>
              </a:lnSpc>
              <a:spcBef>
                <a:spcPct val="20000"/>
              </a:spcBef>
              <a:buFont typeface="Wingdings" charset="2"/>
              <a:buChar char="§"/>
              <a:tabLst/>
              <a:defRPr sz="2800" kern="1200">
                <a:solidFill>
                  <a:schemeClr val="tx1"/>
                </a:solidFill>
                <a:latin typeface="Arial"/>
                <a:ea typeface="+mn-ea"/>
                <a:cs typeface="Arial"/>
              </a:defRPr>
            </a:lvl2pPr>
            <a:lvl3pPr marL="996926" indent="-302676" algn="l" defTabSz="609585" rtl="0" eaLnBrk="1" latinLnBrk="0" hangingPunct="1">
              <a:lnSpc>
                <a:spcPct val="90000"/>
              </a:lnSpc>
              <a:spcBef>
                <a:spcPct val="20000"/>
              </a:spcBef>
              <a:buFont typeface="Arial"/>
              <a:buChar char="•"/>
              <a:tabLst/>
              <a:defRPr sz="2800" kern="1200">
                <a:solidFill>
                  <a:schemeClr val="tx1"/>
                </a:solidFill>
                <a:latin typeface="Arial"/>
                <a:ea typeface="+mn-ea"/>
                <a:cs typeface="Arial"/>
              </a:defRPr>
            </a:lvl3pPr>
            <a:lvl4pPr marL="1454114" indent="-311143" algn="l" defTabSz="609585" rtl="0" eaLnBrk="1" latinLnBrk="0" hangingPunct="1">
              <a:lnSpc>
                <a:spcPct val="90000"/>
              </a:lnSpc>
              <a:spcBef>
                <a:spcPct val="20000"/>
              </a:spcBef>
              <a:buFont typeface="Arial"/>
              <a:buChar char="–"/>
              <a:tabLst/>
              <a:defRPr sz="2400" kern="1200">
                <a:solidFill>
                  <a:schemeClr val="tx1"/>
                </a:solidFill>
                <a:latin typeface="Arial"/>
                <a:ea typeface="+mn-ea"/>
                <a:cs typeface="Arial"/>
              </a:defRPr>
            </a:lvl4pPr>
            <a:lvl5pPr marL="1828754" indent="-338658" algn="l" defTabSz="609585" rtl="0" eaLnBrk="1" latinLnBrk="0" hangingPunct="1">
              <a:lnSpc>
                <a:spcPct val="90000"/>
              </a:lnSpc>
              <a:spcBef>
                <a:spcPct val="20000"/>
              </a:spcBef>
              <a:buFont typeface="Arial"/>
              <a:buChar char="»"/>
              <a:tabLst/>
              <a:defRPr sz="2400"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457200" indent="-457200">
              <a:buFont typeface="Wingdings" pitchFamily="2" charset="2"/>
              <a:buChar char="Ø"/>
            </a:pPr>
            <a:r>
              <a:rPr lang="en-US" u="sng" dirty="0"/>
              <a:t>Benefits</a:t>
            </a:r>
          </a:p>
          <a:p>
            <a:pPr marL="457200" indent="-457200">
              <a:buFont typeface="Arial" panose="020B0604020202020204" pitchFamily="34" charset="0"/>
              <a:buChar char="•"/>
            </a:pPr>
            <a:r>
              <a:rPr lang="en-US" sz="2800" dirty="0" err="1"/>
              <a:t>CDRsb</a:t>
            </a:r>
            <a:r>
              <a:rPr lang="en-US" sz="2800" dirty="0"/>
              <a:t> 29% slowing</a:t>
            </a:r>
          </a:p>
          <a:p>
            <a:pPr marL="457200" indent="-457200">
              <a:buFont typeface="Arial" panose="020B0604020202020204" pitchFamily="34" charset="0"/>
              <a:buChar char="•"/>
            </a:pPr>
            <a:r>
              <a:rPr lang="en-US" sz="2800" dirty="0"/>
              <a:t>IADLs 40% slowing</a:t>
            </a:r>
          </a:p>
          <a:p>
            <a:pPr marL="457200" indent="-457200">
              <a:buFont typeface="Arial" panose="020B0604020202020204" pitchFamily="34" charset="0"/>
              <a:buChar char="•"/>
            </a:pPr>
            <a:r>
              <a:rPr lang="en-US" sz="2800" dirty="0"/>
              <a:t>83% reduction of amyloid plaques</a:t>
            </a:r>
          </a:p>
          <a:p>
            <a:pPr marL="457200" indent="-457200">
              <a:buFont typeface="Arial" panose="020B0604020202020204" pitchFamily="34" charset="0"/>
              <a:buChar char="•"/>
            </a:pPr>
            <a:r>
              <a:rPr lang="en-US" sz="2800" dirty="0"/>
              <a:t>Donanemab was stopped when the subject’s amyloid PET scan normalized</a:t>
            </a:r>
          </a:p>
          <a:p>
            <a:pPr marL="457200" indent="-457200">
              <a:buFont typeface="Arial" panose="020B0604020202020204" pitchFamily="34" charset="0"/>
              <a:buChar char="•"/>
            </a:pPr>
            <a:endParaRPr lang="en-US" dirty="0"/>
          </a:p>
        </p:txBody>
      </p:sp>
      <p:sp>
        <p:nvSpPr>
          <p:cNvPr id="5" name="Text Placeholder 5">
            <a:extLst>
              <a:ext uri="{FF2B5EF4-FFF2-40B4-BE49-F238E27FC236}">
                <a16:creationId xmlns:a16="http://schemas.microsoft.com/office/drawing/2014/main" id="{A0B5110E-B195-424D-3F60-DE2673E55FAF}"/>
              </a:ext>
            </a:extLst>
          </p:cNvPr>
          <p:cNvSpPr txBox="1">
            <a:spLocks/>
          </p:cNvSpPr>
          <p:nvPr/>
        </p:nvSpPr>
        <p:spPr>
          <a:xfrm>
            <a:off x="4886960" y="1360659"/>
            <a:ext cx="4183468" cy="4766987"/>
          </a:xfrm>
          <a:prstGeom prst="rect">
            <a:avLst/>
          </a:prstGeom>
        </p:spPr>
        <p:txBody>
          <a:bodyPr/>
          <a:lstStyle>
            <a:lvl1pPr marL="0" indent="0" algn="l" defTabSz="609585" rtl="0" eaLnBrk="1" latinLnBrk="0" hangingPunct="1">
              <a:lnSpc>
                <a:spcPct val="90000"/>
              </a:lnSpc>
              <a:spcBef>
                <a:spcPct val="20000"/>
              </a:spcBef>
              <a:buFontTx/>
              <a:buNone/>
              <a:defRPr sz="3200" kern="1200">
                <a:solidFill>
                  <a:schemeClr val="tx1"/>
                </a:solidFill>
                <a:latin typeface="Arial"/>
                <a:ea typeface="+mn-ea"/>
                <a:cs typeface="Arial"/>
              </a:defRPr>
            </a:lvl1pPr>
            <a:lvl2pPr marL="611702" indent="-383108" algn="l" defTabSz="609585" rtl="0" eaLnBrk="1" latinLnBrk="0" hangingPunct="1">
              <a:spcBef>
                <a:spcPct val="20000"/>
              </a:spcBef>
              <a:buFont typeface="Wingdings" charset="2"/>
              <a:buChar char="§"/>
              <a:tabLst/>
              <a:defRPr sz="2800" kern="1200">
                <a:solidFill>
                  <a:schemeClr val="tx1"/>
                </a:solidFill>
                <a:latin typeface="+mn-lt"/>
                <a:ea typeface="+mn-ea"/>
                <a:cs typeface="+mn-cs"/>
              </a:defRPr>
            </a:lvl2pPr>
            <a:lvl3pPr marL="996926" indent="-302676" algn="l" defTabSz="609585" rtl="0" eaLnBrk="1" latinLnBrk="0" hangingPunct="1">
              <a:lnSpc>
                <a:spcPct val="90000"/>
              </a:lnSpc>
              <a:spcBef>
                <a:spcPct val="20000"/>
              </a:spcBef>
              <a:buFont typeface="Arial"/>
              <a:buChar char="•"/>
              <a:tabLst/>
              <a:defRPr sz="2800" kern="1200">
                <a:solidFill>
                  <a:schemeClr val="tx1"/>
                </a:solidFill>
                <a:latin typeface="Arial"/>
                <a:ea typeface="+mn-ea"/>
                <a:cs typeface="Arial"/>
              </a:defRPr>
            </a:lvl3pPr>
            <a:lvl4pPr marL="1454114" indent="-311143" algn="l" defTabSz="609585" rtl="0" eaLnBrk="1" latinLnBrk="0" hangingPunct="1">
              <a:lnSpc>
                <a:spcPct val="90000"/>
              </a:lnSpc>
              <a:spcBef>
                <a:spcPct val="20000"/>
              </a:spcBef>
              <a:buFont typeface="Arial"/>
              <a:buChar char="–"/>
              <a:tabLst/>
              <a:defRPr sz="2400" kern="1200">
                <a:solidFill>
                  <a:schemeClr val="tx1"/>
                </a:solidFill>
                <a:latin typeface="Arial"/>
                <a:ea typeface="+mn-ea"/>
                <a:cs typeface="Arial"/>
              </a:defRPr>
            </a:lvl4pPr>
            <a:lvl5pPr marL="1828754" indent="-338658" algn="l" defTabSz="609585" rtl="0" eaLnBrk="1" latinLnBrk="0" hangingPunct="1">
              <a:lnSpc>
                <a:spcPct val="90000"/>
              </a:lnSpc>
              <a:spcBef>
                <a:spcPct val="20000"/>
              </a:spcBef>
              <a:buFont typeface="Arial"/>
              <a:buChar char="»"/>
              <a:tabLst/>
              <a:defRPr sz="2400"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457200" indent="-457200">
              <a:buFont typeface="Wingdings" pitchFamily="2" charset="2"/>
              <a:buChar char="Ø"/>
            </a:pPr>
            <a:r>
              <a:rPr lang="en-US" u="sng" dirty="0"/>
              <a:t>Risks</a:t>
            </a:r>
          </a:p>
          <a:p>
            <a:pPr marL="457200" indent="-457200">
              <a:buFont typeface="Arial" panose="020B0604020202020204" pitchFamily="34" charset="0"/>
              <a:buChar char="•"/>
            </a:pPr>
            <a:r>
              <a:rPr lang="en-US" sz="2800" dirty="0"/>
              <a:t>ARIA-E = 16%*</a:t>
            </a:r>
          </a:p>
          <a:p>
            <a:pPr marL="457200" indent="-457200">
              <a:buFont typeface="Arial" panose="020B0604020202020204" pitchFamily="34" charset="0"/>
              <a:buChar char="•"/>
            </a:pPr>
            <a:r>
              <a:rPr lang="en-US" sz="2800" dirty="0"/>
              <a:t>ARIA-H = 15%*</a:t>
            </a:r>
          </a:p>
          <a:p>
            <a:r>
              <a:rPr lang="en-US" sz="2800" dirty="0"/>
              <a:t>    * with modified dosing</a:t>
            </a:r>
          </a:p>
          <a:p>
            <a:pPr marL="457200" indent="-457200">
              <a:buFont typeface="Arial" panose="020B0604020202020204" pitchFamily="34" charset="0"/>
              <a:buChar char="•"/>
            </a:pPr>
            <a:r>
              <a:rPr lang="en-US" sz="2800" dirty="0"/>
              <a:t>No symptoms with ARIA in &gt;90%</a:t>
            </a:r>
          </a:p>
          <a:p>
            <a:pPr marL="457200" indent="-457200">
              <a:buFont typeface="Arial" panose="020B0604020202020204" pitchFamily="34" charset="0"/>
              <a:buChar char="•"/>
            </a:pPr>
            <a:r>
              <a:rPr lang="en-US" sz="2800" dirty="0"/>
              <a:t>Severe ARIA = 3%</a:t>
            </a:r>
          </a:p>
          <a:p>
            <a:pPr marL="457200" indent="-457200">
              <a:buFont typeface="Arial" panose="020B0604020202020204" pitchFamily="34" charset="0"/>
              <a:buChar char="•"/>
            </a:pPr>
            <a:r>
              <a:rPr lang="en-US" sz="2800" dirty="0"/>
              <a:t>Three deaths related to complications of treatment (0.4%)</a:t>
            </a:r>
          </a:p>
        </p:txBody>
      </p:sp>
      <p:sp>
        <p:nvSpPr>
          <p:cNvPr id="8" name="TextBox 7">
            <a:extLst>
              <a:ext uri="{FF2B5EF4-FFF2-40B4-BE49-F238E27FC236}">
                <a16:creationId xmlns:a16="http://schemas.microsoft.com/office/drawing/2014/main" id="{86759E0E-252B-139E-1484-E9920EC044EC}"/>
              </a:ext>
            </a:extLst>
          </p:cNvPr>
          <p:cNvSpPr txBox="1"/>
          <p:nvPr/>
        </p:nvSpPr>
        <p:spPr>
          <a:xfrm>
            <a:off x="2604073" y="6315452"/>
            <a:ext cx="4403834" cy="369332"/>
          </a:xfrm>
          <a:prstGeom prst="rect">
            <a:avLst/>
          </a:prstGeom>
          <a:noFill/>
        </p:spPr>
        <p:txBody>
          <a:bodyPr wrap="none" rtlCol="0">
            <a:spAutoFit/>
          </a:bodyPr>
          <a:lstStyle/>
          <a:p>
            <a:r>
              <a:rPr lang="en-US" dirty="0"/>
              <a:t>Sims JR, et al. JAMA 2023; 330:512-527.</a:t>
            </a:r>
          </a:p>
        </p:txBody>
      </p:sp>
    </p:spTree>
    <p:extLst>
      <p:ext uri="{BB962C8B-B14F-4D97-AF65-F5344CB8AC3E}">
        <p14:creationId xmlns:p14="http://schemas.microsoft.com/office/powerpoint/2010/main" val="1502607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 calcmode="lin" valueType="num">
                                      <p:cBhvr additive="base">
                                        <p:cTn id="2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 calcmode="lin" valueType="num">
                                      <p:cBhvr additive="base">
                                        <p:cTn id="2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 calcmode="lin" valueType="num">
                                      <p:cBhvr additive="base">
                                        <p:cTn id="31"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9E0AE-488A-5DC9-45BD-1E21DC328D62}"/>
              </a:ext>
            </a:extLst>
          </p:cNvPr>
          <p:cNvSpPr>
            <a:spLocks noGrp="1"/>
          </p:cNvSpPr>
          <p:nvPr>
            <p:ph type="title"/>
          </p:nvPr>
        </p:nvSpPr>
        <p:spPr>
          <a:xfrm>
            <a:off x="782320" y="-1229801"/>
            <a:ext cx="8019650" cy="1229801"/>
          </a:xfrm>
        </p:spPr>
        <p:txBody>
          <a:bodyPr vert="horz" lIns="91440" tIns="0" rIns="91440" bIns="0" rtlCol="0" anchor="b">
            <a:noAutofit/>
          </a:bodyPr>
          <a:lstStyle/>
          <a:p>
            <a:r>
              <a:rPr lang="en-US" dirty="0"/>
              <a:t>Benefits 2</a:t>
            </a:r>
          </a:p>
        </p:txBody>
      </p:sp>
      <p:sp>
        <p:nvSpPr>
          <p:cNvPr id="5" name="TextBox 4">
            <a:extLst>
              <a:ext uri="{FF2B5EF4-FFF2-40B4-BE49-F238E27FC236}">
                <a16:creationId xmlns:a16="http://schemas.microsoft.com/office/drawing/2014/main" id="{3FE49999-3378-0D39-2915-155DA06DEC9C}"/>
              </a:ext>
            </a:extLst>
          </p:cNvPr>
          <p:cNvSpPr txBox="1"/>
          <p:nvPr/>
        </p:nvSpPr>
        <p:spPr>
          <a:xfrm>
            <a:off x="986169" y="510362"/>
            <a:ext cx="7171661" cy="701750"/>
          </a:xfrm>
          <a:prstGeom prst="rect">
            <a:avLst/>
          </a:prstGeom>
          <a:noFill/>
        </p:spPr>
        <p:txBody>
          <a:bodyPr wrap="square" rtlCol="0">
            <a:spAutoFit/>
          </a:bodyPr>
          <a:lstStyle/>
          <a:p>
            <a:r>
              <a:rPr lang="en-US" sz="4000" b="1" dirty="0">
                <a:solidFill>
                  <a:srgbClr val="C00000"/>
                </a:solidFill>
              </a:rPr>
              <a:t>Benefits: CDR &amp; donanemab</a:t>
            </a:r>
          </a:p>
        </p:txBody>
      </p:sp>
      <p:pic>
        <p:nvPicPr>
          <p:cNvPr id="4" name="Picture 3" descr="A comparison of a graph&#10;&#10;">
            <a:extLst>
              <a:ext uri="{FF2B5EF4-FFF2-40B4-BE49-F238E27FC236}">
                <a16:creationId xmlns:a16="http://schemas.microsoft.com/office/drawing/2014/main" id="{575ADD2F-E4FA-18F3-75C3-156A95FE4F07}"/>
              </a:ext>
            </a:extLst>
          </p:cNvPr>
          <p:cNvPicPr>
            <a:picLocks noChangeAspect="1"/>
          </p:cNvPicPr>
          <p:nvPr/>
        </p:nvPicPr>
        <p:blipFill>
          <a:blip r:embed="rId2"/>
          <a:stretch>
            <a:fillRect/>
          </a:stretch>
        </p:blipFill>
        <p:spPr>
          <a:xfrm>
            <a:off x="845288" y="1499192"/>
            <a:ext cx="8036054" cy="4339708"/>
          </a:xfrm>
          <a:prstGeom prst="rect">
            <a:avLst/>
          </a:prstGeom>
        </p:spPr>
      </p:pic>
    </p:spTree>
    <p:extLst>
      <p:ext uri="{BB962C8B-B14F-4D97-AF65-F5344CB8AC3E}">
        <p14:creationId xmlns:p14="http://schemas.microsoft.com/office/powerpoint/2010/main" val="31137203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EE8C3-F3D6-94E1-AC90-4719CF227367}"/>
              </a:ext>
            </a:extLst>
          </p:cNvPr>
          <p:cNvSpPr>
            <a:spLocks noGrp="1"/>
          </p:cNvSpPr>
          <p:nvPr>
            <p:ph type="title"/>
          </p:nvPr>
        </p:nvSpPr>
        <p:spPr>
          <a:xfrm>
            <a:off x="918955" y="232479"/>
            <a:ext cx="8119942" cy="779938"/>
          </a:xfrm>
        </p:spPr>
        <p:txBody>
          <a:bodyPr/>
          <a:lstStyle/>
          <a:p>
            <a:r>
              <a:rPr lang="en-US" dirty="0"/>
              <a:t>Clinical AD Research at UNMC</a:t>
            </a:r>
          </a:p>
        </p:txBody>
      </p:sp>
      <p:sp>
        <p:nvSpPr>
          <p:cNvPr id="3" name="Content Placeholder 2">
            <a:extLst>
              <a:ext uri="{FF2B5EF4-FFF2-40B4-BE49-F238E27FC236}">
                <a16:creationId xmlns:a16="http://schemas.microsoft.com/office/drawing/2014/main" id="{E435BB62-1CB2-E6E7-DFD1-C18B63F3C8CB}"/>
              </a:ext>
            </a:extLst>
          </p:cNvPr>
          <p:cNvSpPr>
            <a:spLocks noGrp="1"/>
          </p:cNvSpPr>
          <p:nvPr>
            <p:ph idx="1"/>
          </p:nvPr>
        </p:nvSpPr>
        <p:spPr>
          <a:xfrm>
            <a:off x="918955" y="1012417"/>
            <a:ext cx="7846673" cy="5687927"/>
          </a:xfrm>
        </p:spPr>
        <p:txBody>
          <a:bodyPr>
            <a:normAutofit/>
          </a:bodyPr>
          <a:lstStyle/>
          <a:p>
            <a:pPr marL="457200" indent="-457200">
              <a:buFont typeface="Wingdings" pitchFamily="2" charset="2"/>
              <a:buChar char="Ø"/>
            </a:pPr>
            <a:r>
              <a:rPr lang="en-US" b="1" dirty="0"/>
              <a:t>Early Diagnosis &amp; Monitoring</a:t>
            </a:r>
          </a:p>
          <a:p>
            <a:pPr marL="1068902" lvl="1" indent="-457200">
              <a:buFont typeface="Wingdings" pitchFamily="2" charset="2"/>
              <a:buChar char="Ø"/>
            </a:pPr>
            <a:r>
              <a:rPr lang="en-US" dirty="0"/>
              <a:t>Driving for early detection of Alzheimer’s</a:t>
            </a:r>
          </a:p>
          <a:p>
            <a:pPr marL="1068902" lvl="1" indent="-457200">
              <a:buFont typeface="Wingdings" pitchFamily="2" charset="2"/>
              <a:buChar char="Ø"/>
            </a:pPr>
            <a:r>
              <a:rPr lang="en-US" dirty="0"/>
              <a:t>TCD measures of CVR</a:t>
            </a:r>
          </a:p>
          <a:p>
            <a:pPr marL="457200" indent="-457200">
              <a:buFont typeface="Wingdings" pitchFamily="2" charset="2"/>
              <a:buChar char="Ø"/>
            </a:pPr>
            <a:r>
              <a:rPr lang="en-US" b="1" dirty="0"/>
              <a:t>Novel Treatments</a:t>
            </a:r>
          </a:p>
          <a:p>
            <a:pPr marL="1068902" lvl="1" indent="-457200">
              <a:buFont typeface="Wingdings" pitchFamily="2" charset="2"/>
              <a:buChar char="Ø"/>
            </a:pPr>
            <a:r>
              <a:rPr lang="en-US" dirty="0" err="1"/>
              <a:t>Trailrunner</a:t>
            </a:r>
            <a:r>
              <a:rPr lang="en-US" dirty="0"/>
              <a:t> study of </a:t>
            </a:r>
            <a:r>
              <a:rPr lang="en-US" dirty="0" err="1"/>
              <a:t>remternetug</a:t>
            </a:r>
            <a:endParaRPr lang="en-US" dirty="0"/>
          </a:p>
          <a:p>
            <a:pPr marL="1068902" lvl="1" indent="-457200">
              <a:buFont typeface="Wingdings" pitchFamily="2" charset="2"/>
              <a:buChar char="Ø"/>
            </a:pPr>
            <a:r>
              <a:rPr lang="en-US" dirty="0" err="1"/>
              <a:t>Trontier</a:t>
            </a:r>
            <a:r>
              <a:rPr lang="en-US" dirty="0"/>
              <a:t> study of </a:t>
            </a:r>
            <a:r>
              <a:rPr lang="en-US" dirty="0" err="1"/>
              <a:t>trontinemab</a:t>
            </a:r>
            <a:endParaRPr lang="en-US" dirty="0"/>
          </a:p>
          <a:p>
            <a:pPr marL="457200" indent="-457200">
              <a:buFont typeface="Wingdings" pitchFamily="2" charset="2"/>
              <a:buChar char="Ø"/>
            </a:pPr>
            <a:r>
              <a:rPr lang="en-US" b="1" dirty="0"/>
              <a:t>Caregiver Research</a:t>
            </a:r>
            <a:endParaRPr lang="en-US" dirty="0"/>
          </a:p>
          <a:p>
            <a:pPr marL="1068902" lvl="1" indent="-457200">
              <a:buFont typeface="Wingdings" pitchFamily="2" charset="2"/>
              <a:buChar char="Ø"/>
            </a:pPr>
            <a:r>
              <a:rPr lang="en-US" dirty="0"/>
              <a:t>AD patient-caregiver synchrony and AD patient &amp; caregiver outcomes</a:t>
            </a:r>
          </a:p>
          <a:p>
            <a:pPr marL="1068902" lvl="1" indent="-457200">
              <a:buFont typeface="Wingdings" pitchFamily="2" charset="2"/>
              <a:buChar char="Ø"/>
            </a:pPr>
            <a:r>
              <a:rPr lang="en-US" dirty="0"/>
              <a:t>Possible new study comparing two treatments for caregiver depression</a:t>
            </a:r>
          </a:p>
        </p:txBody>
      </p:sp>
    </p:spTree>
    <p:extLst>
      <p:ext uri="{BB962C8B-B14F-4D97-AF65-F5344CB8AC3E}">
        <p14:creationId xmlns:p14="http://schemas.microsoft.com/office/powerpoint/2010/main" val="3049405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 calcmode="lin" valueType="num">
                                      <p:cBhvr additive="base">
                                        <p:cTn id="1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 calcmode="lin" valueType="num">
                                      <p:cBhvr additive="base">
                                        <p:cTn id="2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 calcmode="lin" valueType="num">
                                      <p:cBhvr additive="base">
                                        <p:cTn id="2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 calcmode="lin" valueType="num">
                                      <p:cBhvr additive="base">
                                        <p:cTn id="2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840F8-6EB1-CCEC-E7D7-90D45E25FFD7}"/>
              </a:ext>
            </a:extLst>
          </p:cNvPr>
          <p:cNvSpPr>
            <a:spLocks noGrp="1"/>
          </p:cNvSpPr>
          <p:nvPr>
            <p:ph type="title"/>
          </p:nvPr>
        </p:nvSpPr>
        <p:spPr>
          <a:xfrm>
            <a:off x="812800" y="-1609107"/>
            <a:ext cx="8107680" cy="1609107"/>
          </a:xfrm>
        </p:spPr>
        <p:txBody>
          <a:bodyPr vert="horz" lIns="91440" tIns="0" rIns="91440" bIns="0" rtlCol="0" anchor="b">
            <a:noAutofit/>
          </a:bodyPr>
          <a:lstStyle/>
          <a:p>
            <a:r>
              <a:rPr lang="en-US" dirty="0"/>
              <a:t>Email for more info</a:t>
            </a:r>
          </a:p>
        </p:txBody>
      </p:sp>
      <p:sp>
        <p:nvSpPr>
          <p:cNvPr id="4" name="Title 2">
            <a:extLst>
              <a:ext uri="{FF2B5EF4-FFF2-40B4-BE49-F238E27FC236}">
                <a16:creationId xmlns:a16="http://schemas.microsoft.com/office/drawing/2014/main" id="{70983DA9-22D6-4A49-620F-F3FEE7C5B62A}"/>
              </a:ext>
            </a:extLst>
          </p:cNvPr>
          <p:cNvSpPr txBox="1">
            <a:spLocks/>
          </p:cNvSpPr>
          <p:nvPr/>
        </p:nvSpPr>
        <p:spPr>
          <a:xfrm>
            <a:off x="782320" y="217590"/>
            <a:ext cx="8019650" cy="877564"/>
          </a:xfrm>
          <a:prstGeom prst="rect">
            <a:avLst/>
          </a:prstGeom>
        </p:spPr>
        <p:txBody>
          <a:bodyPr vert="horz" lIns="91440" tIns="0" rIns="91440" bIns="0" rtlCol="0" anchor="ctr">
            <a:noAutofit/>
          </a:bodyPr>
          <a:lstStyle>
            <a:lvl1pPr algn="ctr" defTabSz="609585" rtl="0" eaLnBrk="1" latinLnBrk="0" hangingPunct="1">
              <a:lnSpc>
                <a:spcPct val="90000"/>
              </a:lnSpc>
              <a:spcBef>
                <a:spcPct val="0"/>
              </a:spcBef>
              <a:buNone/>
              <a:defRPr sz="4000" b="1" i="0" kern="1200" baseline="0">
                <a:solidFill>
                  <a:schemeClr val="accent1"/>
                </a:solidFill>
                <a:latin typeface="Arial"/>
                <a:ea typeface="+mj-ea"/>
                <a:cs typeface="Arial"/>
              </a:defRPr>
            </a:lvl1pPr>
          </a:lstStyle>
          <a:p>
            <a:r>
              <a:rPr lang="en-US" sz="3200"/>
              <a:t>Email for more info: </a:t>
            </a:r>
            <a:r>
              <a:rPr lang="en-US" sz="3200" u="sng"/>
              <a:t>adtrials@unmc.edu</a:t>
            </a:r>
            <a:endParaRPr lang="en-US" sz="3200" u="sng" dirty="0"/>
          </a:p>
        </p:txBody>
      </p:sp>
      <p:sp>
        <p:nvSpPr>
          <p:cNvPr id="3" name="Content Placeholder 1">
            <a:extLst>
              <a:ext uri="{FF2B5EF4-FFF2-40B4-BE49-F238E27FC236}">
                <a16:creationId xmlns:a16="http://schemas.microsoft.com/office/drawing/2014/main" id="{D5AC9AD7-C572-AFE5-0F38-A46AFBB7C87D}"/>
              </a:ext>
            </a:extLst>
          </p:cNvPr>
          <p:cNvSpPr txBox="1">
            <a:spLocks/>
          </p:cNvSpPr>
          <p:nvPr/>
        </p:nvSpPr>
        <p:spPr>
          <a:xfrm>
            <a:off x="782320" y="1203387"/>
            <a:ext cx="8019651" cy="5437023"/>
          </a:xfrm>
          <a:prstGeom prst="rect">
            <a:avLst/>
          </a:prstGeom>
        </p:spPr>
        <p:txBody>
          <a:bodyPr>
            <a:normAutofit lnSpcReduction="10000"/>
          </a:bodyPr>
          <a:lstStyle>
            <a:lvl1pPr marL="0" indent="0" algn="l" defTabSz="609585" rtl="0" eaLnBrk="1" latinLnBrk="0" hangingPunct="1">
              <a:lnSpc>
                <a:spcPct val="90000"/>
              </a:lnSpc>
              <a:spcBef>
                <a:spcPct val="20000"/>
              </a:spcBef>
              <a:buFontTx/>
              <a:buNone/>
              <a:defRPr sz="3200" kern="1200">
                <a:solidFill>
                  <a:schemeClr val="tx1"/>
                </a:solidFill>
                <a:latin typeface="Arial"/>
                <a:ea typeface="+mn-ea"/>
                <a:cs typeface="Arial"/>
              </a:defRPr>
            </a:lvl1pPr>
            <a:lvl2pPr marL="611702" indent="-383108" algn="l" defTabSz="609585" rtl="0" eaLnBrk="1" latinLnBrk="0" hangingPunct="1">
              <a:spcBef>
                <a:spcPct val="20000"/>
              </a:spcBef>
              <a:buFont typeface="Wingdings" charset="2"/>
              <a:buChar char="§"/>
              <a:tabLst/>
              <a:defRPr sz="2800" kern="1200">
                <a:solidFill>
                  <a:schemeClr val="tx1"/>
                </a:solidFill>
                <a:latin typeface="+mn-lt"/>
                <a:ea typeface="+mn-ea"/>
                <a:cs typeface="+mn-cs"/>
              </a:defRPr>
            </a:lvl2pPr>
            <a:lvl3pPr marL="996926" indent="-302676" algn="l" defTabSz="609585" rtl="0" eaLnBrk="1" latinLnBrk="0" hangingPunct="1">
              <a:lnSpc>
                <a:spcPct val="90000"/>
              </a:lnSpc>
              <a:spcBef>
                <a:spcPct val="20000"/>
              </a:spcBef>
              <a:buFont typeface="Arial"/>
              <a:buChar char="•"/>
              <a:tabLst/>
              <a:defRPr sz="2800" kern="1200">
                <a:solidFill>
                  <a:schemeClr val="tx1"/>
                </a:solidFill>
                <a:latin typeface="Arial"/>
                <a:ea typeface="+mn-ea"/>
                <a:cs typeface="Arial"/>
              </a:defRPr>
            </a:lvl3pPr>
            <a:lvl4pPr marL="1454114" indent="-311143" algn="l" defTabSz="609585" rtl="0" eaLnBrk="1" latinLnBrk="0" hangingPunct="1">
              <a:lnSpc>
                <a:spcPct val="90000"/>
              </a:lnSpc>
              <a:spcBef>
                <a:spcPct val="20000"/>
              </a:spcBef>
              <a:buFont typeface="Arial"/>
              <a:buChar char="–"/>
              <a:tabLst/>
              <a:defRPr sz="2400" kern="1200">
                <a:solidFill>
                  <a:schemeClr val="tx1"/>
                </a:solidFill>
                <a:latin typeface="Arial"/>
                <a:ea typeface="+mn-ea"/>
                <a:cs typeface="Arial"/>
              </a:defRPr>
            </a:lvl4pPr>
            <a:lvl5pPr marL="1828754" indent="-338658" algn="l" defTabSz="609585" rtl="0" eaLnBrk="1" latinLnBrk="0" hangingPunct="1">
              <a:lnSpc>
                <a:spcPct val="90000"/>
              </a:lnSpc>
              <a:spcBef>
                <a:spcPct val="20000"/>
              </a:spcBef>
              <a:buFont typeface="Arial"/>
              <a:buChar char="»"/>
              <a:tabLst/>
              <a:defRPr sz="2400"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457200" indent="-457200">
              <a:buFont typeface="Wingdings" pitchFamily="2" charset="2"/>
              <a:buChar char="Ø"/>
            </a:pPr>
            <a:r>
              <a:rPr lang="en-US" sz="2800" b="1" dirty="0"/>
              <a:t>AD Prevention Trial – </a:t>
            </a:r>
            <a:r>
              <a:rPr lang="en-US" sz="2800" b="1" u="sng" dirty="0" err="1"/>
              <a:t>Trailrunner</a:t>
            </a:r>
            <a:r>
              <a:rPr lang="en-US" sz="2800" b="1" u="sng" dirty="0"/>
              <a:t> Study</a:t>
            </a:r>
          </a:p>
          <a:p>
            <a:pPr marL="1068902" lvl="1" indent="-457200">
              <a:buFont typeface="Wingdings" pitchFamily="2" charset="2"/>
              <a:buChar char="Ø"/>
            </a:pPr>
            <a:r>
              <a:rPr lang="en-US" dirty="0"/>
              <a:t>Age 65-80, normal cognition, positive AD blood biomarker test</a:t>
            </a:r>
          </a:p>
          <a:p>
            <a:pPr marL="1068902" lvl="1" indent="-457200">
              <a:buFont typeface="Wingdings" pitchFamily="2" charset="2"/>
              <a:buChar char="Ø"/>
            </a:pPr>
            <a:r>
              <a:rPr lang="en-US" b="1" dirty="0" err="1"/>
              <a:t>Remternetug</a:t>
            </a:r>
            <a:r>
              <a:rPr lang="en-US" dirty="0"/>
              <a:t> vs placebo, sq for 1.5 years, then 3-5 years of follow-up</a:t>
            </a:r>
          </a:p>
          <a:p>
            <a:pPr marL="457200" indent="-457200">
              <a:buFont typeface="Wingdings" pitchFamily="2" charset="2"/>
              <a:buChar char="Ø"/>
            </a:pPr>
            <a:r>
              <a:rPr lang="en-US" sz="2800" b="1" dirty="0"/>
              <a:t>AD Treatment Trial of drug using BBB shuttle technology – </a:t>
            </a:r>
            <a:r>
              <a:rPr lang="en-US" sz="2800" b="1" u="sng" dirty="0" err="1"/>
              <a:t>Trontier</a:t>
            </a:r>
            <a:r>
              <a:rPr lang="en-US" sz="2800" b="1" u="sng" dirty="0"/>
              <a:t> Study</a:t>
            </a:r>
          </a:p>
          <a:p>
            <a:pPr marL="1068902" lvl="1" indent="-457200">
              <a:buFont typeface="Wingdings" pitchFamily="2" charset="2"/>
              <a:buChar char="Ø"/>
            </a:pPr>
            <a:r>
              <a:rPr lang="en-US" dirty="0"/>
              <a:t>Age 50-90, prodromal to mild AD, amyloid PET positive</a:t>
            </a:r>
          </a:p>
          <a:p>
            <a:pPr marL="1068902" lvl="1" indent="-457200">
              <a:buFont typeface="Wingdings" pitchFamily="2" charset="2"/>
              <a:buChar char="Ø"/>
            </a:pPr>
            <a:r>
              <a:rPr lang="en-US" b="1" dirty="0" err="1"/>
              <a:t>Trontinemab</a:t>
            </a:r>
            <a:r>
              <a:rPr lang="en-US" dirty="0"/>
              <a:t> vs placebo, IV for 1.5 years followed by opportunity everyone to go on the study drug</a:t>
            </a:r>
          </a:p>
        </p:txBody>
      </p:sp>
    </p:spTree>
    <p:extLst>
      <p:ext uri="{BB962C8B-B14F-4D97-AF65-F5344CB8AC3E}">
        <p14:creationId xmlns:p14="http://schemas.microsoft.com/office/powerpoint/2010/main" val="3433236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 calcmode="lin" valueType="num">
                                      <p:cBhvr additive="base">
                                        <p:cTn id="1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84C853-5412-31EC-E8E1-28DAD3828C43}"/>
              </a:ext>
            </a:extLst>
          </p:cNvPr>
          <p:cNvSpPr>
            <a:spLocks noGrp="1"/>
          </p:cNvSpPr>
          <p:nvPr>
            <p:ph type="title"/>
          </p:nvPr>
        </p:nvSpPr>
        <p:spPr>
          <a:xfrm>
            <a:off x="761849" y="140535"/>
            <a:ext cx="8361680" cy="669515"/>
          </a:xfrm>
        </p:spPr>
        <p:txBody>
          <a:bodyPr/>
          <a:lstStyle/>
          <a:p>
            <a:r>
              <a:rPr lang="en-US" sz="3600" dirty="0"/>
              <a:t>National Early Onset AD Research</a:t>
            </a:r>
          </a:p>
        </p:txBody>
      </p:sp>
      <p:sp>
        <p:nvSpPr>
          <p:cNvPr id="4" name="Content Placeholder 3">
            <a:extLst>
              <a:ext uri="{FF2B5EF4-FFF2-40B4-BE49-F238E27FC236}">
                <a16:creationId xmlns:a16="http://schemas.microsoft.com/office/drawing/2014/main" id="{7A290A24-9C33-7B8A-6B2F-7956F61D52F3}"/>
              </a:ext>
            </a:extLst>
          </p:cNvPr>
          <p:cNvSpPr>
            <a:spLocks noGrp="1"/>
          </p:cNvSpPr>
          <p:nvPr>
            <p:ph idx="1"/>
          </p:nvPr>
        </p:nvSpPr>
        <p:spPr>
          <a:xfrm>
            <a:off x="761849" y="810050"/>
            <a:ext cx="8156964" cy="5942847"/>
          </a:xfrm>
        </p:spPr>
        <p:txBody>
          <a:bodyPr>
            <a:normAutofit/>
          </a:bodyPr>
          <a:lstStyle/>
          <a:p>
            <a:pPr marL="457200" indent="-457200">
              <a:buFont typeface="Wingdings" pitchFamily="2" charset="2"/>
              <a:buChar char="Ø"/>
            </a:pPr>
            <a:r>
              <a:rPr lang="en-US" dirty="0"/>
              <a:t>Longitudinal Early-Onset Alzheimer’s Disease Study: </a:t>
            </a:r>
            <a:r>
              <a:rPr lang="en-US" u="sng" dirty="0"/>
              <a:t>LEADS</a:t>
            </a:r>
          </a:p>
          <a:p>
            <a:pPr marL="1068902" lvl="1" indent="-457200">
              <a:buFont typeface="Wingdings" pitchFamily="2" charset="2"/>
              <a:buChar char="Ø"/>
            </a:pPr>
            <a:r>
              <a:rPr lang="en-US" sz="2200" dirty="0"/>
              <a:t>Observational study of 500 EOAD patients and includes cognitive testing, lab tests, spinal fluid tests, and brain imaging (MRI, PET)</a:t>
            </a:r>
          </a:p>
          <a:p>
            <a:pPr marL="1068902" lvl="1" indent="-457200">
              <a:buFont typeface="Wingdings" pitchFamily="2" charset="2"/>
              <a:buChar char="Ø"/>
            </a:pPr>
            <a:r>
              <a:rPr lang="en-US" sz="2200" dirty="0"/>
              <a:t>Closest sites in Rochester, MN (Mayo Clinic), Chicago, IL (Northwestern Univ.) and St. Louis, MO (Washington Univ.)</a:t>
            </a:r>
          </a:p>
          <a:p>
            <a:pPr marL="457200" indent="-457200">
              <a:buFont typeface="Wingdings" pitchFamily="2" charset="2"/>
              <a:buChar char="Ø"/>
            </a:pPr>
            <a:r>
              <a:rPr lang="en-US" dirty="0"/>
              <a:t>Dominantly Inherited Alzheimer’s Network (</a:t>
            </a:r>
            <a:r>
              <a:rPr lang="en-US" u="sng" dirty="0"/>
              <a:t>DIAN</a:t>
            </a:r>
            <a:r>
              <a:rPr lang="en-US" dirty="0"/>
              <a:t>)</a:t>
            </a:r>
          </a:p>
          <a:p>
            <a:pPr marL="954602" lvl="1" indent="-342900">
              <a:buFont typeface="Wingdings" pitchFamily="2" charset="2"/>
              <a:buChar char="Ø"/>
            </a:pPr>
            <a:r>
              <a:rPr lang="en-US" sz="2200" dirty="0"/>
              <a:t>Study patients with a genetic mutation causing AD and their families. Located in St. Louis, MO at Washington University.</a:t>
            </a:r>
          </a:p>
          <a:p>
            <a:pPr marL="954602" lvl="1" indent="-342900">
              <a:buFont typeface="Wingdings" pitchFamily="2" charset="2"/>
              <a:buChar char="Ø"/>
            </a:pPr>
            <a:r>
              <a:rPr lang="en-US" sz="2200" dirty="0"/>
              <a:t>DIAN Treatment Unit (DIAN-TU) is conducting clinical trials for patients and at-risk family relatives</a:t>
            </a:r>
            <a:r>
              <a:rPr lang="en-US" sz="2400" dirty="0"/>
              <a:t>.</a:t>
            </a:r>
          </a:p>
          <a:p>
            <a:pPr marL="1068902" lvl="1" indent="-457200">
              <a:buFont typeface="Wingdings" pitchFamily="2" charset="2"/>
              <a:buChar char="Ø"/>
            </a:pPr>
            <a:endParaRPr lang="en-US" sz="2400" dirty="0"/>
          </a:p>
        </p:txBody>
      </p:sp>
    </p:spTree>
    <p:extLst>
      <p:ext uri="{BB962C8B-B14F-4D97-AF65-F5344CB8AC3E}">
        <p14:creationId xmlns:p14="http://schemas.microsoft.com/office/powerpoint/2010/main" val="3181657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 calcmode="lin" valueType="num">
                                      <p:cBhvr additive="base">
                                        <p:cTn id="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anim calcmode="lin" valueType="num">
                                      <p:cBhvr additive="base">
                                        <p:cTn id="1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anim calcmode="lin" valueType="num">
                                      <p:cBhvr additive="base">
                                        <p:cTn id="1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CD64F-28CB-50EE-75A6-FA8E32FE2729}"/>
              </a:ext>
            </a:extLst>
          </p:cNvPr>
          <p:cNvSpPr>
            <a:spLocks noGrp="1"/>
          </p:cNvSpPr>
          <p:nvPr>
            <p:ph type="title"/>
          </p:nvPr>
        </p:nvSpPr>
        <p:spPr>
          <a:xfrm>
            <a:off x="812800" y="-1609107"/>
            <a:ext cx="8107680" cy="1609107"/>
          </a:xfrm>
        </p:spPr>
        <p:txBody>
          <a:bodyPr vert="horz" lIns="91440" tIns="0" rIns="91440" bIns="0" rtlCol="0" anchor="b">
            <a:noAutofit/>
          </a:bodyPr>
          <a:lstStyle/>
          <a:p>
            <a:r>
              <a:rPr lang="en-US" dirty="0"/>
              <a:t>Questions</a:t>
            </a:r>
          </a:p>
        </p:txBody>
      </p:sp>
      <p:pic>
        <p:nvPicPr>
          <p:cNvPr id="4" name="Picture 3" descr="Hands in the air with question marks above it.&#10;">
            <a:extLst>
              <a:ext uri="{FF2B5EF4-FFF2-40B4-BE49-F238E27FC236}">
                <a16:creationId xmlns:a16="http://schemas.microsoft.com/office/drawing/2014/main" id="{09C63E92-CB43-3520-D998-23671D1EA228}"/>
              </a:ext>
            </a:extLst>
          </p:cNvPr>
          <p:cNvPicPr>
            <a:picLocks noChangeAspect="1"/>
          </p:cNvPicPr>
          <p:nvPr/>
        </p:nvPicPr>
        <p:blipFill>
          <a:blip r:embed="rId2"/>
          <a:stretch>
            <a:fillRect/>
          </a:stretch>
        </p:blipFill>
        <p:spPr>
          <a:xfrm>
            <a:off x="1260763" y="597477"/>
            <a:ext cx="7139709" cy="4956791"/>
          </a:xfrm>
          <a:prstGeom prst="rect">
            <a:avLst/>
          </a:prstGeom>
          <a:ln w="38100">
            <a:solidFill>
              <a:schemeClr val="accent1"/>
            </a:solidFill>
          </a:ln>
        </p:spPr>
      </p:pic>
    </p:spTree>
    <p:extLst>
      <p:ext uri="{BB962C8B-B14F-4D97-AF65-F5344CB8AC3E}">
        <p14:creationId xmlns:p14="http://schemas.microsoft.com/office/powerpoint/2010/main" val="28497102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769F4-56CC-4FB4-7EB0-D81EDD425B30}"/>
              </a:ext>
            </a:extLst>
          </p:cNvPr>
          <p:cNvSpPr>
            <a:spLocks noGrp="1"/>
          </p:cNvSpPr>
          <p:nvPr>
            <p:ph type="title" idx="4294967295"/>
          </p:nvPr>
        </p:nvSpPr>
        <p:spPr>
          <a:xfrm>
            <a:off x="792480" y="-1229803"/>
            <a:ext cx="8009490" cy="1229803"/>
          </a:xfrm>
        </p:spPr>
        <p:txBody>
          <a:bodyPr vert="horz" lIns="91440" tIns="0" rIns="91440" bIns="0" rtlCol="0" anchor="b">
            <a:noAutofit/>
          </a:bodyPr>
          <a:lstStyle/>
          <a:p>
            <a:r>
              <a:rPr lang="en-US" dirty="0"/>
              <a:t>UNMC/NE MED</a:t>
            </a:r>
          </a:p>
        </p:txBody>
      </p:sp>
    </p:spTree>
    <p:extLst>
      <p:ext uri="{BB962C8B-B14F-4D97-AF65-F5344CB8AC3E}">
        <p14:creationId xmlns:p14="http://schemas.microsoft.com/office/powerpoint/2010/main" val="9896851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75962"/>
            <a:ext cx="7088318" cy="1872612"/>
          </a:xfrm>
        </p:spPr>
        <p:txBody>
          <a:bodyPr/>
          <a:lstStyle/>
          <a:p>
            <a:pPr algn="ctr"/>
            <a:r>
              <a:rPr lang="en-US" sz="3600" dirty="0"/>
              <a:t>Partnering with Providers and Navigating the Healthcare System</a:t>
            </a:r>
          </a:p>
        </p:txBody>
      </p:sp>
      <p:sp>
        <p:nvSpPr>
          <p:cNvPr id="3" name="Subtitle 2"/>
          <p:cNvSpPr>
            <a:spLocks noGrp="1"/>
          </p:cNvSpPr>
          <p:nvPr>
            <p:ph type="subTitle" idx="1"/>
          </p:nvPr>
        </p:nvSpPr>
        <p:spPr>
          <a:xfrm>
            <a:off x="453763" y="3429001"/>
            <a:ext cx="7088318" cy="1094559"/>
          </a:xfrm>
        </p:spPr>
        <p:txBody>
          <a:bodyPr>
            <a:normAutofit/>
          </a:bodyPr>
          <a:lstStyle/>
          <a:p>
            <a:r>
              <a:rPr lang="en-US" sz="2000" b="1" dirty="0"/>
              <a:t>Julie Pavelka MS, APRN-NP</a:t>
            </a:r>
          </a:p>
          <a:p>
            <a:r>
              <a:rPr lang="en-US" sz="2000" dirty="0"/>
              <a:t>Nebraska Medicine Department of Neurological Sciences</a:t>
            </a:r>
          </a:p>
          <a:p>
            <a:r>
              <a:rPr lang="en-US" sz="2000" dirty="0"/>
              <a:t>Memory Disorders Team</a:t>
            </a:r>
          </a:p>
        </p:txBody>
      </p:sp>
    </p:spTree>
    <p:extLst>
      <p:ext uri="{BB962C8B-B14F-4D97-AF65-F5344CB8AC3E}">
        <p14:creationId xmlns:p14="http://schemas.microsoft.com/office/powerpoint/2010/main" val="3835832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D2B894-550E-DCD3-08B1-A5929C7EEB73}"/>
              </a:ext>
            </a:extLst>
          </p:cNvPr>
          <p:cNvSpPr>
            <a:spLocks noGrp="1"/>
          </p:cNvSpPr>
          <p:nvPr>
            <p:ph type="title"/>
          </p:nvPr>
        </p:nvSpPr>
        <p:spPr>
          <a:xfrm>
            <a:off x="342030" y="-65101"/>
            <a:ext cx="7887570" cy="922351"/>
          </a:xfrm>
        </p:spPr>
        <p:txBody>
          <a:bodyPr vert="horz" lIns="91440" tIns="0" rIns="91440" bIns="0" rtlCol="0" anchor="b">
            <a:noAutofit/>
          </a:bodyPr>
          <a:lstStyle/>
          <a:p>
            <a:r>
              <a:rPr lang="en-US" dirty="0"/>
              <a:t>Team</a:t>
            </a:r>
          </a:p>
        </p:txBody>
      </p:sp>
      <p:pic>
        <p:nvPicPr>
          <p:cNvPr id="2050" name="Picture 2">
            <a:extLst>
              <a:ext uri="{FF2B5EF4-FFF2-40B4-BE49-F238E27FC236}">
                <a16:creationId xmlns:a16="http://schemas.microsoft.com/office/drawing/2014/main" id="{0520E06E-DE8F-5045-55B9-DC17F94F6CE4}"/>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57250"/>
            <a:ext cx="9143999"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0747DA26-1C70-079C-EC2D-EE7F0B92DFA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7391598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Gate Keeper</a:t>
            </a:r>
          </a:p>
        </p:txBody>
      </p:sp>
      <p:sp>
        <p:nvSpPr>
          <p:cNvPr id="3" name="Content Placeholder 2"/>
          <p:cNvSpPr>
            <a:spLocks noGrp="1"/>
          </p:cNvSpPr>
          <p:nvPr>
            <p:ph idx="1"/>
          </p:nvPr>
        </p:nvSpPr>
        <p:spPr/>
        <p:txBody>
          <a:bodyPr>
            <a:normAutofit/>
          </a:bodyPr>
          <a:lstStyle/>
          <a:p>
            <a:endParaRPr lang="en-US" dirty="0"/>
          </a:p>
          <a:p>
            <a:r>
              <a:rPr lang="en-US" sz="2800" dirty="0"/>
              <a:t>Primary Care Provider (PCP)</a:t>
            </a:r>
          </a:p>
          <a:p>
            <a:pPr marL="801688" lvl="1" indent="-342900">
              <a:buFont typeface="Arial" panose="020B0604020202020204" pitchFamily="34" charset="0"/>
              <a:buChar char="•"/>
            </a:pPr>
            <a:r>
              <a:rPr lang="en-US" sz="2800" dirty="0"/>
              <a:t>Physician</a:t>
            </a:r>
          </a:p>
          <a:p>
            <a:pPr marL="801688" lvl="1" indent="-342900">
              <a:buFont typeface="Arial" panose="020B0604020202020204" pitchFamily="34" charset="0"/>
              <a:buChar char="•"/>
            </a:pPr>
            <a:r>
              <a:rPr lang="en-US" sz="2800" dirty="0"/>
              <a:t>Nurse Practitioner (NP)                        </a:t>
            </a:r>
          </a:p>
          <a:p>
            <a:pPr marL="801688" lvl="1" indent="-342900">
              <a:buFont typeface="Arial" panose="020B0604020202020204" pitchFamily="34" charset="0"/>
              <a:buChar char="•"/>
            </a:pPr>
            <a:r>
              <a:rPr lang="en-US" sz="2800" dirty="0"/>
              <a:t>Physician’s Assistant (PA)              </a:t>
            </a:r>
          </a:p>
          <a:p>
            <a:pPr lvl="1" indent="0">
              <a:buNone/>
            </a:pPr>
            <a:endParaRPr lang="en-US" dirty="0"/>
          </a:p>
          <a:p>
            <a:pPr lvl="1" indent="0">
              <a:buNone/>
            </a:pPr>
            <a:r>
              <a:rPr lang="en-US" dirty="0"/>
              <a:t>	</a:t>
            </a:r>
          </a:p>
        </p:txBody>
      </p:sp>
      <p:pic>
        <p:nvPicPr>
          <p:cNvPr id="5" name="Picture 4" descr="Hloma Stethoscope Love Heart Car Vehicle Body Window Reflective Decals Sticker Decor">
            <a:extLst>
              <a:ext uri="{FF2B5EF4-FFF2-40B4-BE49-F238E27FC236}">
                <a16:creationId xmlns:a16="http://schemas.microsoft.com/office/drawing/2014/main" id="{CE40B2D9-7C65-B3F9-C623-4FC4C875AB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6064" y="2153440"/>
            <a:ext cx="2737547" cy="2737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75241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2EB3D4-ACAA-D0B3-E89B-F87BFD6B1DB3}"/>
              </a:ext>
            </a:extLst>
          </p:cNvPr>
          <p:cNvSpPr>
            <a:spLocks noGrp="1"/>
          </p:cNvSpPr>
          <p:nvPr>
            <p:ph type="title"/>
          </p:nvPr>
        </p:nvSpPr>
        <p:spPr>
          <a:xfrm>
            <a:off x="1029240" y="276996"/>
            <a:ext cx="8019650" cy="997062"/>
          </a:xfrm>
        </p:spPr>
        <p:txBody>
          <a:bodyPr/>
          <a:lstStyle/>
          <a:p>
            <a:r>
              <a:rPr lang="en-US" sz="3600" dirty="0"/>
              <a:t>AD Projections over next 30 years</a:t>
            </a:r>
          </a:p>
        </p:txBody>
      </p:sp>
      <p:pic>
        <p:nvPicPr>
          <p:cNvPr id="5" name="Picture 4" descr="A graph showing the age of people aged 65 or older with alzheimer's disease&#10;&#10;">
            <a:extLst>
              <a:ext uri="{FF2B5EF4-FFF2-40B4-BE49-F238E27FC236}">
                <a16:creationId xmlns:a16="http://schemas.microsoft.com/office/drawing/2014/main" id="{45CAC97D-E15E-AE9C-60E8-7C35D3B85753}"/>
              </a:ext>
            </a:extLst>
          </p:cNvPr>
          <p:cNvPicPr>
            <a:picLocks noChangeAspect="1"/>
          </p:cNvPicPr>
          <p:nvPr/>
        </p:nvPicPr>
        <p:blipFill>
          <a:blip r:embed="rId2"/>
          <a:stretch>
            <a:fillRect/>
          </a:stretch>
        </p:blipFill>
        <p:spPr>
          <a:xfrm>
            <a:off x="1029240" y="1005831"/>
            <a:ext cx="7772730" cy="5749460"/>
          </a:xfrm>
          <a:prstGeom prst="rect">
            <a:avLst/>
          </a:prstGeom>
        </p:spPr>
      </p:pic>
      <p:sp>
        <p:nvSpPr>
          <p:cNvPr id="2" name="TextBox 1">
            <a:extLst>
              <a:ext uri="{FF2B5EF4-FFF2-40B4-BE49-F238E27FC236}">
                <a16:creationId xmlns:a16="http://schemas.microsoft.com/office/drawing/2014/main" id="{477B6728-4B82-A512-D0BF-BCAFE3CA6DB2}"/>
              </a:ext>
            </a:extLst>
          </p:cNvPr>
          <p:cNvSpPr txBox="1"/>
          <p:nvPr/>
        </p:nvSpPr>
        <p:spPr>
          <a:xfrm>
            <a:off x="2845808" y="2855934"/>
            <a:ext cx="2069797" cy="92333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w="28575">
            <a:solidFill>
              <a:srgbClr val="C00000"/>
            </a:solidFill>
          </a:ln>
        </p:spPr>
        <p:txBody>
          <a:bodyPr wrap="none" rtlCol="0">
            <a:spAutoFit/>
          </a:bodyPr>
          <a:lstStyle/>
          <a:p>
            <a:pPr algn="ctr"/>
            <a:r>
              <a:rPr lang="en-US" dirty="0"/>
              <a:t>Age 45-64 in 2023</a:t>
            </a:r>
          </a:p>
          <a:p>
            <a:pPr algn="ctr"/>
            <a:r>
              <a:rPr lang="en-US" dirty="0"/>
              <a:t>US = 368,000</a:t>
            </a:r>
          </a:p>
          <a:p>
            <a:pPr algn="ctr"/>
            <a:r>
              <a:rPr lang="en-US" dirty="0"/>
              <a:t>NE/</a:t>
            </a:r>
            <a:r>
              <a:rPr lang="en-US" dirty="0" err="1"/>
              <a:t>wIA</a:t>
            </a:r>
            <a:r>
              <a:rPr lang="en-US" dirty="0"/>
              <a:t> = 2,175</a:t>
            </a:r>
          </a:p>
        </p:txBody>
      </p:sp>
      <p:sp>
        <p:nvSpPr>
          <p:cNvPr id="8" name="TextBox 7">
            <a:extLst>
              <a:ext uri="{FF2B5EF4-FFF2-40B4-BE49-F238E27FC236}">
                <a16:creationId xmlns:a16="http://schemas.microsoft.com/office/drawing/2014/main" id="{34DE9932-2B4E-FB22-AAF7-52ABD2322EC2}"/>
              </a:ext>
            </a:extLst>
          </p:cNvPr>
          <p:cNvSpPr txBox="1"/>
          <p:nvPr/>
        </p:nvSpPr>
        <p:spPr>
          <a:xfrm>
            <a:off x="6855633" y="2505670"/>
            <a:ext cx="2069797" cy="92333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w="28575">
            <a:solidFill>
              <a:srgbClr val="C00000"/>
            </a:solidFill>
          </a:ln>
        </p:spPr>
        <p:txBody>
          <a:bodyPr wrap="square">
            <a:spAutoFit/>
          </a:bodyPr>
          <a:lstStyle/>
          <a:p>
            <a:pPr algn="ctr"/>
            <a:r>
              <a:rPr lang="en-US" dirty="0"/>
              <a:t>Age 45-64 in 2050</a:t>
            </a:r>
          </a:p>
          <a:p>
            <a:pPr algn="ctr"/>
            <a:r>
              <a:rPr lang="en-US" dirty="0"/>
              <a:t>US = 759,000</a:t>
            </a:r>
          </a:p>
          <a:p>
            <a:pPr algn="ctr"/>
            <a:r>
              <a:rPr lang="en-US" dirty="0"/>
              <a:t>NE/</a:t>
            </a:r>
            <a:r>
              <a:rPr lang="en-US" dirty="0" err="1"/>
              <a:t>wIA</a:t>
            </a:r>
            <a:r>
              <a:rPr lang="en-US" dirty="0"/>
              <a:t> = 4,478</a:t>
            </a:r>
          </a:p>
        </p:txBody>
      </p:sp>
      <p:cxnSp>
        <p:nvCxnSpPr>
          <p:cNvPr id="6" name="Straight Arrow Connector 5">
            <a:extLst>
              <a:ext uri="{FF2B5EF4-FFF2-40B4-BE49-F238E27FC236}">
                <a16:creationId xmlns:a16="http://schemas.microsoft.com/office/drawing/2014/main" id="{1D164BF3-D61B-60C2-4791-B0FF0BFFC8FF}"/>
              </a:ext>
              <a:ext uri="{C183D7F6-B498-43B3-948B-1728B52AA6E4}">
                <adec:decorative xmlns:adec="http://schemas.microsoft.com/office/drawing/2017/decorative" val="1"/>
              </a:ext>
            </a:extLst>
          </p:cNvPr>
          <p:cNvCxnSpPr/>
          <p:nvPr/>
        </p:nvCxnSpPr>
        <p:spPr>
          <a:xfrm>
            <a:off x="4096011" y="3779264"/>
            <a:ext cx="0" cy="158187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12DAAF29-6567-6AE6-D647-3DF6E29F9038}"/>
              </a:ext>
              <a:ext uri="{C183D7F6-B498-43B3-948B-1728B52AA6E4}">
                <adec:decorative xmlns:adec="http://schemas.microsoft.com/office/drawing/2017/decorative" val="1"/>
              </a:ext>
            </a:extLst>
          </p:cNvPr>
          <p:cNvCxnSpPr>
            <a:cxnSpLocks/>
          </p:cNvCxnSpPr>
          <p:nvPr/>
        </p:nvCxnSpPr>
        <p:spPr>
          <a:xfrm>
            <a:off x="8004132" y="3429000"/>
            <a:ext cx="0" cy="193214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28755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969D0-DDB3-B036-3D75-02EF6D552A90}"/>
              </a:ext>
            </a:extLst>
          </p:cNvPr>
          <p:cNvSpPr>
            <a:spLocks noGrp="1"/>
          </p:cNvSpPr>
          <p:nvPr>
            <p:ph type="title"/>
          </p:nvPr>
        </p:nvSpPr>
        <p:spPr/>
        <p:txBody>
          <a:bodyPr/>
          <a:lstStyle/>
          <a:p>
            <a:pPr algn="ctr"/>
            <a:r>
              <a:rPr lang="en-US" dirty="0"/>
              <a:t>Memory Disorders Team</a:t>
            </a:r>
          </a:p>
        </p:txBody>
      </p:sp>
      <p:sp>
        <p:nvSpPr>
          <p:cNvPr id="3" name="Content Placeholder 2">
            <a:extLst>
              <a:ext uri="{FF2B5EF4-FFF2-40B4-BE49-F238E27FC236}">
                <a16:creationId xmlns:a16="http://schemas.microsoft.com/office/drawing/2014/main" id="{43380D9E-849D-C48F-CB13-A7ACC8A62BDB}"/>
              </a:ext>
            </a:extLst>
          </p:cNvPr>
          <p:cNvSpPr>
            <a:spLocks noGrp="1"/>
          </p:cNvSpPr>
          <p:nvPr>
            <p:ph idx="1"/>
          </p:nvPr>
        </p:nvSpPr>
        <p:spPr>
          <a:xfrm>
            <a:off x="342030" y="2102391"/>
            <a:ext cx="8459942" cy="3675201"/>
          </a:xfrm>
        </p:spPr>
        <p:txBody>
          <a:bodyPr/>
          <a:lstStyle/>
          <a:p>
            <a:pPr marL="342900" indent="-342900">
              <a:buFont typeface="Arial" panose="020B0604020202020204" pitchFamily="34" charset="0"/>
              <a:buChar char="•"/>
            </a:pPr>
            <a:endParaRPr lang="en-US" dirty="0"/>
          </a:p>
          <a:p>
            <a:r>
              <a:rPr lang="en-US" sz="2800" dirty="0"/>
              <a:t>Memory Disorder Specialist                                     </a:t>
            </a:r>
          </a:p>
          <a:p>
            <a:pPr marL="801688" lvl="1" indent="-342900">
              <a:buFont typeface="Arial" panose="020B0604020202020204" pitchFamily="34" charset="0"/>
              <a:buChar char="•"/>
            </a:pPr>
            <a:r>
              <a:rPr lang="en-US" sz="2800" dirty="0"/>
              <a:t>Neurologist                                  </a:t>
            </a:r>
          </a:p>
          <a:p>
            <a:pPr marL="801688" lvl="1" indent="-342900">
              <a:buFont typeface="Arial" panose="020B0604020202020204" pitchFamily="34" charset="0"/>
              <a:buChar char="•"/>
            </a:pPr>
            <a:r>
              <a:rPr lang="en-US" sz="2800" dirty="0"/>
              <a:t>NP/PA                 </a:t>
            </a:r>
          </a:p>
          <a:p>
            <a:pPr marL="801688" lvl="1" indent="-342900">
              <a:buFont typeface="Arial" panose="020B0604020202020204" pitchFamily="34" charset="0"/>
              <a:buChar char="•"/>
            </a:pPr>
            <a:r>
              <a:rPr lang="en-US" sz="2800" dirty="0"/>
              <a:t>Memory Disorders Registered Nurses</a:t>
            </a:r>
          </a:p>
          <a:p>
            <a:pPr marL="801688" lvl="1" indent="-342900">
              <a:buFont typeface="Arial" panose="020B0604020202020204" pitchFamily="34" charset="0"/>
              <a:buChar char="•"/>
            </a:pPr>
            <a:r>
              <a:rPr lang="en-US" sz="2800" dirty="0"/>
              <a:t>Medical Assistants/Certified Nursing Assistants</a:t>
            </a:r>
          </a:p>
          <a:p>
            <a:endParaRPr lang="en-US" dirty="0"/>
          </a:p>
        </p:txBody>
      </p:sp>
      <p:pic>
        <p:nvPicPr>
          <p:cNvPr id="8" name="Picture 8" descr="A brain shape against a dark background, filled with vibrant, multicolored strands of light representing brain waves">
            <a:extLst>
              <a:ext uri="{FF2B5EF4-FFF2-40B4-BE49-F238E27FC236}">
                <a16:creationId xmlns:a16="http://schemas.microsoft.com/office/drawing/2014/main" id="{7D90467E-4326-BEF5-0022-06BEED5AD2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1557" y="1951499"/>
            <a:ext cx="2216423" cy="1828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25800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t>Therapy</a:t>
            </a:r>
          </a:p>
        </p:txBody>
      </p:sp>
      <p:sp>
        <p:nvSpPr>
          <p:cNvPr id="2" name="Text Placeholder 1"/>
          <p:cNvSpPr>
            <a:spLocks noGrp="1"/>
          </p:cNvSpPr>
          <p:nvPr>
            <p:ph type="body" idx="1"/>
          </p:nvPr>
        </p:nvSpPr>
        <p:spPr/>
        <p:txBody>
          <a:bodyPr/>
          <a:lstStyle/>
          <a:p>
            <a:endParaRPr lang="en-US" dirty="0"/>
          </a:p>
          <a:p>
            <a:endParaRPr lang="en-US" dirty="0"/>
          </a:p>
          <a:p>
            <a:pPr marL="342900" indent="-342900">
              <a:buFont typeface="Arial" panose="020B0604020202020204" pitchFamily="34" charset="0"/>
              <a:buChar char="•"/>
            </a:pPr>
            <a:r>
              <a:rPr lang="en-US" dirty="0"/>
              <a:t>	</a:t>
            </a:r>
            <a:r>
              <a:rPr lang="en-US" sz="2800" dirty="0"/>
              <a:t>Physical Therapy</a:t>
            </a:r>
          </a:p>
          <a:p>
            <a:pPr marL="342900" indent="-342900">
              <a:buFont typeface="Arial" panose="020B0604020202020204" pitchFamily="34" charset="0"/>
              <a:buChar char="•"/>
            </a:pPr>
            <a:r>
              <a:rPr lang="en-US" sz="2800" dirty="0"/>
              <a:t> Speech Therapy</a:t>
            </a:r>
          </a:p>
          <a:p>
            <a:pPr marL="342900" indent="-342900">
              <a:buFont typeface="Arial" panose="020B0604020202020204" pitchFamily="34" charset="0"/>
              <a:buChar char="•"/>
            </a:pPr>
            <a:r>
              <a:rPr lang="en-US" sz="2800" dirty="0"/>
              <a:t> Occupational Therapy</a:t>
            </a:r>
          </a:p>
          <a:p>
            <a:pPr marL="342900" indent="-342900">
              <a:buFont typeface="Arial" panose="020B0604020202020204" pitchFamily="34" charset="0"/>
              <a:buChar char="•"/>
            </a:pPr>
            <a:r>
              <a:rPr lang="en-US" sz="2800" dirty="0"/>
              <a:t> Nutrition Therapy</a:t>
            </a:r>
          </a:p>
          <a:p>
            <a:pPr marL="342900" indent="-342900">
              <a:buFont typeface="Arial" panose="020B0604020202020204" pitchFamily="34" charset="0"/>
              <a:buChar char="•"/>
            </a:pPr>
            <a:r>
              <a:rPr lang="en-US" sz="2800" dirty="0"/>
              <a:t> Trainer</a:t>
            </a:r>
          </a:p>
          <a:p>
            <a:endParaRPr lang="en-US" dirty="0"/>
          </a:p>
        </p:txBody>
      </p:sp>
      <p:pic>
        <p:nvPicPr>
          <p:cNvPr id="7" name="Picture 6" descr="Does Exercise Change Your Brain? | Ramsey, NJ Patch">
            <a:extLst>
              <a:ext uri="{FF2B5EF4-FFF2-40B4-BE49-F238E27FC236}">
                <a16:creationId xmlns:a16="http://schemas.microsoft.com/office/drawing/2014/main" id="{6F36E533-8843-7D5D-C811-971BF4E822F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75370" y="2232093"/>
            <a:ext cx="4306502" cy="3262008"/>
          </a:xfrm>
          <a:prstGeom prst="rect">
            <a:avLst/>
          </a:prstGeom>
          <a:noFill/>
          <a:ln>
            <a:noFill/>
          </a:ln>
        </p:spPr>
      </p:pic>
    </p:spTree>
    <p:extLst>
      <p:ext uri="{BB962C8B-B14F-4D97-AF65-F5344CB8AC3E}">
        <p14:creationId xmlns:p14="http://schemas.microsoft.com/office/powerpoint/2010/main" val="22844653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24447-7475-4917-1DBA-566F2A94B589}"/>
              </a:ext>
            </a:extLst>
          </p:cNvPr>
          <p:cNvSpPr>
            <a:spLocks noGrp="1"/>
          </p:cNvSpPr>
          <p:nvPr>
            <p:ph type="title"/>
          </p:nvPr>
        </p:nvSpPr>
        <p:spPr/>
        <p:txBody>
          <a:bodyPr/>
          <a:lstStyle/>
          <a:p>
            <a:pPr algn="ctr"/>
            <a:r>
              <a:rPr lang="en-US" dirty="0"/>
              <a:t>Additional Team Members Continued</a:t>
            </a:r>
          </a:p>
        </p:txBody>
      </p:sp>
      <p:sp>
        <p:nvSpPr>
          <p:cNvPr id="3" name="Content Placeholder 2">
            <a:extLst>
              <a:ext uri="{FF2B5EF4-FFF2-40B4-BE49-F238E27FC236}">
                <a16:creationId xmlns:a16="http://schemas.microsoft.com/office/drawing/2014/main" id="{4F176C4C-FFBB-8CC3-B804-68EB11B388AE}"/>
              </a:ext>
            </a:extLst>
          </p:cNvPr>
          <p:cNvSpPr>
            <a:spLocks noGrp="1"/>
          </p:cNvSpPr>
          <p:nvPr>
            <p:ph idx="1"/>
          </p:nvPr>
        </p:nvSpPr>
        <p:spPr/>
        <p:txBody>
          <a:bodyPr/>
          <a:lstStyle/>
          <a:p>
            <a:endParaRPr lang="en-US" dirty="0"/>
          </a:p>
          <a:p>
            <a:pPr marL="342900" indent="-342900">
              <a:buFont typeface="Arial" panose="020B0604020202020204" pitchFamily="34" charset="0"/>
              <a:buChar char="•"/>
            </a:pPr>
            <a:r>
              <a:rPr lang="en-US" sz="2800" dirty="0"/>
              <a:t>Social Worker                                </a:t>
            </a:r>
          </a:p>
          <a:p>
            <a:pPr marL="342900" indent="-342900">
              <a:buFont typeface="Arial" panose="020B0604020202020204" pitchFamily="34" charset="0"/>
              <a:buChar char="•"/>
            </a:pPr>
            <a:r>
              <a:rPr lang="en-US" sz="2800" dirty="0"/>
              <a:t>Pharmacist</a:t>
            </a:r>
          </a:p>
          <a:p>
            <a:pPr marL="342900" indent="-342900">
              <a:buFont typeface="Arial" panose="020B0604020202020204" pitchFamily="34" charset="0"/>
              <a:buChar char="•"/>
            </a:pPr>
            <a:r>
              <a:rPr lang="en-US" sz="2800" dirty="0"/>
              <a:t>Mental Health</a:t>
            </a:r>
          </a:p>
          <a:p>
            <a:pPr marL="801688" lvl="1" indent="-342900">
              <a:buFont typeface="Arial" panose="020B0604020202020204" pitchFamily="34" charset="0"/>
              <a:buChar char="•"/>
            </a:pPr>
            <a:r>
              <a:rPr lang="en-US" sz="2800" dirty="0"/>
              <a:t>Psychiatrist or NP/PA (that specializes in Psychiatry)</a:t>
            </a:r>
          </a:p>
          <a:p>
            <a:pPr marL="801688" lvl="1" indent="-342900">
              <a:buFont typeface="Arial" panose="020B0604020202020204" pitchFamily="34" charset="0"/>
              <a:buChar char="•"/>
            </a:pPr>
            <a:r>
              <a:rPr lang="en-US" sz="2800" dirty="0"/>
              <a:t>Psychologist</a:t>
            </a:r>
          </a:p>
          <a:p>
            <a:pPr marL="801688" lvl="1" indent="-342900">
              <a:buFont typeface="Arial" panose="020B0604020202020204" pitchFamily="34" charset="0"/>
              <a:buChar char="•"/>
            </a:pPr>
            <a:r>
              <a:rPr lang="en-US" sz="2800" dirty="0"/>
              <a:t>Therapist/Counselor</a:t>
            </a:r>
          </a:p>
          <a:p>
            <a:pPr lvl="1" indent="0">
              <a:buNone/>
            </a:pPr>
            <a:endParaRPr lang="en-US" dirty="0"/>
          </a:p>
        </p:txBody>
      </p:sp>
    </p:spTree>
    <p:extLst>
      <p:ext uri="{BB962C8B-B14F-4D97-AF65-F5344CB8AC3E}">
        <p14:creationId xmlns:p14="http://schemas.microsoft.com/office/powerpoint/2010/main" val="34429819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E7108-163F-1A81-A9B3-63FCE2F3C137}"/>
              </a:ext>
            </a:extLst>
          </p:cNvPr>
          <p:cNvSpPr>
            <a:spLocks noGrp="1"/>
          </p:cNvSpPr>
          <p:nvPr>
            <p:ph type="title"/>
          </p:nvPr>
        </p:nvSpPr>
        <p:spPr>
          <a:xfrm>
            <a:off x="-304124" y="1080409"/>
            <a:ext cx="7887570" cy="922351"/>
          </a:xfrm>
        </p:spPr>
        <p:txBody>
          <a:bodyPr/>
          <a:lstStyle/>
          <a:p>
            <a:pPr algn="ctr"/>
            <a:r>
              <a:rPr lang="en-US" dirty="0"/>
              <a:t>Additional Team Members</a:t>
            </a:r>
          </a:p>
        </p:txBody>
      </p:sp>
      <p:sp>
        <p:nvSpPr>
          <p:cNvPr id="3" name="Content Placeholder 2">
            <a:extLst>
              <a:ext uri="{FF2B5EF4-FFF2-40B4-BE49-F238E27FC236}">
                <a16:creationId xmlns:a16="http://schemas.microsoft.com/office/drawing/2014/main" id="{11B73571-1E5A-A2BD-BD14-0C32ED033D80}"/>
              </a:ext>
            </a:extLst>
          </p:cNvPr>
          <p:cNvSpPr>
            <a:spLocks noGrp="1"/>
          </p:cNvSpPr>
          <p:nvPr>
            <p:ph idx="1"/>
          </p:nvPr>
        </p:nvSpPr>
        <p:spPr/>
        <p:txBody>
          <a:bodyPr/>
          <a:lstStyle/>
          <a:p>
            <a:endParaRPr lang="en-US" dirty="0"/>
          </a:p>
          <a:p>
            <a:pPr marL="342900" indent="-342900">
              <a:buFont typeface="Arial" panose="020B0604020202020204" pitchFamily="34" charset="0"/>
              <a:buChar char="•"/>
            </a:pPr>
            <a:r>
              <a:rPr lang="en-US" sz="2800" dirty="0"/>
              <a:t>Financial Planner</a:t>
            </a:r>
          </a:p>
          <a:p>
            <a:pPr marL="342900" indent="-342900">
              <a:buFont typeface="Arial" panose="020B0604020202020204" pitchFamily="34" charset="0"/>
              <a:buChar char="•"/>
            </a:pPr>
            <a:r>
              <a:rPr lang="en-US" sz="2800" dirty="0"/>
              <a:t>Attorney</a:t>
            </a:r>
          </a:p>
          <a:p>
            <a:pPr marL="342900" indent="-342900">
              <a:buFont typeface="Arial" panose="020B0604020202020204" pitchFamily="34" charset="0"/>
              <a:buChar char="•"/>
            </a:pPr>
            <a:r>
              <a:rPr lang="en-US" sz="2800" dirty="0"/>
              <a:t>Support Groups                                                      </a:t>
            </a:r>
          </a:p>
          <a:p>
            <a:pPr marL="342900" indent="-342900">
              <a:buFont typeface="Arial" panose="020B0604020202020204" pitchFamily="34" charset="0"/>
              <a:buChar char="•"/>
            </a:pPr>
            <a:r>
              <a:rPr lang="en-US" sz="2800" dirty="0"/>
              <a:t>Faith Affiliations</a:t>
            </a:r>
          </a:p>
          <a:p>
            <a:pPr marL="342900" indent="-342900">
              <a:buFont typeface="Arial" panose="020B0604020202020204" pitchFamily="34" charset="0"/>
              <a:buChar char="•"/>
            </a:pPr>
            <a:r>
              <a:rPr lang="en-US" sz="2800" dirty="0"/>
              <a:t>Family and Friends            </a:t>
            </a:r>
          </a:p>
          <a:p>
            <a:pPr marL="342900" indent="-342900">
              <a:buFont typeface="Arial" panose="020B0604020202020204" pitchFamily="34" charset="0"/>
              <a:buChar char="•"/>
            </a:pPr>
            <a:endParaRPr lang="en-US" dirty="0"/>
          </a:p>
        </p:txBody>
      </p:sp>
      <p:pic>
        <p:nvPicPr>
          <p:cNvPr id="5" name="Picture 4" descr="Teamwork | Psychology Today">
            <a:extLst>
              <a:ext uri="{FF2B5EF4-FFF2-40B4-BE49-F238E27FC236}">
                <a16:creationId xmlns:a16="http://schemas.microsoft.com/office/drawing/2014/main" id="{3CFF8A5A-D64A-001C-72D6-C1A62EEEE2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8687" y="2653003"/>
            <a:ext cx="4091166" cy="2142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02554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2512D-84B3-C56D-0D96-932412024B52}"/>
              </a:ext>
            </a:extLst>
          </p:cNvPr>
          <p:cNvSpPr>
            <a:spLocks noGrp="1"/>
          </p:cNvSpPr>
          <p:nvPr>
            <p:ph type="title"/>
          </p:nvPr>
        </p:nvSpPr>
        <p:spPr/>
        <p:txBody>
          <a:bodyPr/>
          <a:lstStyle/>
          <a:p>
            <a:pPr algn="ctr"/>
            <a:r>
              <a:rPr lang="en-US" dirty="0"/>
              <a:t>Preparation for Visits</a:t>
            </a:r>
          </a:p>
        </p:txBody>
      </p:sp>
      <p:sp>
        <p:nvSpPr>
          <p:cNvPr id="3" name="Content Placeholder 2">
            <a:extLst>
              <a:ext uri="{FF2B5EF4-FFF2-40B4-BE49-F238E27FC236}">
                <a16:creationId xmlns:a16="http://schemas.microsoft.com/office/drawing/2014/main" id="{DB8822DE-F54C-5DEA-FE41-7BA5DFB70C9F}"/>
              </a:ext>
            </a:extLst>
          </p:cNvPr>
          <p:cNvSpPr>
            <a:spLocks noGrp="1"/>
          </p:cNvSpPr>
          <p:nvPr>
            <p:ph idx="1"/>
          </p:nvPr>
        </p:nvSpPr>
        <p:spPr/>
        <p:txBody>
          <a:bodyPr/>
          <a:lstStyle/>
          <a:p>
            <a:pPr marL="457200" indent="-457200">
              <a:buAutoNum type="arabicPeriod"/>
            </a:pPr>
            <a:r>
              <a:rPr lang="en-US" dirty="0"/>
              <a:t>Complete necessary paperwork</a:t>
            </a:r>
          </a:p>
          <a:p>
            <a:pPr marL="457200" indent="-457200">
              <a:buAutoNum type="arabicPeriod"/>
            </a:pPr>
            <a:r>
              <a:rPr lang="en-US" dirty="0"/>
              <a:t>Minimize stress</a:t>
            </a:r>
          </a:p>
          <a:p>
            <a:pPr marL="457200" indent="-457200">
              <a:buAutoNum type="arabicPeriod"/>
            </a:pPr>
            <a:r>
              <a:rPr lang="en-US" dirty="0"/>
              <a:t>Keep a medication record</a:t>
            </a:r>
          </a:p>
          <a:p>
            <a:pPr marL="457200" indent="-457200">
              <a:buAutoNum type="arabicPeriod"/>
            </a:pPr>
            <a:r>
              <a:rPr lang="en-US" dirty="0"/>
              <a:t>Be ready to answer questions             </a:t>
            </a:r>
          </a:p>
          <a:p>
            <a:pPr marL="457200" indent="-457200">
              <a:buAutoNum type="arabicPeriod"/>
            </a:pPr>
            <a:r>
              <a:rPr lang="en-US" dirty="0"/>
              <a:t>Take notes</a:t>
            </a:r>
          </a:p>
          <a:p>
            <a:pPr marL="457200" indent="-457200">
              <a:buAutoNum type="arabicPeriod"/>
            </a:pPr>
            <a:r>
              <a:rPr lang="en-US" dirty="0"/>
              <a:t>Discuss future care</a:t>
            </a:r>
          </a:p>
          <a:p>
            <a:pPr marL="457200" indent="-457200">
              <a:buAutoNum type="arabicPeriod"/>
            </a:pPr>
            <a:r>
              <a:rPr lang="en-US" dirty="0"/>
              <a:t>Ask for recommendations</a:t>
            </a:r>
          </a:p>
          <a:p>
            <a:pPr marL="457200" indent="-457200">
              <a:buAutoNum type="arabicPeriod"/>
            </a:pPr>
            <a:r>
              <a:rPr lang="en-US" dirty="0"/>
              <a:t>Leave with a plan</a:t>
            </a:r>
          </a:p>
        </p:txBody>
      </p:sp>
      <p:pic>
        <p:nvPicPr>
          <p:cNvPr id="6" name="Picture 2" descr="Success HD Wallpaper (78+ images)">
            <a:extLst>
              <a:ext uri="{FF2B5EF4-FFF2-40B4-BE49-F238E27FC236}">
                <a16:creationId xmlns:a16="http://schemas.microsoft.com/office/drawing/2014/main" id="{CC8ADBF7-8F2D-02C9-509A-ED766B707B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7787" y="2725915"/>
            <a:ext cx="3678698" cy="2069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43484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7CC62-289F-845D-A455-1CAFD79FC2DC}"/>
              </a:ext>
            </a:extLst>
          </p:cNvPr>
          <p:cNvSpPr>
            <a:spLocks noGrp="1"/>
          </p:cNvSpPr>
          <p:nvPr>
            <p:ph type="title"/>
          </p:nvPr>
        </p:nvSpPr>
        <p:spPr/>
        <p:txBody>
          <a:bodyPr/>
          <a:lstStyle/>
          <a:p>
            <a:pPr algn="ctr"/>
            <a:r>
              <a:rPr lang="en-US" dirty="0"/>
              <a:t>Complete Necessary Documents</a:t>
            </a:r>
          </a:p>
        </p:txBody>
      </p:sp>
      <p:sp>
        <p:nvSpPr>
          <p:cNvPr id="3" name="Content Placeholder 2">
            <a:extLst>
              <a:ext uri="{FF2B5EF4-FFF2-40B4-BE49-F238E27FC236}">
                <a16:creationId xmlns:a16="http://schemas.microsoft.com/office/drawing/2014/main" id="{1E828ACF-A340-B9F7-55CC-8C100B6179DC}"/>
              </a:ext>
            </a:extLst>
          </p:cNvPr>
          <p:cNvSpPr>
            <a:spLocks noGrp="1"/>
          </p:cNvSpPr>
          <p:nvPr>
            <p:ph idx="1"/>
          </p:nvPr>
        </p:nvSpPr>
        <p:spPr>
          <a:xfrm>
            <a:off x="162128" y="2011600"/>
            <a:ext cx="8819744" cy="3765993"/>
          </a:xfrm>
        </p:spPr>
        <p:txBody>
          <a:bodyPr>
            <a:normAutofit lnSpcReduction="10000"/>
          </a:bodyPr>
          <a:lstStyle/>
          <a:p>
            <a:pPr algn="ctr"/>
            <a:r>
              <a:rPr lang="en-US" b="0" dirty="0">
                <a:effectLst/>
                <a:latin typeface="Roboto" panose="02000000000000000000" pitchFamily="2" charset="0"/>
              </a:rPr>
              <a:t>Early in the course of the disease, it's important to complete paperwork that assists with future decision-making and care. Make sure the Provider’s office has copies. Revisit these documents periodically during doctor visits to ensure that your care decisions and written goals are consistent. The documents include:</a:t>
            </a:r>
          </a:p>
          <a:p>
            <a:pPr algn="l"/>
            <a:endParaRPr lang="en-US" b="0" i="0" dirty="0">
              <a:effectLst/>
              <a:latin typeface="Roboto" panose="02000000000000000000" pitchFamily="2" charset="0"/>
            </a:endParaRPr>
          </a:p>
          <a:p>
            <a:pPr marL="342900" indent="-342900">
              <a:buFont typeface="Arial" panose="020B0604020202020204" pitchFamily="34" charset="0"/>
              <a:buChar char="•"/>
            </a:pPr>
            <a:r>
              <a:rPr lang="en-US" sz="2100" dirty="0">
                <a:latin typeface="Roboto" panose="02000000000000000000" pitchFamily="2" charset="0"/>
              </a:rPr>
              <a:t>Privacy Release of Information</a:t>
            </a:r>
          </a:p>
          <a:p>
            <a:pPr marL="342900" indent="-342900">
              <a:buFont typeface="Arial" panose="020B0604020202020204" pitchFamily="34" charset="0"/>
              <a:buChar char="•"/>
            </a:pPr>
            <a:r>
              <a:rPr lang="en-US" sz="2100" dirty="0">
                <a:latin typeface="Roboto" panose="02000000000000000000" pitchFamily="2" charset="0"/>
              </a:rPr>
              <a:t>Advanced Directive</a:t>
            </a:r>
          </a:p>
          <a:p>
            <a:pPr marL="801688" lvl="1" indent="-342900">
              <a:buFont typeface="Arial" panose="020B0604020202020204" pitchFamily="34" charset="0"/>
              <a:buChar char="•"/>
            </a:pPr>
            <a:r>
              <a:rPr lang="en-US" sz="2100" dirty="0">
                <a:latin typeface="Roboto" panose="02000000000000000000" pitchFamily="2" charset="0"/>
              </a:rPr>
              <a:t>Living Will</a:t>
            </a:r>
          </a:p>
          <a:p>
            <a:pPr marL="801688" lvl="1" indent="-342900">
              <a:buFont typeface="Arial" panose="020B0604020202020204" pitchFamily="34" charset="0"/>
              <a:buChar char="•"/>
            </a:pPr>
            <a:r>
              <a:rPr lang="en-US" sz="2100" dirty="0">
                <a:latin typeface="Roboto" panose="02000000000000000000" pitchFamily="2" charset="0"/>
              </a:rPr>
              <a:t>Durable Power of Attorney for Health Care</a:t>
            </a:r>
          </a:p>
          <a:p>
            <a:pPr marL="342900" indent="-342900">
              <a:buFont typeface="Arial" panose="020B0604020202020204" pitchFamily="34" charset="0"/>
              <a:buChar char="•"/>
            </a:pPr>
            <a:endParaRPr lang="en-US" sz="2100" dirty="0">
              <a:latin typeface="Roboto" panose="02000000000000000000" pitchFamily="2" charset="0"/>
            </a:endParaRPr>
          </a:p>
          <a:p>
            <a:pPr marL="342900" indent="-342900">
              <a:buFont typeface="Arial" panose="020B0604020202020204" pitchFamily="34" charset="0"/>
              <a:buChar char="•"/>
            </a:pPr>
            <a:endParaRPr lang="en-US" sz="2100" dirty="0">
              <a:latin typeface="Roboto" panose="02000000000000000000" pitchFamily="2" charset="0"/>
            </a:endParaRPr>
          </a:p>
          <a:p>
            <a:pPr marL="342900" indent="-342900">
              <a:buFont typeface="Arial" panose="020B0604020202020204" pitchFamily="34" charset="0"/>
              <a:buChar char="•"/>
            </a:pPr>
            <a:endParaRPr lang="en-US" sz="2100" dirty="0">
              <a:latin typeface="Roboto" panose="02000000000000000000" pitchFamily="2" charset="0"/>
            </a:endParaRPr>
          </a:p>
          <a:p>
            <a:endParaRPr lang="en-US" dirty="0"/>
          </a:p>
        </p:txBody>
      </p:sp>
    </p:spTree>
    <p:extLst>
      <p:ext uri="{BB962C8B-B14F-4D97-AF65-F5344CB8AC3E}">
        <p14:creationId xmlns:p14="http://schemas.microsoft.com/office/powerpoint/2010/main" val="24371932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C1A65-CEE6-101C-C695-DEF889EFB26A}"/>
              </a:ext>
            </a:extLst>
          </p:cNvPr>
          <p:cNvSpPr>
            <a:spLocks noGrp="1"/>
          </p:cNvSpPr>
          <p:nvPr>
            <p:ph type="title"/>
          </p:nvPr>
        </p:nvSpPr>
        <p:spPr/>
        <p:txBody>
          <a:bodyPr/>
          <a:lstStyle/>
          <a:p>
            <a:r>
              <a:rPr lang="en-US" dirty="0"/>
              <a:t>Complete Necessary </a:t>
            </a:r>
            <a:r>
              <a:rPr lang="en-US"/>
              <a:t>Documents Continued</a:t>
            </a:r>
            <a:endParaRPr lang="en-US" dirty="0"/>
          </a:p>
        </p:txBody>
      </p:sp>
      <p:sp>
        <p:nvSpPr>
          <p:cNvPr id="3" name="Content Placeholder 2">
            <a:extLst>
              <a:ext uri="{FF2B5EF4-FFF2-40B4-BE49-F238E27FC236}">
                <a16:creationId xmlns:a16="http://schemas.microsoft.com/office/drawing/2014/main" id="{11BF8612-10C1-7810-965B-6A74BB4FC814}"/>
              </a:ext>
            </a:extLst>
          </p:cNvPr>
          <p:cNvSpPr>
            <a:spLocks noGrp="1"/>
          </p:cNvSpPr>
          <p:nvPr>
            <p:ph idx="1"/>
          </p:nvPr>
        </p:nvSpPr>
        <p:spPr>
          <a:xfrm>
            <a:off x="427946" y="2114078"/>
            <a:ext cx="8459942" cy="3714775"/>
          </a:xfrm>
        </p:spPr>
        <p:txBody>
          <a:bodyPr>
            <a:normAutofit fontScale="92500" lnSpcReduction="10000"/>
          </a:bodyPr>
          <a:lstStyle/>
          <a:p>
            <a:r>
              <a:rPr lang="en-US" sz="2200" b="1" dirty="0">
                <a:latin typeface="Roboto" panose="02000000000000000000" pitchFamily="2" charset="0"/>
              </a:rPr>
              <a:t>Privacy Release </a:t>
            </a:r>
            <a:r>
              <a:rPr lang="en-US" sz="2200" dirty="0">
                <a:latin typeface="Roboto" panose="02000000000000000000" pitchFamily="2" charset="0"/>
              </a:rPr>
              <a:t>– form at the Provider’s office that indicates who can discuss diagnosis, treatments, and other medical concerns.</a:t>
            </a:r>
          </a:p>
          <a:p>
            <a:endParaRPr lang="en-US" sz="2200" dirty="0">
              <a:latin typeface="Roboto" panose="02000000000000000000" pitchFamily="2" charset="0"/>
            </a:endParaRPr>
          </a:p>
          <a:p>
            <a:r>
              <a:rPr lang="en-US" sz="2200" b="1" dirty="0">
                <a:latin typeface="Roboto" panose="02000000000000000000" pitchFamily="2" charset="0"/>
              </a:rPr>
              <a:t>Advanced Directive </a:t>
            </a:r>
            <a:r>
              <a:rPr lang="en-US" sz="2200" dirty="0">
                <a:latin typeface="Roboto" panose="02000000000000000000" pitchFamily="2" charset="0"/>
              </a:rPr>
              <a:t>– legal documents that provide instructions for medical care and only go into effect if you cannot communicate your own wishes.</a:t>
            </a:r>
          </a:p>
          <a:p>
            <a:endParaRPr lang="en-US" sz="2200" dirty="0">
              <a:latin typeface="Roboto" panose="02000000000000000000" pitchFamily="2" charset="0"/>
            </a:endParaRPr>
          </a:p>
          <a:p>
            <a:pPr marL="342900" indent="-342900">
              <a:buFont typeface="Arial" panose="020B0604020202020204" pitchFamily="34" charset="0"/>
              <a:buChar char="•"/>
            </a:pPr>
            <a:r>
              <a:rPr lang="en-US" sz="1900" b="1" dirty="0">
                <a:latin typeface="Roboto" panose="02000000000000000000" pitchFamily="2" charset="0"/>
              </a:rPr>
              <a:t>Durable Power of Attorney for Health Care </a:t>
            </a:r>
            <a:r>
              <a:rPr lang="en-US" sz="1900" dirty="0">
                <a:latin typeface="Roboto" panose="02000000000000000000" pitchFamily="2" charset="0"/>
              </a:rPr>
              <a:t>– designates who can make medical care decisions when the person with dementia is no longer able to do so.</a:t>
            </a:r>
          </a:p>
          <a:p>
            <a:endParaRPr lang="en-US" sz="1900" dirty="0">
              <a:latin typeface="Roboto" panose="02000000000000000000" pitchFamily="2" charset="0"/>
            </a:endParaRPr>
          </a:p>
          <a:p>
            <a:pPr marL="342900" indent="-342900">
              <a:buFont typeface="Arial" panose="020B0604020202020204" pitchFamily="34" charset="0"/>
              <a:buChar char="•"/>
            </a:pPr>
            <a:r>
              <a:rPr lang="en-US" sz="1900" b="1" dirty="0">
                <a:latin typeface="Roboto" panose="02000000000000000000" pitchFamily="2" charset="0"/>
              </a:rPr>
              <a:t>Living Will </a:t>
            </a:r>
            <a:r>
              <a:rPr lang="en-US" sz="1900" dirty="0">
                <a:latin typeface="Roboto" panose="02000000000000000000" pitchFamily="2" charset="0"/>
              </a:rPr>
              <a:t>– legal document that tells your Health Care Team what medical treatments you want if you are unable to make these decisions.</a:t>
            </a:r>
          </a:p>
          <a:p>
            <a:endParaRPr lang="en-US" dirty="0">
              <a:latin typeface="Roboto" panose="02000000000000000000" pitchFamily="2" charset="0"/>
            </a:endParaRPr>
          </a:p>
          <a:p>
            <a:endParaRPr lang="en-US" dirty="0"/>
          </a:p>
        </p:txBody>
      </p:sp>
    </p:spTree>
    <p:extLst>
      <p:ext uri="{BB962C8B-B14F-4D97-AF65-F5344CB8AC3E}">
        <p14:creationId xmlns:p14="http://schemas.microsoft.com/office/powerpoint/2010/main" val="1869562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95B26-E475-32DB-D9C0-FC10CA5FE413}"/>
              </a:ext>
            </a:extLst>
          </p:cNvPr>
          <p:cNvSpPr>
            <a:spLocks noGrp="1"/>
          </p:cNvSpPr>
          <p:nvPr>
            <p:ph type="title"/>
          </p:nvPr>
        </p:nvSpPr>
        <p:spPr/>
        <p:txBody>
          <a:bodyPr/>
          <a:lstStyle/>
          <a:p>
            <a:pPr algn="ctr"/>
            <a:r>
              <a:rPr lang="en-US" dirty="0"/>
              <a:t>Minimize Stress</a:t>
            </a:r>
          </a:p>
        </p:txBody>
      </p:sp>
      <p:sp>
        <p:nvSpPr>
          <p:cNvPr id="3" name="Content Placeholder 2">
            <a:extLst>
              <a:ext uri="{FF2B5EF4-FFF2-40B4-BE49-F238E27FC236}">
                <a16:creationId xmlns:a16="http://schemas.microsoft.com/office/drawing/2014/main" id="{CAD86962-F5B7-9723-6AD7-1CE5875D864A}"/>
              </a:ext>
            </a:extLst>
          </p:cNvPr>
          <p:cNvSpPr>
            <a:spLocks noGrp="1"/>
          </p:cNvSpPr>
          <p:nvPr>
            <p:ph idx="1"/>
          </p:nvPr>
        </p:nvSpPr>
        <p:spPr>
          <a:xfrm>
            <a:off x="110247" y="1951499"/>
            <a:ext cx="8819744" cy="3996560"/>
          </a:xfrm>
        </p:spPr>
        <p:txBody>
          <a:bodyPr>
            <a:normAutofit fontScale="70000" lnSpcReduction="20000"/>
          </a:bodyPr>
          <a:lstStyle/>
          <a:p>
            <a:pPr algn="ctr"/>
            <a:r>
              <a:rPr lang="en-US" sz="2900" dirty="0">
                <a:latin typeface="Roboto" panose="02000000000000000000" pitchFamily="2" charset="0"/>
              </a:rPr>
              <a:t>For some people with dementia, talking about an appointment ahead of time may be helpful. For others, it may be stressful. Use past experiences as a guide. To minimize stress:</a:t>
            </a:r>
          </a:p>
          <a:p>
            <a:pPr algn="l"/>
            <a:endParaRPr lang="en-US" b="0" i="0" dirty="0">
              <a:effectLst/>
              <a:latin typeface="Roboto" panose="02000000000000000000" pitchFamily="2" charset="0"/>
            </a:endParaRPr>
          </a:p>
          <a:p>
            <a:pPr algn="l">
              <a:buFont typeface="Arial" panose="020B0604020202020204" pitchFamily="34" charset="0"/>
              <a:buChar char="•"/>
            </a:pPr>
            <a:r>
              <a:rPr lang="en-US" b="0" i="0" dirty="0">
                <a:effectLst/>
                <a:latin typeface="Roboto" panose="02000000000000000000" pitchFamily="2" charset="0"/>
              </a:rPr>
              <a:t> Schedule appointments, when possible, during the best time of day for the person with dementia.</a:t>
            </a:r>
          </a:p>
          <a:p>
            <a:pPr algn="l">
              <a:buFont typeface="Arial" panose="020B0604020202020204" pitchFamily="34" charset="0"/>
              <a:buChar char="•"/>
            </a:pPr>
            <a:endParaRPr lang="en-US" b="0" i="0" dirty="0">
              <a:effectLst/>
              <a:latin typeface="Roboto" panose="02000000000000000000" pitchFamily="2" charset="0"/>
            </a:endParaRPr>
          </a:p>
          <a:p>
            <a:pPr algn="l">
              <a:buFont typeface="Arial" panose="020B0604020202020204" pitchFamily="34" charset="0"/>
              <a:buChar char="•"/>
            </a:pPr>
            <a:r>
              <a:rPr lang="en-US" b="0" i="0" dirty="0">
                <a:effectLst/>
                <a:latin typeface="Roboto" panose="02000000000000000000" pitchFamily="2" charset="0"/>
              </a:rPr>
              <a:t> Allow for plenty of time to travel.</a:t>
            </a:r>
          </a:p>
          <a:p>
            <a:pPr algn="l">
              <a:buFont typeface="Arial" panose="020B0604020202020204" pitchFamily="34" charset="0"/>
              <a:buChar char="•"/>
            </a:pPr>
            <a:endParaRPr lang="en-US" b="0" i="0" dirty="0">
              <a:effectLst/>
              <a:latin typeface="Roboto" panose="02000000000000000000" pitchFamily="2" charset="0"/>
            </a:endParaRPr>
          </a:p>
          <a:p>
            <a:pPr algn="l">
              <a:buFont typeface="Arial" panose="020B0604020202020204" pitchFamily="34" charset="0"/>
              <a:buChar char="•"/>
            </a:pPr>
            <a:r>
              <a:rPr lang="en-US" b="0" i="0" dirty="0">
                <a:effectLst/>
                <a:latin typeface="Roboto" panose="02000000000000000000" pitchFamily="2" charset="0"/>
              </a:rPr>
              <a:t> Bring a friend/family member to serve as a back-seat companion for the person with dementia.</a:t>
            </a:r>
          </a:p>
          <a:p>
            <a:pPr algn="l">
              <a:buFont typeface="Arial" panose="020B0604020202020204" pitchFamily="34" charset="0"/>
              <a:buChar char="•"/>
            </a:pPr>
            <a:endParaRPr lang="en-US" b="0" i="0" dirty="0">
              <a:effectLst/>
              <a:latin typeface="Roboto" panose="02000000000000000000" pitchFamily="2" charset="0"/>
            </a:endParaRPr>
          </a:p>
          <a:p>
            <a:pPr algn="l">
              <a:buFont typeface="Arial" panose="020B0604020202020204" pitchFamily="34" charset="0"/>
              <a:buChar char="•"/>
            </a:pPr>
            <a:r>
              <a:rPr lang="en-US" b="0" i="0" dirty="0">
                <a:effectLst/>
                <a:latin typeface="Roboto" panose="02000000000000000000" pitchFamily="2" charset="0"/>
              </a:rPr>
              <a:t> Ask the provider’s office ahead of time if there is a quiet place to wait for the doctor.</a:t>
            </a:r>
          </a:p>
          <a:p>
            <a:pPr algn="l">
              <a:buFont typeface="Arial" panose="020B0604020202020204" pitchFamily="34" charset="0"/>
              <a:buChar char="•"/>
            </a:pPr>
            <a:endParaRPr lang="en-US" b="0" i="0" dirty="0">
              <a:effectLst/>
              <a:latin typeface="Roboto" panose="02000000000000000000" pitchFamily="2" charset="0"/>
            </a:endParaRPr>
          </a:p>
          <a:p>
            <a:pPr algn="l">
              <a:buFont typeface="Arial" panose="020B0604020202020204" pitchFamily="34" charset="0"/>
              <a:buChar char="•"/>
            </a:pPr>
            <a:r>
              <a:rPr lang="en-US" b="0" i="0" dirty="0">
                <a:effectLst/>
                <a:latin typeface="Roboto" panose="02000000000000000000" pitchFamily="2" charset="0"/>
              </a:rPr>
              <a:t> Bring a favorite book, magazine or activity for the waiting time.</a:t>
            </a:r>
          </a:p>
          <a:p>
            <a:pPr algn="l">
              <a:buFont typeface="Arial" panose="020B0604020202020204" pitchFamily="34" charset="0"/>
              <a:buChar char="•"/>
            </a:pPr>
            <a:endParaRPr lang="en-US" b="0" i="0" dirty="0">
              <a:effectLst/>
              <a:latin typeface="Roboto" panose="02000000000000000000" pitchFamily="2" charset="0"/>
            </a:endParaRPr>
          </a:p>
          <a:p>
            <a:pPr algn="l">
              <a:buFont typeface="Arial" panose="020B0604020202020204" pitchFamily="34" charset="0"/>
              <a:buChar char="•"/>
            </a:pPr>
            <a:r>
              <a:rPr lang="en-US" b="0" i="0" dirty="0">
                <a:effectLst/>
                <a:latin typeface="Roboto" panose="02000000000000000000" pitchFamily="2" charset="0"/>
              </a:rPr>
              <a:t> Focus on something enjoyable to do after the appointment, such as going out for a treat.</a:t>
            </a:r>
          </a:p>
          <a:p>
            <a:endParaRPr lang="en-US" dirty="0"/>
          </a:p>
        </p:txBody>
      </p:sp>
    </p:spTree>
    <p:extLst>
      <p:ext uri="{BB962C8B-B14F-4D97-AF65-F5344CB8AC3E}">
        <p14:creationId xmlns:p14="http://schemas.microsoft.com/office/powerpoint/2010/main" val="22437341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E5586-B0E8-0B9A-32B1-4F75E8CF7048}"/>
              </a:ext>
            </a:extLst>
          </p:cNvPr>
          <p:cNvSpPr>
            <a:spLocks noGrp="1"/>
          </p:cNvSpPr>
          <p:nvPr>
            <p:ph type="title"/>
          </p:nvPr>
        </p:nvSpPr>
        <p:spPr/>
        <p:txBody>
          <a:bodyPr/>
          <a:lstStyle/>
          <a:p>
            <a:pPr algn="ctr"/>
            <a:r>
              <a:rPr lang="en-US" dirty="0"/>
              <a:t>Keep a Medication Record</a:t>
            </a:r>
          </a:p>
        </p:txBody>
      </p:sp>
      <p:sp>
        <p:nvSpPr>
          <p:cNvPr id="3" name="Content Placeholder 2">
            <a:extLst>
              <a:ext uri="{FF2B5EF4-FFF2-40B4-BE49-F238E27FC236}">
                <a16:creationId xmlns:a16="http://schemas.microsoft.com/office/drawing/2014/main" id="{D9E913BF-892A-2D72-39DF-3EFD24A5FB0D}"/>
              </a:ext>
            </a:extLst>
          </p:cNvPr>
          <p:cNvSpPr>
            <a:spLocks noGrp="1"/>
          </p:cNvSpPr>
          <p:nvPr>
            <p:ph idx="1"/>
          </p:nvPr>
        </p:nvSpPr>
        <p:spPr>
          <a:xfrm>
            <a:off x="342029" y="1951500"/>
            <a:ext cx="8587962" cy="3826093"/>
          </a:xfrm>
        </p:spPr>
        <p:txBody>
          <a:bodyPr>
            <a:normAutofit fontScale="70000" lnSpcReduction="20000"/>
          </a:bodyPr>
          <a:lstStyle/>
          <a:p>
            <a:pPr algn="ctr"/>
            <a:r>
              <a:rPr lang="en-US" sz="2900" dirty="0">
                <a:latin typeface="Roboto" panose="02000000000000000000" pitchFamily="2" charset="0"/>
              </a:rPr>
              <a:t>Keep a list of all medications, including over-the-counter drugs and dietary supplements. You might bring a bag of all prescription and nonprescription drugs for the doctor to review. A complete record should include:</a:t>
            </a:r>
          </a:p>
          <a:p>
            <a:pPr algn="ctr"/>
            <a:endParaRPr lang="en-US" b="0" i="0" dirty="0">
              <a:effectLst/>
              <a:latin typeface="Roboto" panose="02000000000000000000" pitchFamily="2" charset="0"/>
            </a:endParaRPr>
          </a:p>
          <a:p>
            <a:pPr algn="l">
              <a:buFont typeface="Arial" panose="020B0604020202020204" pitchFamily="34" charset="0"/>
              <a:buChar char="•"/>
            </a:pPr>
            <a:r>
              <a:rPr lang="en-US" b="0" i="0" dirty="0">
                <a:effectLst/>
                <a:latin typeface="Roboto" panose="02000000000000000000" pitchFamily="2" charset="0"/>
              </a:rPr>
              <a:t>Name of the medication</a:t>
            </a:r>
          </a:p>
          <a:p>
            <a:pPr algn="l">
              <a:buFont typeface="Arial" panose="020B0604020202020204" pitchFamily="34" charset="0"/>
              <a:buChar char="•"/>
            </a:pPr>
            <a:r>
              <a:rPr lang="en-US" b="0" i="0" dirty="0">
                <a:effectLst/>
                <a:latin typeface="Roboto" panose="02000000000000000000" pitchFamily="2" charset="0"/>
              </a:rPr>
              <a:t>Daily dosage</a:t>
            </a:r>
          </a:p>
          <a:p>
            <a:pPr algn="l">
              <a:buFont typeface="Arial" panose="020B0604020202020204" pitchFamily="34" charset="0"/>
              <a:buChar char="•"/>
            </a:pPr>
            <a:r>
              <a:rPr lang="en-US" b="0" i="0" dirty="0">
                <a:effectLst/>
                <a:latin typeface="Roboto" panose="02000000000000000000" pitchFamily="2" charset="0"/>
              </a:rPr>
              <a:t>Purpose</a:t>
            </a:r>
          </a:p>
          <a:p>
            <a:pPr algn="l">
              <a:buFont typeface="Arial" panose="020B0604020202020204" pitchFamily="34" charset="0"/>
              <a:buChar char="•"/>
            </a:pPr>
            <a:r>
              <a:rPr lang="en-US" b="0" i="0" dirty="0">
                <a:effectLst/>
                <a:latin typeface="Roboto" panose="02000000000000000000" pitchFamily="2" charset="0"/>
              </a:rPr>
              <a:t>Name and contact information of the prescribing doctor</a:t>
            </a:r>
          </a:p>
          <a:p>
            <a:pPr algn="l">
              <a:buFont typeface="Arial" panose="020B0604020202020204" pitchFamily="34" charset="0"/>
              <a:buChar char="•"/>
            </a:pPr>
            <a:r>
              <a:rPr lang="en-US" b="0" i="0" dirty="0">
                <a:effectLst/>
                <a:latin typeface="Roboto" panose="02000000000000000000" pitchFamily="2" charset="0"/>
              </a:rPr>
              <a:t>Prior medications that have been tried and stopped</a:t>
            </a:r>
          </a:p>
          <a:p>
            <a:pPr algn="l"/>
            <a:endParaRPr lang="en-US" b="0" i="0" dirty="0">
              <a:effectLst/>
              <a:latin typeface="Roboto" panose="02000000000000000000" pitchFamily="2" charset="0"/>
            </a:endParaRPr>
          </a:p>
          <a:p>
            <a:pPr algn="l"/>
            <a:r>
              <a:rPr lang="en-US" b="0" i="0" dirty="0">
                <a:effectLst/>
                <a:latin typeface="Roboto" panose="02000000000000000000" pitchFamily="2" charset="0"/>
              </a:rPr>
              <a:t>Keep a log of daily medication use. Record any possible side effects, changes in behavior or problems that may be related to medication use. Note any missed dosages.</a:t>
            </a:r>
          </a:p>
          <a:p>
            <a:pPr algn="l"/>
            <a:endParaRPr lang="en-US" b="0" i="0" dirty="0">
              <a:effectLst/>
              <a:latin typeface="Roboto" panose="02000000000000000000" pitchFamily="2" charset="0"/>
            </a:endParaRPr>
          </a:p>
          <a:p>
            <a:pPr algn="l"/>
            <a:r>
              <a:rPr lang="en-US" b="0" i="0" dirty="0">
                <a:effectLst/>
                <a:latin typeface="Roboto" panose="02000000000000000000" pitchFamily="2" charset="0"/>
              </a:rPr>
              <a:t>Prepare a list of questions you have about any medication or side effect. If the person with dementia lives in a care facility, ask the staff ahead of time about any concerns regarding medications.</a:t>
            </a:r>
          </a:p>
          <a:p>
            <a:endParaRPr lang="en-US" dirty="0"/>
          </a:p>
        </p:txBody>
      </p:sp>
    </p:spTree>
    <p:extLst>
      <p:ext uri="{BB962C8B-B14F-4D97-AF65-F5344CB8AC3E}">
        <p14:creationId xmlns:p14="http://schemas.microsoft.com/office/powerpoint/2010/main" val="2429755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4CAD6-8C04-37B9-0A2A-E0A5A9572765}"/>
              </a:ext>
            </a:extLst>
          </p:cNvPr>
          <p:cNvSpPr>
            <a:spLocks noGrp="1"/>
          </p:cNvSpPr>
          <p:nvPr>
            <p:ph type="title"/>
          </p:nvPr>
        </p:nvSpPr>
        <p:spPr/>
        <p:txBody>
          <a:bodyPr/>
          <a:lstStyle/>
          <a:p>
            <a:pPr algn="ctr"/>
            <a:r>
              <a:rPr lang="en-US" dirty="0"/>
              <a:t>Be Ready to Answer Questions</a:t>
            </a:r>
          </a:p>
        </p:txBody>
      </p:sp>
      <p:sp>
        <p:nvSpPr>
          <p:cNvPr id="3" name="Content Placeholder 2">
            <a:extLst>
              <a:ext uri="{FF2B5EF4-FFF2-40B4-BE49-F238E27FC236}">
                <a16:creationId xmlns:a16="http://schemas.microsoft.com/office/drawing/2014/main" id="{2FCA3AF3-3E50-64EC-D66D-240F5E8707AF}"/>
              </a:ext>
            </a:extLst>
          </p:cNvPr>
          <p:cNvSpPr>
            <a:spLocks noGrp="1"/>
          </p:cNvSpPr>
          <p:nvPr>
            <p:ph idx="1"/>
          </p:nvPr>
        </p:nvSpPr>
        <p:spPr>
          <a:xfrm>
            <a:off x="168613" y="2062818"/>
            <a:ext cx="8633358" cy="3714775"/>
          </a:xfrm>
        </p:spPr>
        <p:txBody>
          <a:bodyPr/>
          <a:lstStyle/>
          <a:p>
            <a:endParaRPr lang="en-US" dirty="0"/>
          </a:p>
          <a:p>
            <a:pPr algn="l"/>
            <a:r>
              <a:rPr lang="en-US" b="0" i="0" dirty="0">
                <a:effectLst/>
                <a:latin typeface="Roboto" panose="02000000000000000000" pitchFamily="2" charset="0"/>
              </a:rPr>
              <a:t>Keep a log between appointments to help the person with dementia or you to answer the doctor's questions. Record changes in memory, behavior or mood. Make notes of times of day or types of experiences that are challenging and those that are positive.</a:t>
            </a:r>
          </a:p>
          <a:p>
            <a:pPr algn="l"/>
            <a:endParaRPr lang="en-US" b="0" i="0" dirty="0">
              <a:effectLst/>
              <a:latin typeface="Roboto" panose="02000000000000000000" pitchFamily="2" charset="0"/>
            </a:endParaRPr>
          </a:p>
          <a:p>
            <a:pPr algn="l"/>
            <a:r>
              <a:rPr lang="en-US" b="0" i="0" dirty="0">
                <a:effectLst/>
                <a:latin typeface="Roboto" panose="02000000000000000000" pitchFamily="2" charset="0"/>
              </a:rPr>
              <a:t>Before the appointment, write down any questions you have regarding symptoms and behaviors.</a:t>
            </a:r>
          </a:p>
          <a:p>
            <a:endParaRPr lang="en-US" dirty="0"/>
          </a:p>
        </p:txBody>
      </p:sp>
    </p:spTree>
    <p:extLst>
      <p:ext uri="{BB962C8B-B14F-4D97-AF65-F5344CB8AC3E}">
        <p14:creationId xmlns:p14="http://schemas.microsoft.com/office/powerpoint/2010/main" val="1351557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4B185F8-2088-E444-366D-D0501A3DA4CB}"/>
              </a:ext>
            </a:extLst>
          </p:cNvPr>
          <p:cNvSpPr>
            <a:spLocks noGrp="1"/>
          </p:cNvSpPr>
          <p:nvPr>
            <p:ph type="title"/>
          </p:nvPr>
        </p:nvSpPr>
        <p:spPr>
          <a:xfrm>
            <a:off x="744920" y="175078"/>
            <a:ext cx="7606427" cy="1359153"/>
          </a:xfrm>
        </p:spPr>
        <p:txBody>
          <a:bodyPr/>
          <a:lstStyle/>
          <a:p>
            <a:r>
              <a:rPr lang="en-US" dirty="0"/>
              <a:t>Alzheimer’s Disease</a:t>
            </a:r>
          </a:p>
        </p:txBody>
      </p:sp>
      <p:pic>
        <p:nvPicPr>
          <p:cNvPr id="10" name="Picture 5" descr="AugusteD">
            <a:extLst>
              <a:ext uri="{FF2B5EF4-FFF2-40B4-BE49-F238E27FC236}">
                <a16:creationId xmlns:a16="http://schemas.microsoft.com/office/drawing/2014/main" id="{0BC0005F-134F-A535-3E0D-4170279B9F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202" y="1942857"/>
            <a:ext cx="2051134" cy="2417144"/>
          </a:xfrm>
          <a:prstGeom prst="rect">
            <a:avLst/>
          </a:prstGeom>
          <a:noFill/>
          <a:ln w="381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1" name="Picture 6" descr="DRAD">
            <a:extLst>
              <a:ext uri="{FF2B5EF4-FFF2-40B4-BE49-F238E27FC236}">
                <a16:creationId xmlns:a16="http://schemas.microsoft.com/office/drawing/2014/main" id="{F25A5760-C0E4-24EB-8D26-9A349AC53722}"/>
              </a:ex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113" y="1942857"/>
            <a:ext cx="1993905" cy="2417144"/>
          </a:xfrm>
          <a:prstGeom prst="rect">
            <a:avLst/>
          </a:prstGeom>
          <a:noFill/>
          <a:ln w="381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7" name="Text Box 8">
            <a:extLst>
              <a:ext uri="{FF2B5EF4-FFF2-40B4-BE49-F238E27FC236}">
                <a16:creationId xmlns:a16="http://schemas.microsoft.com/office/drawing/2014/main" id="{7079D53C-533F-8E58-943C-947B876934EB}"/>
              </a:ext>
            </a:extLst>
          </p:cNvPr>
          <p:cNvSpPr txBox="1">
            <a:spLocks noChangeArrowheads="1"/>
          </p:cNvSpPr>
          <p:nvPr/>
        </p:nvSpPr>
        <p:spPr bwMode="auto">
          <a:xfrm>
            <a:off x="6881966" y="1321803"/>
            <a:ext cx="1916786" cy="369332"/>
          </a:xfrm>
          <a:prstGeom prst="rect">
            <a:avLst/>
          </a:prstGeom>
          <a:noFill/>
          <a:ln w="9525">
            <a:noFill/>
            <a:miter lim="800000"/>
            <a:headEnd/>
            <a:tailEnd/>
          </a:ln>
          <a:effectLst/>
        </p:spPr>
        <p:txBody>
          <a:bodyPr wrap="none">
            <a:spAutoFit/>
          </a:bodyPr>
          <a:lstStyle/>
          <a:p>
            <a:pPr algn="ctr" eaLnBrk="1" hangingPunct="1"/>
            <a:r>
              <a:rPr lang="en-US" dirty="0" err="1">
                <a:latin typeface="Arial"/>
                <a:cs typeface="Arial"/>
              </a:rPr>
              <a:t>Amyloid</a:t>
            </a:r>
            <a:r>
              <a:rPr lang="en-US" dirty="0">
                <a:latin typeface="Arial"/>
                <a:cs typeface="Arial"/>
              </a:rPr>
              <a:t> Plaques</a:t>
            </a:r>
          </a:p>
        </p:txBody>
      </p:sp>
      <p:sp>
        <p:nvSpPr>
          <p:cNvPr id="9" name="Line 10" descr="Decorative image">
            <a:extLst>
              <a:ext uri="{FF2B5EF4-FFF2-40B4-BE49-F238E27FC236}">
                <a16:creationId xmlns:a16="http://schemas.microsoft.com/office/drawing/2014/main" id="{8060D195-F836-5B92-B68C-C8C8A4B3A43F}"/>
              </a:ext>
              <a:ext uri="{C183D7F6-B498-43B3-948B-1728B52AA6E4}">
                <adec:decorative xmlns:adec="http://schemas.microsoft.com/office/drawing/2017/decorative" val="0"/>
              </a:ext>
            </a:extLst>
          </p:cNvPr>
          <p:cNvSpPr>
            <a:spLocks noChangeShapeType="1"/>
          </p:cNvSpPr>
          <p:nvPr/>
        </p:nvSpPr>
        <p:spPr bwMode="auto">
          <a:xfrm flipH="1">
            <a:off x="6974571" y="1724251"/>
            <a:ext cx="364592" cy="1002591"/>
          </a:xfrm>
          <a:prstGeom prst="line">
            <a:avLst/>
          </a:prstGeom>
          <a:noFill/>
          <a:ln w="38100">
            <a:solidFill>
              <a:schemeClr val="tx1"/>
            </a:solidFill>
            <a:round/>
            <a:headEnd/>
            <a:tailEnd type="triangle" w="med" len="med"/>
          </a:ln>
          <a:effectLst/>
        </p:spPr>
        <p:txBody>
          <a:bodyPr/>
          <a:lstStyle/>
          <a:p>
            <a:endParaRPr lang="en-US"/>
          </a:p>
        </p:txBody>
      </p:sp>
      <p:sp>
        <p:nvSpPr>
          <p:cNvPr id="8" name="Line 9" descr="Decorative">
            <a:extLst>
              <a:ext uri="{FF2B5EF4-FFF2-40B4-BE49-F238E27FC236}">
                <a16:creationId xmlns:a16="http://schemas.microsoft.com/office/drawing/2014/main" id="{320D4CCE-058D-91A8-6CFB-A5F409EAA5C5}"/>
              </a:ext>
            </a:extLst>
          </p:cNvPr>
          <p:cNvSpPr>
            <a:spLocks noChangeShapeType="1"/>
          </p:cNvSpPr>
          <p:nvPr/>
        </p:nvSpPr>
        <p:spPr bwMode="auto">
          <a:xfrm flipH="1" flipV="1">
            <a:off x="5916170" y="3929950"/>
            <a:ext cx="880141" cy="866839"/>
          </a:xfrm>
          <a:prstGeom prst="line">
            <a:avLst/>
          </a:prstGeom>
          <a:noFill/>
          <a:ln w="38100">
            <a:solidFill>
              <a:schemeClr val="tx1"/>
            </a:solidFill>
            <a:round/>
            <a:headEnd/>
            <a:tailEnd type="triangle" w="med" len="med"/>
          </a:ln>
          <a:effectLst/>
        </p:spPr>
        <p:txBody>
          <a:bodyPr/>
          <a:lstStyle/>
          <a:p>
            <a:endParaRPr lang="en-US"/>
          </a:p>
        </p:txBody>
      </p:sp>
      <p:pic>
        <p:nvPicPr>
          <p:cNvPr id="5" name="Picture 5" descr="Neurofibrillary Tangles">
            <a:extLst>
              <a:ext uri="{FF2B5EF4-FFF2-40B4-BE49-F238E27FC236}">
                <a16:creationId xmlns:a16="http://schemas.microsoft.com/office/drawing/2014/main" id="{496B3A68-7CB9-7A61-DE44-7AF3EA694541}"/>
              </a:ext>
            </a:extLst>
          </p:cNvPr>
          <p:cNvPicPr>
            <a:picLocks noChangeAspect="1" noChangeArrowheads="1"/>
          </p:cNvPicPr>
          <p:nvPr/>
        </p:nvPicPr>
        <p:blipFill>
          <a:blip r:embed="rId4" cstate="print"/>
          <a:srcRect/>
          <a:stretch>
            <a:fillRect/>
          </a:stretch>
        </p:blipFill>
        <p:spPr bwMode="auto">
          <a:xfrm>
            <a:off x="5346311" y="1942857"/>
            <a:ext cx="3545993" cy="2603804"/>
          </a:xfrm>
          <a:prstGeom prst="rect">
            <a:avLst/>
          </a:prstGeom>
          <a:noFill/>
          <a:ln w="38100">
            <a:solidFill>
              <a:schemeClr val="tx1"/>
            </a:solidFill>
            <a:miter lim="800000"/>
            <a:headEnd/>
            <a:tailEnd/>
          </a:ln>
        </p:spPr>
      </p:pic>
      <p:sp>
        <p:nvSpPr>
          <p:cNvPr id="12" name="Text Box 7">
            <a:extLst>
              <a:ext uri="{FF2B5EF4-FFF2-40B4-BE49-F238E27FC236}">
                <a16:creationId xmlns:a16="http://schemas.microsoft.com/office/drawing/2014/main" id="{A52B98C2-7DD5-33CA-3E99-FF5EF099B41B}"/>
              </a:ext>
              <a:ext uri="{C183D7F6-B498-43B3-948B-1728B52AA6E4}">
                <adec:decorative xmlns:adec="http://schemas.microsoft.com/office/drawing/2017/decorative" val="0"/>
              </a:ext>
            </a:extLst>
          </p:cNvPr>
          <p:cNvSpPr txBox="1">
            <a:spLocks noChangeArrowheads="1"/>
          </p:cNvSpPr>
          <p:nvPr/>
        </p:nvSpPr>
        <p:spPr bwMode="auto">
          <a:xfrm>
            <a:off x="1034010" y="4546661"/>
            <a:ext cx="1339479"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dirty="0" err="1">
                <a:latin typeface="Arial" charset="0"/>
              </a:rPr>
              <a:t>Auguste</a:t>
            </a:r>
            <a:r>
              <a:rPr lang="en-US" dirty="0">
                <a:latin typeface="Arial" charset="0"/>
              </a:rPr>
              <a:t> D.</a:t>
            </a:r>
          </a:p>
        </p:txBody>
      </p:sp>
      <p:sp>
        <p:nvSpPr>
          <p:cNvPr id="13" name="Text Box 8">
            <a:extLst>
              <a:ext uri="{FF2B5EF4-FFF2-40B4-BE49-F238E27FC236}">
                <a16:creationId xmlns:a16="http://schemas.microsoft.com/office/drawing/2014/main" id="{42F21246-549D-0623-885A-5DCAAD30482E}"/>
              </a:ext>
              <a:ext uri="{C183D7F6-B498-43B3-948B-1728B52AA6E4}">
                <adec:decorative xmlns:adec="http://schemas.microsoft.com/office/drawing/2017/decorative" val="0"/>
              </a:ext>
            </a:extLst>
          </p:cNvPr>
          <p:cNvSpPr txBox="1">
            <a:spLocks noChangeArrowheads="1"/>
          </p:cNvSpPr>
          <p:nvPr/>
        </p:nvSpPr>
        <p:spPr bwMode="auto">
          <a:xfrm>
            <a:off x="3059113" y="4546661"/>
            <a:ext cx="1775446"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dirty="0" err="1">
                <a:latin typeface="Arial" charset="0"/>
              </a:rPr>
              <a:t>Alois</a:t>
            </a:r>
            <a:r>
              <a:rPr lang="en-US" dirty="0">
                <a:latin typeface="Arial" charset="0"/>
              </a:rPr>
              <a:t> Alzheimer</a:t>
            </a:r>
          </a:p>
        </p:txBody>
      </p:sp>
      <p:sp>
        <p:nvSpPr>
          <p:cNvPr id="6" name="Text Box 7">
            <a:extLst>
              <a:ext uri="{FF2B5EF4-FFF2-40B4-BE49-F238E27FC236}">
                <a16:creationId xmlns:a16="http://schemas.microsoft.com/office/drawing/2014/main" id="{71D870F0-2372-B839-23D5-55A4D7D39861}"/>
              </a:ext>
              <a:ext uri="{C183D7F6-B498-43B3-948B-1728B52AA6E4}">
                <adec:decorative xmlns:adec="http://schemas.microsoft.com/office/drawing/2017/decorative" val="0"/>
              </a:ext>
            </a:extLst>
          </p:cNvPr>
          <p:cNvSpPr txBox="1">
            <a:spLocks noChangeArrowheads="1"/>
          </p:cNvSpPr>
          <p:nvPr/>
        </p:nvSpPr>
        <p:spPr bwMode="auto">
          <a:xfrm>
            <a:off x="5282942" y="4796793"/>
            <a:ext cx="2464136" cy="369332"/>
          </a:xfrm>
          <a:prstGeom prst="rect">
            <a:avLst/>
          </a:prstGeom>
          <a:noFill/>
          <a:ln w="9525">
            <a:noFill/>
            <a:miter lim="800000"/>
            <a:headEnd/>
            <a:tailEnd/>
          </a:ln>
          <a:effectLst/>
        </p:spPr>
        <p:txBody>
          <a:bodyPr wrap="none">
            <a:spAutoFit/>
          </a:bodyPr>
          <a:lstStyle/>
          <a:p>
            <a:pPr algn="ctr" eaLnBrk="1" hangingPunct="1"/>
            <a:r>
              <a:rPr lang="en-US" dirty="0" err="1">
                <a:latin typeface="Arial"/>
                <a:cs typeface="Arial"/>
              </a:rPr>
              <a:t>Neurofibrillary</a:t>
            </a:r>
            <a:r>
              <a:rPr lang="en-US" dirty="0">
                <a:latin typeface="Arial"/>
                <a:cs typeface="Arial"/>
              </a:rPr>
              <a:t> Tangles</a:t>
            </a:r>
          </a:p>
        </p:txBody>
      </p:sp>
      <p:sp>
        <p:nvSpPr>
          <p:cNvPr id="14" name="TextBox 13">
            <a:extLst>
              <a:ext uri="{FF2B5EF4-FFF2-40B4-BE49-F238E27FC236}">
                <a16:creationId xmlns:a16="http://schemas.microsoft.com/office/drawing/2014/main" id="{B1E8F574-E82D-C59B-C1D3-80A85B148B02}"/>
              </a:ext>
              <a:ext uri="{C183D7F6-B498-43B3-948B-1728B52AA6E4}">
                <adec:decorative xmlns:adec="http://schemas.microsoft.com/office/drawing/2017/decorative" val="0"/>
              </a:ext>
            </a:extLst>
          </p:cNvPr>
          <p:cNvSpPr txBox="1"/>
          <p:nvPr/>
        </p:nvSpPr>
        <p:spPr>
          <a:xfrm>
            <a:off x="746202" y="5416257"/>
            <a:ext cx="8284383" cy="523220"/>
          </a:xfrm>
          <a:prstGeom prst="rect">
            <a:avLst/>
          </a:prstGeom>
          <a:noFill/>
        </p:spPr>
        <p:txBody>
          <a:bodyPr wrap="square" rtlCol="0">
            <a:spAutoFit/>
          </a:bodyPr>
          <a:lstStyle/>
          <a:p>
            <a:r>
              <a:rPr lang="en-US" sz="2800" dirty="0"/>
              <a:t>What </a:t>
            </a:r>
            <a:r>
              <a:rPr lang="en-US" sz="2800" dirty="0" err="1"/>
              <a:t>Alois</a:t>
            </a:r>
            <a:r>
              <a:rPr lang="en-US" sz="2800" dirty="0"/>
              <a:t> Alzheimer’s saw and described in 1906</a:t>
            </a:r>
          </a:p>
        </p:txBody>
      </p:sp>
    </p:spTree>
    <p:extLst>
      <p:ext uri="{BB962C8B-B14F-4D97-AF65-F5344CB8AC3E}">
        <p14:creationId xmlns:p14="http://schemas.microsoft.com/office/powerpoint/2010/main" val="37301028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53086-BC7B-CE54-3D9D-3E1A7C5C957B}"/>
              </a:ext>
            </a:extLst>
          </p:cNvPr>
          <p:cNvSpPr>
            <a:spLocks noGrp="1"/>
          </p:cNvSpPr>
          <p:nvPr>
            <p:ph type="title"/>
          </p:nvPr>
        </p:nvSpPr>
        <p:spPr/>
        <p:txBody>
          <a:bodyPr/>
          <a:lstStyle/>
          <a:p>
            <a:pPr algn="ctr"/>
            <a:r>
              <a:rPr lang="en-US" dirty="0"/>
              <a:t>Take Notes</a:t>
            </a:r>
          </a:p>
        </p:txBody>
      </p:sp>
      <p:sp>
        <p:nvSpPr>
          <p:cNvPr id="3" name="Content Placeholder 2">
            <a:extLst>
              <a:ext uri="{FF2B5EF4-FFF2-40B4-BE49-F238E27FC236}">
                <a16:creationId xmlns:a16="http://schemas.microsoft.com/office/drawing/2014/main" id="{9C12FE8C-80CA-9A58-093B-3BA3CA1FC20D}"/>
              </a:ext>
            </a:extLst>
          </p:cNvPr>
          <p:cNvSpPr>
            <a:spLocks noGrp="1"/>
          </p:cNvSpPr>
          <p:nvPr>
            <p:ph idx="1"/>
          </p:nvPr>
        </p:nvSpPr>
        <p:spPr>
          <a:xfrm>
            <a:off x="175098" y="2062818"/>
            <a:ext cx="8735438" cy="3714775"/>
          </a:xfrm>
        </p:spPr>
        <p:txBody>
          <a:bodyPr>
            <a:normAutofit/>
          </a:bodyPr>
          <a:lstStyle/>
          <a:p>
            <a:pPr algn="ctr"/>
            <a:r>
              <a:rPr lang="en-US" sz="1900" dirty="0">
                <a:latin typeface="Roboto" panose="02000000000000000000" pitchFamily="2" charset="0"/>
              </a:rPr>
              <a:t>Take notes during the appointment. You might also invite a friend/family member to take notes. If you don't understand something the doctor tells you, ask for clarification. If the doctor prescribes a new medication or adjusts a dosage, record the following:</a:t>
            </a:r>
          </a:p>
          <a:p>
            <a:pPr algn="l"/>
            <a:endParaRPr lang="en-US" sz="1900" dirty="0">
              <a:latin typeface="Roboto" panose="02000000000000000000" pitchFamily="2" charset="0"/>
            </a:endParaRPr>
          </a:p>
          <a:p>
            <a:pPr algn="l">
              <a:buFont typeface="Arial" panose="020B0604020202020204" pitchFamily="34" charset="0"/>
              <a:buChar char="•"/>
            </a:pPr>
            <a:r>
              <a:rPr lang="en-US" sz="1900" dirty="0">
                <a:latin typeface="Roboto" panose="02000000000000000000" pitchFamily="2" charset="0"/>
              </a:rPr>
              <a:t>Name of the medication</a:t>
            </a:r>
          </a:p>
          <a:p>
            <a:pPr algn="l">
              <a:buFont typeface="Arial" panose="020B0604020202020204" pitchFamily="34" charset="0"/>
              <a:buChar char="•"/>
            </a:pPr>
            <a:r>
              <a:rPr lang="en-US" sz="1900" dirty="0">
                <a:latin typeface="Roboto" panose="02000000000000000000" pitchFamily="2" charset="0"/>
              </a:rPr>
              <a:t>Instructions for taking the medication</a:t>
            </a:r>
          </a:p>
          <a:p>
            <a:pPr algn="l">
              <a:buFont typeface="Arial" panose="020B0604020202020204" pitchFamily="34" charset="0"/>
              <a:buChar char="•"/>
            </a:pPr>
            <a:r>
              <a:rPr lang="en-US" sz="1900" dirty="0">
                <a:latin typeface="Roboto" panose="02000000000000000000" pitchFamily="2" charset="0"/>
              </a:rPr>
              <a:t>Reason for taking the medication or for adjusting dosage</a:t>
            </a:r>
          </a:p>
          <a:p>
            <a:pPr algn="l">
              <a:buFont typeface="Arial" panose="020B0604020202020204" pitchFamily="34" charset="0"/>
              <a:buChar char="•"/>
            </a:pPr>
            <a:r>
              <a:rPr lang="en-US" sz="1900" dirty="0">
                <a:latin typeface="Roboto" panose="02000000000000000000" pitchFamily="2" charset="0"/>
              </a:rPr>
              <a:t>Possible side effects</a:t>
            </a:r>
          </a:p>
          <a:p>
            <a:pPr algn="l">
              <a:buFont typeface="Arial" panose="020B0604020202020204" pitchFamily="34" charset="0"/>
              <a:buChar char="•"/>
            </a:pPr>
            <a:r>
              <a:rPr lang="en-US" sz="1900" dirty="0">
                <a:latin typeface="Roboto" panose="02000000000000000000" pitchFamily="2" charset="0"/>
              </a:rPr>
              <a:t>Instructions for when to call the doctor or to stop taking the medication</a:t>
            </a:r>
          </a:p>
          <a:p>
            <a:endParaRPr lang="en-US" dirty="0"/>
          </a:p>
        </p:txBody>
      </p:sp>
    </p:spTree>
    <p:extLst>
      <p:ext uri="{BB962C8B-B14F-4D97-AF65-F5344CB8AC3E}">
        <p14:creationId xmlns:p14="http://schemas.microsoft.com/office/powerpoint/2010/main" val="6562179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76E8C-0412-CCD3-CEDC-DC8D6FCC09FD}"/>
              </a:ext>
            </a:extLst>
          </p:cNvPr>
          <p:cNvSpPr>
            <a:spLocks noGrp="1"/>
          </p:cNvSpPr>
          <p:nvPr>
            <p:ph type="title"/>
          </p:nvPr>
        </p:nvSpPr>
        <p:spPr/>
        <p:txBody>
          <a:bodyPr/>
          <a:lstStyle/>
          <a:p>
            <a:pPr algn="ctr"/>
            <a:r>
              <a:rPr lang="en-US" dirty="0"/>
              <a:t>Discuss Future Care</a:t>
            </a:r>
          </a:p>
        </p:txBody>
      </p:sp>
      <p:sp>
        <p:nvSpPr>
          <p:cNvPr id="3" name="Content Placeholder 2">
            <a:extLst>
              <a:ext uri="{FF2B5EF4-FFF2-40B4-BE49-F238E27FC236}">
                <a16:creationId xmlns:a16="http://schemas.microsoft.com/office/drawing/2014/main" id="{6D71A88A-34DC-7C08-8D97-1763A38F3718}"/>
              </a:ext>
            </a:extLst>
          </p:cNvPr>
          <p:cNvSpPr>
            <a:spLocks noGrp="1"/>
          </p:cNvSpPr>
          <p:nvPr>
            <p:ph idx="1"/>
          </p:nvPr>
        </p:nvSpPr>
        <p:spPr>
          <a:xfrm>
            <a:off x="342029" y="2062818"/>
            <a:ext cx="8607418" cy="3714775"/>
          </a:xfrm>
        </p:spPr>
        <p:txBody>
          <a:bodyPr>
            <a:normAutofit fontScale="85000" lnSpcReduction="20000"/>
          </a:bodyPr>
          <a:lstStyle/>
          <a:p>
            <a:pPr algn="ctr"/>
            <a:r>
              <a:rPr lang="en-US" b="0" i="0" dirty="0">
                <a:effectLst/>
                <a:latin typeface="Roboto" panose="02000000000000000000" pitchFamily="2" charset="0"/>
              </a:rPr>
              <a:t>Over the course of the disease, treatment goals will change. Discuss with your doctor expected care needs in the short term and long term. Discussions may include plans for:</a:t>
            </a:r>
          </a:p>
          <a:p>
            <a:pPr algn="ctr"/>
            <a:endParaRPr lang="en-US" b="0" i="0" dirty="0">
              <a:effectLst/>
              <a:latin typeface="Roboto" panose="02000000000000000000" pitchFamily="2" charset="0"/>
            </a:endParaRPr>
          </a:p>
          <a:p>
            <a:pPr algn="l">
              <a:buFont typeface="Arial" panose="020B0604020202020204" pitchFamily="34" charset="0"/>
              <a:buChar char="•"/>
            </a:pPr>
            <a:r>
              <a:rPr lang="en-US" b="0" i="0" dirty="0">
                <a:effectLst/>
                <a:latin typeface="Roboto" panose="02000000000000000000" pitchFamily="2" charset="0"/>
              </a:rPr>
              <a:t>Decisions about driving</a:t>
            </a:r>
          </a:p>
          <a:p>
            <a:pPr algn="l">
              <a:buFont typeface="Arial" panose="020B0604020202020204" pitchFamily="34" charset="0"/>
              <a:buChar char="•"/>
            </a:pPr>
            <a:r>
              <a:rPr lang="en-US" b="0" i="0" dirty="0">
                <a:effectLst/>
                <a:latin typeface="Roboto" panose="02000000000000000000" pitchFamily="2" charset="0"/>
              </a:rPr>
              <a:t>Need for supervision or adult day services</a:t>
            </a:r>
          </a:p>
          <a:p>
            <a:pPr algn="l">
              <a:buFont typeface="Arial" panose="020B0604020202020204" pitchFamily="34" charset="0"/>
              <a:buChar char="•"/>
            </a:pPr>
            <a:r>
              <a:rPr lang="en-US" b="0" i="0" dirty="0">
                <a:effectLst/>
                <a:latin typeface="Roboto" panose="02000000000000000000" pitchFamily="2" charset="0"/>
              </a:rPr>
              <a:t>Memory care centers</a:t>
            </a:r>
          </a:p>
          <a:p>
            <a:pPr algn="l">
              <a:buFont typeface="Arial" panose="020B0604020202020204" pitchFamily="34" charset="0"/>
              <a:buChar char="•"/>
            </a:pPr>
            <a:r>
              <a:rPr lang="en-US" b="0" i="0" dirty="0">
                <a:effectLst/>
                <a:latin typeface="Roboto" panose="02000000000000000000" pitchFamily="2" charset="0"/>
              </a:rPr>
              <a:t>Nursing home care</a:t>
            </a:r>
          </a:p>
          <a:p>
            <a:pPr algn="l">
              <a:buFont typeface="Arial" panose="020B0604020202020204" pitchFamily="34" charset="0"/>
              <a:buChar char="•"/>
            </a:pPr>
            <a:r>
              <a:rPr lang="en-US" b="0" i="0" dirty="0">
                <a:effectLst/>
                <a:latin typeface="Roboto" panose="02000000000000000000" pitchFamily="2" charset="0"/>
              </a:rPr>
              <a:t>Palliative care</a:t>
            </a:r>
          </a:p>
          <a:p>
            <a:pPr algn="l">
              <a:buFont typeface="Arial" panose="020B0604020202020204" pitchFamily="34" charset="0"/>
              <a:buChar char="•"/>
            </a:pPr>
            <a:r>
              <a:rPr lang="en-US" b="0" i="0" dirty="0">
                <a:effectLst/>
                <a:latin typeface="Roboto" panose="02000000000000000000" pitchFamily="2" charset="0"/>
              </a:rPr>
              <a:t>Hospice services</a:t>
            </a:r>
          </a:p>
          <a:p>
            <a:pPr algn="l"/>
            <a:endParaRPr lang="en-US" b="0" i="0" dirty="0">
              <a:effectLst/>
              <a:latin typeface="Roboto" panose="02000000000000000000" pitchFamily="2" charset="0"/>
            </a:endParaRPr>
          </a:p>
          <a:p>
            <a:pPr algn="l"/>
            <a:r>
              <a:rPr lang="en-US" dirty="0">
                <a:latin typeface="Roboto" panose="02000000000000000000" pitchFamily="2" charset="0"/>
              </a:rPr>
              <a:t>Discuss</a:t>
            </a:r>
            <a:r>
              <a:rPr lang="en-US" b="0" i="0" dirty="0">
                <a:effectLst/>
                <a:latin typeface="Roboto" panose="02000000000000000000" pitchFamily="2" charset="0"/>
              </a:rPr>
              <a:t> how these decisions meet overall treatment goals and align with advance directives.</a:t>
            </a:r>
          </a:p>
          <a:p>
            <a:endParaRPr lang="en-US" dirty="0"/>
          </a:p>
        </p:txBody>
      </p:sp>
    </p:spTree>
    <p:extLst>
      <p:ext uri="{BB962C8B-B14F-4D97-AF65-F5344CB8AC3E}">
        <p14:creationId xmlns:p14="http://schemas.microsoft.com/office/powerpoint/2010/main" val="12529185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D0673-7114-C187-C8F6-4DB4D1725158}"/>
              </a:ext>
            </a:extLst>
          </p:cNvPr>
          <p:cNvSpPr>
            <a:spLocks noGrp="1"/>
          </p:cNvSpPr>
          <p:nvPr>
            <p:ph type="title"/>
          </p:nvPr>
        </p:nvSpPr>
        <p:spPr/>
        <p:txBody>
          <a:bodyPr/>
          <a:lstStyle/>
          <a:p>
            <a:pPr algn="ctr"/>
            <a:r>
              <a:rPr lang="en-US" dirty="0"/>
              <a:t>Ask for Recommendations</a:t>
            </a:r>
          </a:p>
        </p:txBody>
      </p:sp>
      <p:sp>
        <p:nvSpPr>
          <p:cNvPr id="3" name="Content Placeholder 2">
            <a:extLst>
              <a:ext uri="{FF2B5EF4-FFF2-40B4-BE49-F238E27FC236}">
                <a16:creationId xmlns:a16="http://schemas.microsoft.com/office/drawing/2014/main" id="{005FCF17-05A8-F57A-3D24-565EF7DAB9B4}"/>
              </a:ext>
            </a:extLst>
          </p:cNvPr>
          <p:cNvSpPr>
            <a:spLocks noGrp="1"/>
          </p:cNvSpPr>
          <p:nvPr>
            <p:ph idx="1"/>
          </p:nvPr>
        </p:nvSpPr>
        <p:spPr/>
        <p:txBody>
          <a:bodyPr/>
          <a:lstStyle/>
          <a:p>
            <a:endParaRPr lang="en-US" dirty="0"/>
          </a:p>
          <a:p>
            <a:r>
              <a:rPr lang="en-US" b="0" i="0" dirty="0">
                <a:effectLst/>
                <a:latin typeface="Roboto" panose="02000000000000000000" pitchFamily="2" charset="0"/>
              </a:rPr>
              <a:t>If you need help, ask. The Provider can refer you to various community resources, such as the local area agency on aging, meal services, senior centers, respite care and support groups. Some clinics or hospitals may have a social worker to help identify and arrange support services.</a:t>
            </a:r>
            <a:endParaRPr lang="en-US" dirty="0"/>
          </a:p>
        </p:txBody>
      </p:sp>
    </p:spTree>
    <p:extLst>
      <p:ext uri="{BB962C8B-B14F-4D97-AF65-F5344CB8AC3E}">
        <p14:creationId xmlns:p14="http://schemas.microsoft.com/office/powerpoint/2010/main" val="7366446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CD39A-CFBE-6230-29DE-953E3BA680D2}"/>
              </a:ext>
            </a:extLst>
          </p:cNvPr>
          <p:cNvSpPr>
            <a:spLocks noGrp="1"/>
          </p:cNvSpPr>
          <p:nvPr>
            <p:ph type="title"/>
          </p:nvPr>
        </p:nvSpPr>
        <p:spPr/>
        <p:txBody>
          <a:bodyPr/>
          <a:lstStyle/>
          <a:p>
            <a:pPr algn="ctr"/>
            <a:r>
              <a:rPr lang="en-US" dirty="0"/>
              <a:t>Leave with a PLAN</a:t>
            </a:r>
          </a:p>
        </p:txBody>
      </p:sp>
      <p:sp>
        <p:nvSpPr>
          <p:cNvPr id="3" name="Content Placeholder 2">
            <a:extLst>
              <a:ext uri="{FF2B5EF4-FFF2-40B4-BE49-F238E27FC236}">
                <a16:creationId xmlns:a16="http://schemas.microsoft.com/office/drawing/2014/main" id="{81D1991F-D434-E6AB-90F8-D3975EFBE73C}"/>
              </a:ext>
            </a:extLst>
          </p:cNvPr>
          <p:cNvSpPr>
            <a:spLocks noGrp="1"/>
          </p:cNvSpPr>
          <p:nvPr>
            <p:ph idx="1"/>
          </p:nvPr>
        </p:nvSpPr>
        <p:spPr/>
        <p:txBody>
          <a:bodyPr/>
          <a:lstStyle/>
          <a:p>
            <a:endParaRPr lang="en-US" dirty="0"/>
          </a:p>
          <a:p>
            <a:pPr algn="l"/>
            <a:r>
              <a:rPr lang="en-US" b="0" i="0" dirty="0">
                <a:effectLst/>
                <a:latin typeface="Roboto" panose="02000000000000000000" pitchFamily="2" charset="0"/>
              </a:rPr>
              <a:t>Write down any instructions or tasks that need to be addressed between now and the next appointment, including:</a:t>
            </a:r>
          </a:p>
          <a:p>
            <a:pPr algn="l"/>
            <a:endParaRPr lang="en-US" b="0" i="0" dirty="0">
              <a:effectLst/>
              <a:latin typeface="Roboto" panose="02000000000000000000" pitchFamily="2" charset="0"/>
            </a:endParaRPr>
          </a:p>
          <a:p>
            <a:pPr algn="l">
              <a:buFont typeface="Arial" panose="020B0604020202020204" pitchFamily="34" charset="0"/>
              <a:buChar char="•"/>
            </a:pPr>
            <a:r>
              <a:rPr lang="en-US" b="0" i="0" dirty="0">
                <a:effectLst/>
                <a:latin typeface="Roboto" panose="02000000000000000000" pitchFamily="2" charset="0"/>
              </a:rPr>
              <a:t>Appointments or tests that need to be scheduled</a:t>
            </a:r>
          </a:p>
          <a:p>
            <a:pPr algn="l">
              <a:buFont typeface="Arial" panose="020B0604020202020204" pitchFamily="34" charset="0"/>
              <a:buChar char="•"/>
            </a:pPr>
            <a:r>
              <a:rPr lang="en-US" b="0" i="0" dirty="0">
                <a:effectLst/>
                <a:latin typeface="Roboto" panose="02000000000000000000" pitchFamily="2" charset="0"/>
              </a:rPr>
              <a:t>Details about changes in treatment or care</a:t>
            </a:r>
          </a:p>
          <a:p>
            <a:pPr algn="l">
              <a:buFont typeface="Arial" panose="020B0604020202020204" pitchFamily="34" charset="0"/>
              <a:buChar char="•"/>
            </a:pPr>
            <a:r>
              <a:rPr lang="en-US" b="0" i="0" dirty="0">
                <a:effectLst/>
                <a:latin typeface="Roboto" panose="02000000000000000000" pitchFamily="2" charset="0"/>
              </a:rPr>
              <a:t>Concerns or instructions to share with other caregivers</a:t>
            </a:r>
          </a:p>
          <a:p>
            <a:pPr algn="l">
              <a:buFont typeface="Arial" panose="020B0604020202020204" pitchFamily="34" charset="0"/>
              <a:buChar char="•"/>
            </a:pPr>
            <a:r>
              <a:rPr lang="en-US" b="0" i="0" dirty="0">
                <a:effectLst/>
                <a:latin typeface="Roboto" panose="02000000000000000000" pitchFamily="2" charset="0"/>
              </a:rPr>
              <a:t>Behaviors or changes in signs or symptoms to watch out for</a:t>
            </a:r>
          </a:p>
          <a:p>
            <a:endParaRPr lang="en-US" dirty="0"/>
          </a:p>
        </p:txBody>
      </p:sp>
    </p:spTree>
    <p:extLst>
      <p:ext uri="{BB962C8B-B14F-4D97-AF65-F5344CB8AC3E}">
        <p14:creationId xmlns:p14="http://schemas.microsoft.com/office/powerpoint/2010/main" val="15002712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670CE-C453-F2CE-4800-21BE877CB8B4}"/>
              </a:ext>
            </a:extLst>
          </p:cNvPr>
          <p:cNvSpPr>
            <a:spLocks noGrp="1"/>
          </p:cNvSpPr>
          <p:nvPr>
            <p:ph type="title"/>
          </p:nvPr>
        </p:nvSpPr>
        <p:spPr/>
        <p:txBody>
          <a:bodyPr/>
          <a:lstStyle/>
          <a:p>
            <a:pPr algn="ctr"/>
            <a:r>
              <a:rPr lang="en-US" dirty="0"/>
              <a:t>Organize Information</a:t>
            </a:r>
          </a:p>
        </p:txBody>
      </p:sp>
      <p:pic>
        <p:nvPicPr>
          <p:cNvPr id="5" name="Content Placeholder 4" descr="binders">
            <a:extLst>
              <a:ext uri="{FF2B5EF4-FFF2-40B4-BE49-F238E27FC236}">
                <a16:creationId xmlns:a16="http://schemas.microsoft.com/office/drawing/2014/main" id="{F5A50114-5FAB-191B-D81C-CD2C51BA6ABD}"/>
              </a:ext>
            </a:extLst>
          </p:cNvPr>
          <p:cNvPicPr>
            <a:picLocks noGrp="1" noChangeAspect="1"/>
          </p:cNvPicPr>
          <p:nvPr>
            <p:ph idx="1"/>
          </p:nvPr>
        </p:nvPicPr>
        <p:blipFill>
          <a:blip r:embed="rId2"/>
          <a:stretch>
            <a:fillRect/>
          </a:stretch>
        </p:blipFill>
        <p:spPr>
          <a:xfrm>
            <a:off x="3176531" y="2062163"/>
            <a:ext cx="2790941" cy="3714750"/>
          </a:xfrm>
          <a:prstGeom prst="rect">
            <a:avLst/>
          </a:prstGeom>
        </p:spPr>
      </p:pic>
    </p:spTree>
    <p:extLst>
      <p:ext uri="{BB962C8B-B14F-4D97-AF65-F5344CB8AC3E}">
        <p14:creationId xmlns:p14="http://schemas.microsoft.com/office/powerpoint/2010/main" val="30175155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B67242-30D1-F406-1790-7D9868C4C0AA}"/>
              </a:ext>
            </a:extLst>
          </p:cNvPr>
          <p:cNvSpPr>
            <a:spLocks noGrp="1"/>
          </p:cNvSpPr>
          <p:nvPr>
            <p:ph type="title"/>
          </p:nvPr>
        </p:nvSpPr>
        <p:spPr>
          <a:xfrm>
            <a:off x="342030" y="-65101"/>
            <a:ext cx="7887570" cy="922351"/>
          </a:xfrm>
        </p:spPr>
        <p:txBody>
          <a:bodyPr vert="horz" lIns="91440" tIns="0" rIns="91440" bIns="0" rtlCol="0" anchor="b">
            <a:noAutofit/>
          </a:bodyPr>
          <a:lstStyle/>
          <a:p>
            <a:r>
              <a:rPr lang="en-US" dirty="0"/>
              <a:t>Team 2</a:t>
            </a:r>
          </a:p>
        </p:txBody>
      </p:sp>
      <p:pic>
        <p:nvPicPr>
          <p:cNvPr id="5" name="Content Placeholder 4" descr="TEAM - Together Everyone Achieves More.">
            <a:extLst>
              <a:ext uri="{FF2B5EF4-FFF2-40B4-BE49-F238E27FC236}">
                <a16:creationId xmlns:a16="http://schemas.microsoft.com/office/drawing/2014/main" id="{2A83EE5C-9B85-BBB5-47DD-CEC0E133E539}"/>
              </a:ext>
            </a:extLst>
          </p:cNvPr>
          <p:cNvPicPr>
            <a:picLocks noGrp="1" noChangeAspect="1"/>
          </p:cNvPicPr>
          <p:nvPr>
            <p:ph idx="1"/>
          </p:nvPr>
        </p:nvPicPr>
        <p:blipFill>
          <a:blip r:embed="rId2"/>
          <a:stretch>
            <a:fillRect/>
          </a:stretch>
        </p:blipFill>
        <p:spPr>
          <a:xfrm>
            <a:off x="0" y="857250"/>
            <a:ext cx="9144000" cy="5143500"/>
          </a:xfrm>
        </p:spPr>
      </p:pic>
    </p:spTree>
    <p:extLst>
      <p:ext uri="{BB962C8B-B14F-4D97-AF65-F5344CB8AC3E}">
        <p14:creationId xmlns:p14="http://schemas.microsoft.com/office/powerpoint/2010/main" val="9643996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654268-4876-244E-4BB8-A79F6969B015}"/>
              </a:ext>
            </a:extLst>
          </p:cNvPr>
          <p:cNvSpPr>
            <a:spLocks noGrp="1"/>
          </p:cNvSpPr>
          <p:nvPr>
            <p:ph type="title"/>
          </p:nvPr>
        </p:nvSpPr>
        <p:spPr>
          <a:xfrm>
            <a:off x="342030" y="-65101"/>
            <a:ext cx="7887570" cy="922351"/>
          </a:xfrm>
        </p:spPr>
        <p:txBody>
          <a:bodyPr vert="horz" lIns="91440" tIns="0" rIns="91440" bIns="0" rtlCol="0" anchor="b">
            <a:noAutofit/>
          </a:bodyPr>
          <a:lstStyle/>
          <a:p>
            <a:r>
              <a:rPr lang="en-US" dirty="0"/>
              <a:t>Movement Disorder Team</a:t>
            </a:r>
          </a:p>
        </p:txBody>
      </p:sp>
      <p:pic>
        <p:nvPicPr>
          <p:cNvPr id="5" name="Content Placeholder 4" descr="A group of movement disorders staff posing for a photo&#10;&#10;">
            <a:extLst>
              <a:ext uri="{FF2B5EF4-FFF2-40B4-BE49-F238E27FC236}">
                <a16:creationId xmlns:a16="http://schemas.microsoft.com/office/drawing/2014/main" id="{3433C4AA-4B70-94E1-DCCF-6799DB97151F}"/>
              </a:ext>
            </a:extLst>
          </p:cNvPr>
          <p:cNvPicPr>
            <a:picLocks noGrp="1" noChangeAspect="1"/>
          </p:cNvPicPr>
          <p:nvPr>
            <p:ph idx="1"/>
          </p:nvPr>
        </p:nvPicPr>
        <p:blipFill>
          <a:blip r:embed="rId2"/>
          <a:stretch>
            <a:fillRect/>
          </a:stretch>
        </p:blipFill>
        <p:spPr>
          <a:xfrm>
            <a:off x="1768007" y="1005076"/>
            <a:ext cx="5236557" cy="4847849"/>
          </a:xfrm>
        </p:spPr>
      </p:pic>
    </p:spTree>
    <p:extLst>
      <p:ext uri="{BB962C8B-B14F-4D97-AF65-F5344CB8AC3E}">
        <p14:creationId xmlns:p14="http://schemas.microsoft.com/office/powerpoint/2010/main" val="25587908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D8AA0F-548F-16E4-E8EB-9A561C882836}"/>
              </a:ext>
            </a:extLst>
          </p:cNvPr>
          <p:cNvSpPr>
            <a:spLocks noGrp="1"/>
          </p:cNvSpPr>
          <p:nvPr>
            <p:ph type="title" idx="4294967295"/>
          </p:nvPr>
        </p:nvSpPr>
        <p:spPr>
          <a:xfrm>
            <a:off x="342028" y="-1229803"/>
            <a:ext cx="7887572" cy="1229803"/>
          </a:xfrm>
        </p:spPr>
        <p:txBody>
          <a:bodyPr vert="horz" lIns="91440" tIns="0" rIns="91440" bIns="0" rtlCol="0" anchor="b">
            <a:noAutofit/>
          </a:bodyPr>
          <a:lstStyle/>
          <a:p>
            <a:r>
              <a:rPr lang="en-US" dirty="0"/>
              <a:t>UNMC</a:t>
            </a:r>
          </a:p>
        </p:txBody>
      </p:sp>
    </p:spTree>
    <p:extLst>
      <p:ext uri="{BB962C8B-B14F-4D97-AF65-F5344CB8AC3E}">
        <p14:creationId xmlns:p14="http://schemas.microsoft.com/office/powerpoint/2010/main" val="39150510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C72330AA-E11E-458E-8798-12C7F77383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defTabSz="685800"/>
            <a:endParaRPr lang="en-US" sz="1350">
              <a:solidFill>
                <a:prstClr val="white"/>
              </a:solidFill>
              <a:latin typeface="Century Gothic" panose="020B0502020202020204"/>
            </a:endParaRPr>
          </a:p>
        </p:txBody>
      </p:sp>
      <p:sp useBgFill="1">
        <p:nvSpPr>
          <p:cNvPr id="52" name="Freeform: Shape 51">
            <a:extLst>
              <a:ext uri="{FF2B5EF4-FFF2-40B4-BE49-F238E27FC236}">
                <a16:creationId xmlns:a16="http://schemas.microsoft.com/office/drawing/2014/main" id="{68E0A26E-4EA8-4E6C-97A2-7B6C1C13F8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4361118" y="1217868"/>
            <a:ext cx="5143501" cy="4422264"/>
          </a:xfrm>
          <a:custGeom>
            <a:avLst/>
            <a:gdLst>
              <a:gd name="connsiteX0" fmla="*/ 6858001 w 6858001"/>
              <a:gd name="connsiteY0" fmla="*/ 1177 h 5896352"/>
              <a:gd name="connsiteX1" fmla="*/ 6858001 w 6858001"/>
              <a:gd name="connsiteY1" fmla="*/ 1344715 h 5896352"/>
              <a:gd name="connsiteX2" fmla="*/ 6858000 w 6858001"/>
              <a:gd name="connsiteY2" fmla="*/ 1344715 h 5896352"/>
              <a:gd name="connsiteX3" fmla="*/ 6858000 w 6858001"/>
              <a:gd name="connsiteY3" fmla="*/ 5896352 h 5896352"/>
              <a:gd name="connsiteX4" fmla="*/ 0 w 6858001"/>
              <a:gd name="connsiteY4" fmla="*/ 5896351 h 5896352"/>
              <a:gd name="connsiteX5" fmla="*/ 0 w 6858001"/>
              <a:gd name="connsiteY5" fmla="*/ 904459 h 5896352"/>
              <a:gd name="connsiteX6" fmla="*/ 1 w 6858001"/>
              <a:gd name="connsiteY6" fmla="*/ 904459 h 5896352"/>
              <a:gd name="connsiteX7" fmla="*/ 1 w 6858001"/>
              <a:gd name="connsiteY7" fmla="*/ 0 h 5896352"/>
              <a:gd name="connsiteX8" fmla="*/ 40463 w 6858001"/>
              <a:gd name="connsiteY8" fmla="*/ 5883 h 5896352"/>
              <a:gd name="connsiteX9" fmla="*/ 159107 w 6858001"/>
              <a:gd name="connsiteY9" fmla="*/ 23196 h 5896352"/>
              <a:gd name="connsiteX10" fmla="*/ 245518 w 6858001"/>
              <a:gd name="connsiteY10" fmla="*/ 35299 h 5896352"/>
              <a:gd name="connsiteX11" fmla="*/ 348388 w 6858001"/>
              <a:gd name="connsiteY11" fmla="*/ 48073 h 5896352"/>
              <a:gd name="connsiteX12" fmla="*/ 470460 w 6858001"/>
              <a:gd name="connsiteY12" fmla="*/ 63369 h 5896352"/>
              <a:gd name="connsiteX13" fmla="*/ 605563 w 6858001"/>
              <a:gd name="connsiteY13" fmla="*/ 79506 h 5896352"/>
              <a:gd name="connsiteX14" fmla="*/ 757810 w 6858001"/>
              <a:gd name="connsiteY14" fmla="*/ 96483 h 5896352"/>
              <a:gd name="connsiteX15" fmla="*/ 923774 w 6858001"/>
              <a:gd name="connsiteY15" fmla="*/ 114469 h 5896352"/>
              <a:gd name="connsiteX16" fmla="*/ 1104139 w 6858001"/>
              <a:gd name="connsiteY16" fmla="*/ 132454 h 5896352"/>
              <a:gd name="connsiteX17" fmla="*/ 1296163 w 6858001"/>
              <a:gd name="connsiteY17" fmla="*/ 150776 h 5896352"/>
              <a:gd name="connsiteX18" fmla="*/ 1503275 w 6858001"/>
              <a:gd name="connsiteY18" fmla="*/ 167753 h 5896352"/>
              <a:gd name="connsiteX19" fmla="*/ 1719988 w 6858001"/>
              <a:gd name="connsiteY19" fmla="*/ 184058 h 5896352"/>
              <a:gd name="connsiteX20" fmla="*/ 1949045 w 6858001"/>
              <a:gd name="connsiteY20" fmla="*/ 198849 h 5896352"/>
              <a:gd name="connsiteX21" fmla="*/ 2187703 w 6858001"/>
              <a:gd name="connsiteY21" fmla="*/ 212969 h 5896352"/>
              <a:gd name="connsiteX22" fmla="*/ 2436649 w 6858001"/>
              <a:gd name="connsiteY22" fmla="*/ 226248 h 5896352"/>
              <a:gd name="connsiteX23" fmla="*/ 2564208 w 6858001"/>
              <a:gd name="connsiteY23" fmla="*/ 230955 h 5896352"/>
              <a:gd name="connsiteX24" fmla="*/ 2694509 w 6858001"/>
              <a:gd name="connsiteY24" fmla="*/ 236165 h 5896352"/>
              <a:gd name="connsiteX25" fmla="*/ 2826868 w 6858001"/>
              <a:gd name="connsiteY25" fmla="*/ 241040 h 5896352"/>
              <a:gd name="connsiteX26" fmla="*/ 2959914 w 6858001"/>
              <a:gd name="connsiteY26" fmla="*/ 244234 h 5896352"/>
              <a:gd name="connsiteX27" fmla="*/ 3095702 w 6858001"/>
              <a:gd name="connsiteY27" fmla="*/ 247091 h 5896352"/>
              <a:gd name="connsiteX28" fmla="*/ 3232862 w 6858001"/>
              <a:gd name="connsiteY28" fmla="*/ 250117 h 5896352"/>
              <a:gd name="connsiteX29" fmla="*/ 3372765 w 6858001"/>
              <a:gd name="connsiteY29" fmla="*/ 252134 h 5896352"/>
              <a:gd name="connsiteX30" fmla="*/ 3514040 w 6858001"/>
              <a:gd name="connsiteY30" fmla="*/ 252134 h 5896352"/>
              <a:gd name="connsiteX31" fmla="*/ 3656686 w 6858001"/>
              <a:gd name="connsiteY31" fmla="*/ 253142 h 5896352"/>
              <a:gd name="connsiteX32" fmla="*/ 3800704 w 6858001"/>
              <a:gd name="connsiteY32" fmla="*/ 252134 h 5896352"/>
              <a:gd name="connsiteX33" fmla="*/ 3946780 w 6858001"/>
              <a:gd name="connsiteY33" fmla="*/ 250117 h 5896352"/>
              <a:gd name="connsiteX34" fmla="*/ 4092855 w 6858001"/>
              <a:gd name="connsiteY34" fmla="*/ 248268 h 5896352"/>
              <a:gd name="connsiteX35" fmla="*/ 4240988 w 6858001"/>
              <a:gd name="connsiteY35" fmla="*/ 244234 h 5896352"/>
              <a:gd name="connsiteX36" fmla="*/ 4390492 w 6858001"/>
              <a:gd name="connsiteY36" fmla="*/ 240032 h 5896352"/>
              <a:gd name="connsiteX37" fmla="*/ 4539997 w 6858001"/>
              <a:gd name="connsiteY37" fmla="*/ 235157 h 5896352"/>
              <a:gd name="connsiteX38" fmla="*/ 4690873 w 6858001"/>
              <a:gd name="connsiteY38" fmla="*/ 228266 h 5896352"/>
              <a:gd name="connsiteX39" fmla="*/ 4843120 w 6858001"/>
              <a:gd name="connsiteY39" fmla="*/ 220029 h 5896352"/>
              <a:gd name="connsiteX40" fmla="*/ 4996054 w 6858001"/>
              <a:gd name="connsiteY40" fmla="*/ 212129 h 5896352"/>
              <a:gd name="connsiteX41" fmla="*/ 5148987 w 6858001"/>
              <a:gd name="connsiteY41" fmla="*/ 202044 h 5896352"/>
              <a:gd name="connsiteX42" fmla="*/ 5303978 w 6858001"/>
              <a:gd name="connsiteY42" fmla="*/ 189941 h 5896352"/>
              <a:gd name="connsiteX43" fmla="*/ 5456911 w 6858001"/>
              <a:gd name="connsiteY43" fmla="*/ 177839 h 5896352"/>
              <a:gd name="connsiteX44" fmla="*/ 5612588 w 6858001"/>
              <a:gd name="connsiteY44" fmla="*/ 163887 h 5896352"/>
              <a:gd name="connsiteX45" fmla="*/ 5768950 w 6858001"/>
              <a:gd name="connsiteY45" fmla="*/ 148591 h 5896352"/>
              <a:gd name="connsiteX46" fmla="*/ 5923255 w 6858001"/>
              <a:gd name="connsiteY46" fmla="*/ 132455 h 5896352"/>
              <a:gd name="connsiteX47" fmla="*/ 6079618 w 6858001"/>
              <a:gd name="connsiteY47" fmla="*/ 113629 h 5896352"/>
              <a:gd name="connsiteX48" fmla="*/ 6235294 w 6858001"/>
              <a:gd name="connsiteY48" fmla="*/ 93458 h 5896352"/>
              <a:gd name="connsiteX49" fmla="*/ 6391657 w 6858001"/>
              <a:gd name="connsiteY49" fmla="*/ 73455 h 5896352"/>
              <a:gd name="connsiteX50" fmla="*/ 6547333 w 6858001"/>
              <a:gd name="connsiteY50" fmla="*/ 50091 h 5896352"/>
              <a:gd name="connsiteX51" fmla="*/ 6702324 w 6858001"/>
              <a:gd name="connsiteY51" fmla="*/ 26222 h 589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5896352">
                <a:moveTo>
                  <a:pt x="6858001" y="1177"/>
                </a:moveTo>
                <a:lnTo>
                  <a:pt x="6858001" y="1344715"/>
                </a:lnTo>
                <a:lnTo>
                  <a:pt x="6858000" y="1344715"/>
                </a:lnTo>
                <a:lnTo>
                  <a:pt x="6858000" y="5896352"/>
                </a:lnTo>
                <a:lnTo>
                  <a:pt x="0" y="5896351"/>
                </a:lnTo>
                <a:lnTo>
                  <a:pt x="0" y="904459"/>
                </a:lnTo>
                <a:lnTo>
                  <a:pt x="1" y="904459"/>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8" y="241040"/>
                </a:lnTo>
                <a:lnTo>
                  <a:pt x="2959914" y="244234"/>
                </a:lnTo>
                <a:lnTo>
                  <a:pt x="3095702" y="247091"/>
                </a:lnTo>
                <a:lnTo>
                  <a:pt x="3232862" y="250117"/>
                </a:lnTo>
                <a:lnTo>
                  <a:pt x="3372765" y="252134"/>
                </a:lnTo>
                <a:lnTo>
                  <a:pt x="3514040" y="252134"/>
                </a:lnTo>
                <a:lnTo>
                  <a:pt x="3656686" y="253142"/>
                </a:lnTo>
                <a:lnTo>
                  <a:pt x="3800704" y="252134"/>
                </a:lnTo>
                <a:lnTo>
                  <a:pt x="3946780" y="250117"/>
                </a:lnTo>
                <a:lnTo>
                  <a:pt x="4092855"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txBody>
          <a:bodyPr/>
          <a:lstStyle/>
          <a:p>
            <a:pPr defTabSz="685800"/>
            <a:endParaRPr lang="en-US" sz="1350">
              <a:solidFill>
                <a:prstClr val="black"/>
              </a:solidFill>
              <a:latin typeface="Century Gothic" panose="020B0502020202020204"/>
            </a:endParaRPr>
          </a:p>
        </p:txBody>
      </p:sp>
      <p:sp>
        <p:nvSpPr>
          <p:cNvPr id="54" name="Rectangle 53">
            <a:extLst>
              <a:ext uri="{FF2B5EF4-FFF2-40B4-BE49-F238E27FC236}">
                <a16:creationId xmlns:a16="http://schemas.microsoft.com/office/drawing/2014/main" id="{C1841CC0-B7A9-4828-B82F-9C6B433BDC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85725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defTabSz="685800"/>
            <a:endParaRPr lang="en-US" sz="1350">
              <a:solidFill>
                <a:prstClr val="white"/>
              </a:solidFill>
              <a:latin typeface="Century Gothic" panose="020B0502020202020204"/>
            </a:endParaRPr>
          </a:p>
        </p:txBody>
      </p:sp>
      <p:grpSp>
        <p:nvGrpSpPr>
          <p:cNvPr id="56" name="Group 55">
            <a:extLst>
              <a:ext uri="{FF2B5EF4-FFF2-40B4-BE49-F238E27FC236}">
                <a16:creationId xmlns:a16="http://schemas.microsoft.com/office/drawing/2014/main" id="{08E05919-D800-40FD-A3BD-4B9CC4078E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57250"/>
            <a:ext cx="8571309" cy="5143500"/>
            <a:chOff x="0" y="0"/>
            <a:chExt cx="11428412" cy="6858000"/>
          </a:xfrm>
        </p:grpSpPr>
        <p:pic>
          <p:nvPicPr>
            <p:cNvPr id="57" name="Picture 56">
              <a:extLst>
                <a:ext uri="{FF2B5EF4-FFF2-40B4-BE49-F238E27FC236}">
                  <a16:creationId xmlns:a16="http://schemas.microsoft.com/office/drawing/2014/main" id="{DE70C79C-8688-4786-8FCD-43A4B5D5B7D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58" name="Picture 57">
              <a:extLst>
                <a:ext uri="{FF2B5EF4-FFF2-40B4-BE49-F238E27FC236}">
                  <a16:creationId xmlns:a16="http://schemas.microsoft.com/office/drawing/2014/main" id="{9A6338A0-2BDA-4E79-A762-AAD8608C0C2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59" name="Oval 58">
              <a:extLst>
                <a:ext uri="{FF2B5EF4-FFF2-40B4-BE49-F238E27FC236}">
                  <a16:creationId xmlns:a16="http://schemas.microsoft.com/office/drawing/2014/main" id="{B685624D-3645-4129-9FF6-0C59DBF23B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tx2">
                    <a:alpha val="7000"/>
                    <a:lumMod val="60000"/>
                    <a:lumOff val="40000"/>
                  </a:schemeClr>
                </a:gs>
                <a:gs pos="69000">
                  <a:schemeClr val="tx2">
                    <a:alpha val="0"/>
                    <a:lumMod val="60000"/>
                    <a:lumOff val="40000"/>
                  </a:schemeClr>
                </a:gs>
                <a:gs pos="36000">
                  <a:schemeClr val="tx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defTabSz="685800"/>
              <a:endParaRPr lang="en-US" sz="1350">
                <a:solidFill>
                  <a:prstClr val="white"/>
                </a:solidFill>
                <a:latin typeface="Century Gothic" panose="020B0502020202020204"/>
              </a:endParaRPr>
            </a:p>
          </p:txBody>
        </p:sp>
        <p:pic>
          <p:nvPicPr>
            <p:cNvPr id="60" name="Picture 59">
              <a:extLst>
                <a:ext uri="{FF2B5EF4-FFF2-40B4-BE49-F238E27FC236}">
                  <a16:creationId xmlns:a16="http://schemas.microsoft.com/office/drawing/2014/main" id="{03F24C1B-E4C1-43E7-84B3-DD476F38366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61" name="Picture 60">
              <a:extLst>
                <a:ext uri="{FF2B5EF4-FFF2-40B4-BE49-F238E27FC236}">
                  <a16:creationId xmlns:a16="http://schemas.microsoft.com/office/drawing/2014/main" id="{8725CE5D-088A-4522-9817-4B485D6E7F8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grpSp>
      <p:sp>
        <p:nvSpPr>
          <p:cNvPr id="2" name="Title 1"/>
          <p:cNvSpPr>
            <a:spLocks noGrp="1"/>
          </p:cNvSpPr>
          <p:nvPr>
            <p:ph type="ctrTitle"/>
          </p:nvPr>
        </p:nvSpPr>
        <p:spPr>
          <a:xfrm>
            <a:off x="866217" y="1550625"/>
            <a:ext cx="3564299" cy="2256192"/>
          </a:xfrm>
        </p:spPr>
        <p:txBody>
          <a:bodyPr>
            <a:normAutofit/>
          </a:bodyPr>
          <a:lstStyle/>
          <a:p>
            <a:pPr>
              <a:lnSpc>
                <a:spcPct val="90000"/>
              </a:lnSpc>
            </a:pPr>
            <a:r>
              <a:rPr lang="en-US" sz="3375" dirty="0">
                <a:solidFill>
                  <a:srgbClr val="EBEBEB"/>
                </a:solidFill>
              </a:rPr>
              <a:t>Navigating</a:t>
            </a:r>
            <a:br>
              <a:rPr lang="en-US" sz="3375" dirty="0">
                <a:solidFill>
                  <a:srgbClr val="EBEBEB"/>
                </a:solidFill>
              </a:rPr>
            </a:br>
            <a:r>
              <a:rPr lang="en-US" sz="3375" dirty="0">
                <a:solidFill>
                  <a:srgbClr val="EBEBEB"/>
                </a:solidFill>
              </a:rPr>
              <a:t>Resources Through All Stages</a:t>
            </a:r>
          </a:p>
        </p:txBody>
      </p:sp>
      <p:sp>
        <p:nvSpPr>
          <p:cNvPr id="3" name="Subtitle 2"/>
          <p:cNvSpPr>
            <a:spLocks noGrp="1"/>
          </p:cNvSpPr>
          <p:nvPr>
            <p:ph type="subTitle" idx="1"/>
          </p:nvPr>
        </p:nvSpPr>
        <p:spPr>
          <a:xfrm>
            <a:off x="866217" y="4054696"/>
            <a:ext cx="3564299" cy="955913"/>
          </a:xfrm>
        </p:spPr>
        <p:txBody>
          <a:bodyPr>
            <a:normAutofit lnSpcReduction="10000"/>
          </a:bodyPr>
          <a:lstStyle/>
          <a:p>
            <a:pPr>
              <a:lnSpc>
                <a:spcPct val="90000"/>
              </a:lnSpc>
            </a:pPr>
            <a:r>
              <a:rPr lang="en-US" sz="1050" dirty="0">
                <a:solidFill>
                  <a:schemeClr val="tx2">
                    <a:lumMod val="40000"/>
                    <a:lumOff val="60000"/>
                  </a:schemeClr>
                </a:solidFill>
              </a:rPr>
              <a:t>COLLEEN </a:t>
            </a:r>
            <a:r>
              <a:rPr lang="en-US" sz="1050" dirty="0" err="1">
                <a:solidFill>
                  <a:schemeClr val="tx2">
                    <a:lumMod val="40000"/>
                    <a:lumOff val="60000"/>
                  </a:schemeClr>
                </a:solidFill>
              </a:rPr>
              <a:t>hOARTY</a:t>
            </a:r>
            <a:r>
              <a:rPr lang="en-US" sz="1050" dirty="0">
                <a:solidFill>
                  <a:schemeClr val="tx2">
                    <a:lumMod val="40000"/>
                    <a:lumOff val="60000"/>
                  </a:schemeClr>
                </a:solidFill>
              </a:rPr>
              <a:t>, </a:t>
            </a:r>
            <a:r>
              <a:rPr lang="en-US" sz="1050" dirty="0" err="1">
                <a:solidFill>
                  <a:schemeClr val="tx2">
                    <a:lumMod val="40000"/>
                    <a:lumOff val="60000"/>
                  </a:schemeClr>
                </a:solidFill>
              </a:rPr>
              <a:t>lcsw</a:t>
            </a:r>
          </a:p>
          <a:p>
            <a:pPr>
              <a:lnSpc>
                <a:spcPct val="90000"/>
              </a:lnSpc>
            </a:pPr>
            <a:r>
              <a:rPr lang="en-US" sz="1050" dirty="0">
                <a:solidFill>
                  <a:schemeClr val="tx2">
                    <a:lumMod val="40000"/>
                    <a:lumOff val="60000"/>
                  </a:schemeClr>
                </a:solidFill>
              </a:rPr>
              <a:t>The Michael S. Heller Memorial Young-Onset Alzheimer's Conference</a:t>
            </a:r>
          </a:p>
          <a:p>
            <a:pPr>
              <a:lnSpc>
                <a:spcPct val="90000"/>
              </a:lnSpc>
            </a:pPr>
            <a:r>
              <a:rPr lang="en-US" sz="1050" dirty="0">
                <a:solidFill>
                  <a:schemeClr val="tx2">
                    <a:lumMod val="40000"/>
                    <a:lumOff val="60000"/>
                  </a:schemeClr>
                </a:solidFill>
              </a:rPr>
              <a:t>NOVEMBER 15, 2025</a:t>
            </a:r>
            <a:br>
              <a:rPr lang="en-US" sz="1050" dirty="0"/>
            </a:br>
            <a:endParaRPr lang="en-US" sz="1050">
              <a:solidFill>
                <a:schemeClr val="tx2">
                  <a:lumMod val="40000"/>
                  <a:lumOff val="60000"/>
                </a:schemeClr>
              </a:solidFill>
            </a:endParaRPr>
          </a:p>
        </p:txBody>
      </p:sp>
      <p:pic>
        <p:nvPicPr>
          <p:cNvPr id="34" name="Graphic 33" descr="Group">
            <a:extLst>
              <a:ext uri="{FF2B5EF4-FFF2-40B4-BE49-F238E27FC236}">
                <a16:creationId xmlns:a16="http://schemas.microsoft.com/office/drawing/2014/main" id="{2A0CCE03-1C1C-490B-8DC0-F660E345529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02516" y="2413412"/>
            <a:ext cx="2202627" cy="2202627"/>
          </a:xfrm>
          <a:prstGeom prst="rect">
            <a:avLst/>
          </a:prstGeom>
          <a:effectLst/>
        </p:spPr>
      </p:pic>
    </p:spTree>
    <p:extLst>
      <p:ext uri="{BB962C8B-B14F-4D97-AF65-F5344CB8AC3E}">
        <p14:creationId xmlns:p14="http://schemas.microsoft.com/office/powerpoint/2010/main" val="2926812176"/>
      </p:ext>
    </p:extLst>
  </p:cSld>
  <p:clrMapOvr>
    <a:overrideClrMapping bg1="lt1" tx1="dk1" bg2="lt2" tx2="dk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F56C5-5571-015D-3CA2-2BF65963D35E}"/>
              </a:ext>
            </a:extLst>
          </p:cNvPr>
          <p:cNvSpPr>
            <a:spLocks noGrp="1"/>
          </p:cNvSpPr>
          <p:nvPr>
            <p:ph type="title"/>
          </p:nvPr>
        </p:nvSpPr>
        <p:spPr/>
        <p:txBody>
          <a:bodyPr/>
          <a:lstStyle/>
          <a:p>
            <a:r>
              <a:rPr lang="en-US" dirty="0"/>
              <a:t>Today's Objective</a:t>
            </a:r>
          </a:p>
        </p:txBody>
      </p:sp>
      <p:sp>
        <p:nvSpPr>
          <p:cNvPr id="3" name="Content Placeholder 2">
            <a:extLst>
              <a:ext uri="{FF2B5EF4-FFF2-40B4-BE49-F238E27FC236}">
                <a16:creationId xmlns:a16="http://schemas.microsoft.com/office/drawing/2014/main" id="{CB95ECC1-9D13-6096-EF89-6A5FB68324CD}"/>
              </a:ext>
            </a:extLst>
          </p:cNvPr>
          <p:cNvSpPr>
            <a:spLocks noGrp="1"/>
          </p:cNvSpPr>
          <p:nvPr>
            <p:ph idx="1"/>
          </p:nvPr>
        </p:nvSpPr>
        <p:spPr/>
        <p:txBody>
          <a:bodyPr vert="horz" lIns="68580" tIns="34290" rIns="68580" bIns="34290" rtlCol="0" anchor="t">
            <a:normAutofit/>
          </a:bodyPr>
          <a:lstStyle/>
          <a:p>
            <a:r>
              <a:rPr lang="en-US" sz="1800" dirty="0"/>
              <a:t>To provide information on resources that can be helpful across stages of a diagnosis of Alzheimer's Disease</a:t>
            </a:r>
          </a:p>
          <a:p>
            <a:pPr lvl="1">
              <a:buClr>
                <a:srgbClr val="8AD0D6"/>
              </a:buClr>
              <a:buFont typeface="Courier New" charset="2"/>
              <a:buChar char="o"/>
            </a:pPr>
            <a:r>
              <a:rPr lang="en-US" sz="1800" dirty="0"/>
              <a:t>Information on disability benefits</a:t>
            </a:r>
          </a:p>
          <a:p>
            <a:pPr lvl="1">
              <a:buClr>
                <a:srgbClr val="8AD0D6"/>
              </a:buClr>
              <a:buFont typeface="Courier New" charset="2"/>
              <a:buChar char="o"/>
            </a:pPr>
            <a:r>
              <a:rPr lang="en-US" sz="1800" dirty="0"/>
              <a:t>Care options as care needs increase</a:t>
            </a:r>
          </a:p>
          <a:p>
            <a:pPr lvl="1">
              <a:buClr>
                <a:srgbClr val="8AD0D6"/>
              </a:buClr>
              <a:buFont typeface="Courier New" charset="2"/>
              <a:buChar char="o"/>
            </a:pPr>
            <a:r>
              <a:rPr lang="en-US" sz="1800" dirty="0"/>
              <a:t>Services that can be helpful in later stages</a:t>
            </a:r>
          </a:p>
          <a:p>
            <a:pPr lvl="1">
              <a:buClr>
                <a:srgbClr val="8AD0D6"/>
              </a:buClr>
              <a:buFont typeface="Courier New" charset="2"/>
              <a:buChar char="o"/>
            </a:pPr>
            <a:r>
              <a:rPr lang="en-US" sz="1800" dirty="0"/>
              <a:t>Other resources to have on your radar</a:t>
            </a:r>
          </a:p>
        </p:txBody>
      </p:sp>
    </p:spTree>
    <p:extLst>
      <p:ext uri="{BB962C8B-B14F-4D97-AF65-F5344CB8AC3E}">
        <p14:creationId xmlns:p14="http://schemas.microsoft.com/office/powerpoint/2010/main" val="3399394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EF4777-7284-5FF4-0C37-6FE420AABBCA}"/>
              </a:ext>
            </a:extLst>
          </p:cNvPr>
          <p:cNvSpPr>
            <a:spLocks noGrp="1"/>
          </p:cNvSpPr>
          <p:nvPr>
            <p:ph type="title"/>
          </p:nvPr>
        </p:nvSpPr>
        <p:spPr>
          <a:xfrm>
            <a:off x="714081" y="0"/>
            <a:ext cx="8019650" cy="1229801"/>
          </a:xfrm>
        </p:spPr>
        <p:txBody>
          <a:bodyPr/>
          <a:lstStyle/>
          <a:p>
            <a:r>
              <a:rPr lang="en-US" dirty="0"/>
              <a:t>The Picture Now</a:t>
            </a:r>
          </a:p>
        </p:txBody>
      </p:sp>
      <p:pic>
        <p:nvPicPr>
          <p:cNvPr id="6" name="Picture 3" descr="Animated picture of cells in the brain">
            <a:extLst>
              <a:ext uri="{FF2B5EF4-FFF2-40B4-BE49-F238E27FC236}">
                <a16:creationId xmlns:a16="http://schemas.microsoft.com/office/drawing/2014/main" id="{083FF6DD-AF2B-87DA-C514-70F83DAE4E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229" y="1020739"/>
            <a:ext cx="8019651" cy="5429972"/>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64283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54DC4-583D-5A5E-A245-B6C28531E430}"/>
              </a:ext>
            </a:extLst>
          </p:cNvPr>
          <p:cNvSpPr>
            <a:spLocks noGrp="1"/>
          </p:cNvSpPr>
          <p:nvPr>
            <p:ph type="title"/>
          </p:nvPr>
        </p:nvSpPr>
        <p:spPr>
          <a:xfrm>
            <a:off x="484584" y="1196788"/>
            <a:ext cx="7053542" cy="740549"/>
          </a:xfrm>
        </p:spPr>
        <p:txBody>
          <a:bodyPr>
            <a:normAutofit/>
          </a:bodyPr>
          <a:lstStyle/>
          <a:p>
            <a:r>
              <a:rPr lang="en-US" dirty="0"/>
              <a:t>Employment and Disability Benefits</a:t>
            </a:r>
          </a:p>
        </p:txBody>
      </p:sp>
      <p:sp>
        <p:nvSpPr>
          <p:cNvPr id="111" name="Rectangle 110">
            <a:extLst>
              <a:ext uri="{FF2B5EF4-FFF2-40B4-BE49-F238E27FC236}">
                <a16:creationId xmlns:a16="http://schemas.microsoft.com/office/drawing/2014/main" id="{909FE742-1A27-4AEF-B5F0-F8C383EAB1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85725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defTabSz="685800"/>
            <a:endParaRPr lang="en-US" sz="1350">
              <a:solidFill>
                <a:prstClr val="white"/>
              </a:solidFill>
              <a:latin typeface="Century Gothic" panose="020B0502020202020204"/>
            </a:endParaRPr>
          </a:p>
        </p:txBody>
      </p:sp>
      <p:graphicFrame>
        <p:nvGraphicFramePr>
          <p:cNvPr id="16" name="Content Placeholder 2" descr="Employment and disability benefits">
            <a:extLst>
              <a:ext uri="{FF2B5EF4-FFF2-40B4-BE49-F238E27FC236}">
                <a16:creationId xmlns:a16="http://schemas.microsoft.com/office/drawing/2014/main" id="{451F0483-864B-E7B9-89BF-BF34A6984C14}"/>
              </a:ext>
            </a:extLst>
          </p:cNvPr>
          <p:cNvGraphicFramePr>
            <a:graphicFrameLocks noGrp="1"/>
          </p:cNvGraphicFramePr>
          <p:nvPr>
            <p:ph idx="1"/>
            <p:extLst>
              <p:ext uri="{D42A27DB-BD31-4B8C-83A1-F6EECF244321}">
                <p14:modId xmlns:p14="http://schemas.microsoft.com/office/powerpoint/2010/main" val="1073731417"/>
              </p:ext>
            </p:extLst>
          </p:nvPr>
        </p:nvGraphicFramePr>
        <p:xfrm>
          <a:off x="772400" y="1873639"/>
          <a:ext cx="6999098" cy="39797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336968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3CFBC-8E60-5D9B-B8CC-DB02826967F6}"/>
              </a:ext>
            </a:extLst>
          </p:cNvPr>
          <p:cNvSpPr>
            <a:spLocks noGrp="1"/>
          </p:cNvSpPr>
          <p:nvPr>
            <p:ph type="title"/>
          </p:nvPr>
        </p:nvSpPr>
        <p:spPr>
          <a:xfrm>
            <a:off x="1634469" y="1196789"/>
            <a:ext cx="5903657" cy="742089"/>
          </a:xfrm>
        </p:spPr>
        <p:txBody>
          <a:bodyPr>
            <a:normAutofit/>
          </a:bodyPr>
          <a:lstStyle/>
          <a:p>
            <a:r>
              <a:rPr lang="en-US"/>
              <a:t>Types of Disability Benefits</a:t>
            </a:r>
          </a:p>
        </p:txBody>
      </p:sp>
      <p:graphicFrame>
        <p:nvGraphicFramePr>
          <p:cNvPr id="34" name="Content Placeholder 2" descr="Types of Disability Benefits.">
            <a:extLst>
              <a:ext uri="{FF2B5EF4-FFF2-40B4-BE49-F238E27FC236}">
                <a16:creationId xmlns:a16="http://schemas.microsoft.com/office/drawing/2014/main" id="{91A41204-53C7-0EF5-A5F6-14AEF8425F7E}"/>
              </a:ext>
            </a:extLst>
          </p:cNvPr>
          <p:cNvGraphicFramePr>
            <a:graphicFrameLocks noGrp="1"/>
          </p:cNvGraphicFramePr>
          <p:nvPr>
            <p:ph idx="1"/>
            <p:extLst>
              <p:ext uri="{D42A27DB-BD31-4B8C-83A1-F6EECF244321}">
                <p14:modId xmlns:p14="http://schemas.microsoft.com/office/powerpoint/2010/main" val="2432528011"/>
              </p:ext>
            </p:extLst>
          </p:nvPr>
        </p:nvGraphicFramePr>
        <p:xfrm>
          <a:off x="709505" y="2144682"/>
          <a:ext cx="7053264" cy="30423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425938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CAD08-8574-076F-12AE-D70CF67BEEF7}"/>
              </a:ext>
            </a:extLst>
          </p:cNvPr>
          <p:cNvSpPr>
            <a:spLocks noGrp="1"/>
          </p:cNvSpPr>
          <p:nvPr>
            <p:ph type="title"/>
          </p:nvPr>
        </p:nvSpPr>
        <p:spPr>
          <a:xfrm>
            <a:off x="484584" y="1196788"/>
            <a:ext cx="7053542" cy="507473"/>
          </a:xfrm>
        </p:spPr>
        <p:txBody>
          <a:bodyPr/>
          <a:lstStyle/>
          <a:p>
            <a:r>
              <a:rPr lang="en-US" dirty="0"/>
              <a:t>Initiating Disability Benefits</a:t>
            </a:r>
          </a:p>
        </p:txBody>
      </p:sp>
      <p:sp>
        <p:nvSpPr>
          <p:cNvPr id="1070" name="Flowchart: Process 1069">
            <a:extLst>
              <a:ext uri="{FF2B5EF4-FFF2-40B4-BE49-F238E27FC236}">
                <a16:creationId xmlns:a16="http://schemas.microsoft.com/office/drawing/2014/main" id="{F45F2922-794A-564E-9046-FE28261B0DB6}"/>
              </a:ext>
            </a:extLst>
          </p:cNvPr>
          <p:cNvSpPr/>
          <p:nvPr/>
        </p:nvSpPr>
        <p:spPr>
          <a:xfrm>
            <a:off x="1061155" y="2146014"/>
            <a:ext cx="2764631" cy="1473898"/>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US" sz="1350" b="1" dirty="0">
                <a:solidFill>
                  <a:prstClr val="white"/>
                </a:solidFill>
                <a:latin typeface="Century Gothic" panose="020B0502020202020204"/>
              </a:rPr>
              <a:t>Short or long-term disability benefits through work or a private policy?</a:t>
            </a:r>
          </a:p>
          <a:p>
            <a:pPr algn="ctr" defTabSz="685800"/>
            <a:r>
              <a:rPr lang="en-US" sz="1350" dirty="0">
                <a:solidFill>
                  <a:prstClr val="white"/>
                </a:solidFill>
                <a:latin typeface="Century Gothic" panose="020B0502020202020204"/>
              </a:rPr>
              <a:t> Start there and request paperwork from your office manager or HR to provide to your medical team</a:t>
            </a:r>
            <a:endParaRPr lang="en-US" sz="1350">
              <a:solidFill>
                <a:prstClr val="white"/>
              </a:solidFill>
              <a:latin typeface="Century Gothic" panose="020B0502020202020204"/>
            </a:endParaRPr>
          </a:p>
        </p:txBody>
      </p:sp>
      <p:sp>
        <p:nvSpPr>
          <p:cNvPr id="1073" name="Arrow: Down 1072" descr="Initiating Disabilty Benefits.">
            <a:extLst>
              <a:ext uri="{FF2B5EF4-FFF2-40B4-BE49-F238E27FC236}">
                <a16:creationId xmlns:a16="http://schemas.microsoft.com/office/drawing/2014/main" id="{4C890789-72FB-2BC1-66BA-92EAEA7B51E6}"/>
              </a:ext>
            </a:extLst>
          </p:cNvPr>
          <p:cNvSpPr/>
          <p:nvPr/>
        </p:nvSpPr>
        <p:spPr>
          <a:xfrm>
            <a:off x="2267115" y="3795827"/>
            <a:ext cx="363473" cy="33375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entury Gothic" panose="020B0502020202020204"/>
            </a:endParaRPr>
          </a:p>
        </p:txBody>
      </p:sp>
      <p:sp>
        <p:nvSpPr>
          <p:cNvPr id="1072" name="Flowchart: Process 1071">
            <a:extLst>
              <a:ext uri="{FF2B5EF4-FFF2-40B4-BE49-F238E27FC236}">
                <a16:creationId xmlns:a16="http://schemas.microsoft.com/office/drawing/2014/main" id="{17FA07DB-804C-31CE-2148-9C387F6BBE65}"/>
              </a:ext>
            </a:extLst>
          </p:cNvPr>
          <p:cNvSpPr/>
          <p:nvPr/>
        </p:nvSpPr>
        <p:spPr>
          <a:xfrm>
            <a:off x="1063028" y="4188549"/>
            <a:ext cx="2771775" cy="1666779"/>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prstClr val="white"/>
                </a:solidFill>
                <a:latin typeface="Century Gothic" panose="020B0502020202020204"/>
              </a:rPr>
              <a:t>Once receiving long-term disability benefits through employer, someone from the insurance company will likely assist you to apply for SSDI</a:t>
            </a:r>
          </a:p>
        </p:txBody>
      </p:sp>
      <p:sp>
        <p:nvSpPr>
          <p:cNvPr id="1071" name="Flowchart: Process 1070">
            <a:extLst>
              <a:ext uri="{FF2B5EF4-FFF2-40B4-BE49-F238E27FC236}">
                <a16:creationId xmlns:a16="http://schemas.microsoft.com/office/drawing/2014/main" id="{61BF9F46-B7CA-6E2B-A453-ED0EB9F4849F}"/>
              </a:ext>
            </a:extLst>
          </p:cNvPr>
          <p:cNvSpPr/>
          <p:nvPr/>
        </p:nvSpPr>
        <p:spPr>
          <a:xfrm>
            <a:off x="4980818" y="2696117"/>
            <a:ext cx="2114550" cy="2524029"/>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US" sz="1350" b="1" dirty="0">
                <a:solidFill>
                  <a:prstClr val="white"/>
                </a:solidFill>
                <a:latin typeface="Century Gothic" panose="020B0502020202020204"/>
              </a:rPr>
              <a:t>No benefits through work?</a:t>
            </a:r>
            <a:endParaRPr lang="en-US" sz="1350">
              <a:solidFill>
                <a:prstClr val="white"/>
              </a:solidFill>
              <a:latin typeface="Century Gothic" panose="020B0502020202020204"/>
            </a:endParaRPr>
          </a:p>
          <a:p>
            <a:pPr algn="ctr" defTabSz="685800"/>
            <a:r>
              <a:rPr lang="en-US" sz="1350" dirty="0">
                <a:solidFill>
                  <a:prstClr val="white"/>
                </a:solidFill>
                <a:latin typeface="Century Gothic" panose="020B0502020202020204"/>
              </a:rPr>
              <a:t>Start the application process with Social Security</a:t>
            </a:r>
            <a:endParaRPr lang="en-US" sz="1350">
              <a:solidFill>
                <a:prstClr val="white"/>
              </a:solidFill>
              <a:latin typeface="Century Gothic" panose="020B0502020202020204"/>
            </a:endParaRPr>
          </a:p>
        </p:txBody>
      </p:sp>
    </p:spTree>
    <p:extLst>
      <p:ext uri="{BB962C8B-B14F-4D97-AF65-F5344CB8AC3E}">
        <p14:creationId xmlns:p14="http://schemas.microsoft.com/office/powerpoint/2010/main" val="28338789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0D9B8FD4-CDEB-4EB4-B4DE-C89E11938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4000" cy="51435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defTabSz="685800"/>
            <a:endParaRPr lang="en-US" sz="1350">
              <a:solidFill>
                <a:prstClr val="white"/>
              </a:solidFill>
              <a:latin typeface="Century Gothic" panose="020B0502020202020204"/>
            </a:endParaRPr>
          </a:p>
        </p:txBody>
      </p:sp>
      <p:sp>
        <p:nvSpPr>
          <p:cNvPr id="48" name="Freeform: Shape 47">
            <a:extLst>
              <a:ext uri="{FF2B5EF4-FFF2-40B4-BE49-F238E27FC236}">
                <a16:creationId xmlns:a16="http://schemas.microsoft.com/office/drawing/2014/main" id="{1FFB365B-E9DC-4859-B8AB-CB83EEBE4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1"/>
            <a:ext cx="3743183" cy="5143501"/>
          </a:xfrm>
          <a:custGeom>
            <a:avLst/>
            <a:gdLst>
              <a:gd name="connsiteX0" fmla="*/ 3646196 w 4990911"/>
              <a:gd name="connsiteY0" fmla="*/ 0 h 6858001"/>
              <a:gd name="connsiteX1" fmla="*/ 4989734 w 4990911"/>
              <a:gd name="connsiteY1" fmla="*/ 0 h 6858001"/>
              <a:gd name="connsiteX2" fmla="*/ 4964689 w 4990911"/>
              <a:gd name="connsiteY2" fmla="*/ 155677 h 6858001"/>
              <a:gd name="connsiteX3" fmla="*/ 4940820 w 4990911"/>
              <a:gd name="connsiteY3" fmla="*/ 310668 h 6858001"/>
              <a:gd name="connsiteX4" fmla="*/ 4917456 w 4990911"/>
              <a:gd name="connsiteY4" fmla="*/ 466344 h 6858001"/>
              <a:gd name="connsiteX5" fmla="*/ 4897453 w 4990911"/>
              <a:gd name="connsiteY5" fmla="*/ 622707 h 6858001"/>
              <a:gd name="connsiteX6" fmla="*/ 4877282 w 4990911"/>
              <a:gd name="connsiteY6" fmla="*/ 778383 h 6858001"/>
              <a:gd name="connsiteX7" fmla="*/ 4858456 w 4990911"/>
              <a:gd name="connsiteY7" fmla="*/ 934746 h 6858001"/>
              <a:gd name="connsiteX8" fmla="*/ 4842320 w 4990911"/>
              <a:gd name="connsiteY8" fmla="*/ 1089051 h 6858001"/>
              <a:gd name="connsiteX9" fmla="*/ 4827024 w 4990911"/>
              <a:gd name="connsiteY9" fmla="*/ 1245413 h 6858001"/>
              <a:gd name="connsiteX10" fmla="*/ 4813072 w 4990911"/>
              <a:gd name="connsiteY10" fmla="*/ 1401090 h 6858001"/>
              <a:gd name="connsiteX11" fmla="*/ 4800970 w 4990911"/>
              <a:gd name="connsiteY11" fmla="*/ 1554023 h 6858001"/>
              <a:gd name="connsiteX12" fmla="*/ 4788867 w 4990911"/>
              <a:gd name="connsiteY12" fmla="*/ 1709014 h 6858001"/>
              <a:gd name="connsiteX13" fmla="*/ 4778782 w 4990911"/>
              <a:gd name="connsiteY13" fmla="*/ 1861947 h 6858001"/>
              <a:gd name="connsiteX14" fmla="*/ 4770882 w 4990911"/>
              <a:gd name="connsiteY14" fmla="*/ 2014881 h 6858001"/>
              <a:gd name="connsiteX15" fmla="*/ 4762645 w 4990911"/>
              <a:gd name="connsiteY15" fmla="*/ 2167128 h 6858001"/>
              <a:gd name="connsiteX16" fmla="*/ 4755754 w 4990911"/>
              <a:gd name="connsiteY16" fmla="*/ 2318004 h 6858001"/>
              <a:gd name="connsiteX17" fmla="*/ 4750879 w 4990911"/>
              <a:gd name="connsiteY17" fmla="*/ 2467509 h 6858001"/>
              <a:gd name="connsiteX18" fmla="*/ 4746677 w 4990911"/>
              <a:gd name="connsiteY18" fmla="*/ 2617013 h 6858001"/>
              <a:gd name="connsiteX19" fmla="*/ 4742643 w 4990911"/>
              <a:gd name="connsiteY19" fmla="*/ 2765146 h 6858001"/>
              <a:gd name="connsiteX20" fmla="*/ 4740794 w 4990911"/>
              <a:gd name="connsiteY20" fmla="*/ 2911221 h 6858001"/>
              <a:gd name="connsiteX21" fmla="*/ 4738777 w 4990911"/>
              <a:gd name="connsiteY21" fmla="*/ 3057297 h 6858001"/>
              <a:gd name="connsiteX22" fmla="*/ 4737768 w 4990911"/>
              <a:gd name="connsiteY22" fmla="*/ 3201315 h 6858001"/>
              <a:gd name="connsiteX23" fmla="*/ 4738777 w 4990911"/>
              <a:gd name="connsiteY23" fmla="*/ 3343961 h 6858001"/>
              <a:gd name="connsiteX24" fmla="*/ 4738777 w 4990911"/>
              <a:gd name="connsiteY24" fmla="*/ 3485236 h 6858001"/>
              <a:gd name="connsiteX25" fmla="*/ 4740794 w 4990911"/>
              <a:gd name="connsiteY25" fmla="*/ 3625139 h 6858001"/>
              <a:gd name="connsiteX26" fmla="*/ 4743819 w 4990911"/>
              <a:gd name="connsiteY26" fmla="*/ 3762299 h 6858001"/>
              <a:gd name="connsiteX27" fmla="*/ 4746677 w 4990911"/>
              <a:gd name="connsiteY27" fmla="*/ 3898087 h 6858001"/>
              <a:gd name="connsiteX28" fmla="*/ 4749871 w 4990911"/>
              <a:gd name="connsiteY28" fmla="*/ 4031133 h 6858001"/>
              <a:gd name="connsiteX29" fmla="*/ 4754745 w 4990911"/>
              <a:gd name="connsiteY29" fmla="*/ 4163492 h 6858001"/>
              <a:gd name="connsiteX30" fmla="*/ 4759956 w 4990911"/>
              <a:gd name="connsiteY30" fmla="*/ 4293793 h 6858001"/>
              <a:gd name="connsiteX31" fmla="*/ 4764662 w 4990911"/>
              <a:gd name="connsiteY31" fmla="*/ 4421352 h 6858001"/>
              <a:gd name="connsiteX32" fmla="*/ 4777942 w 4990911"/>
              <a:gd name="connsiteY32" fmla="*/ 4670298 h 6858001"/>
              <a:gd name="connsiteX33" fmla="*/ 4792061 w 4990911"/>
              <a:gd name="connsiteY33" fmla="*/ 4908956 h 6858001"/>
              <a:gd name="connsiteX34" fmla="*/ 4806853 w 4990911"/>
              <a:gd name="connsiteY34" fmla="*/ 5138013 h 6858001"/>
              <a:gd name="connsiteX35" fmla="*/ 4823158 w 4990911"/>
              <a:gd name="connsiteY35" fmla="*/ 5354726 h 6858001"/>
              <a:gd name="connsiteX36" fmla="*/ 4840135 w 4990911"/>
              <a:gd name="connsiteY36" fmla="*/ 5561838 h 6858001"/>
              <a:gd name="connsiteX37" fmla="*/ 4858456 w 4990911"/>
              <a:gd name="connsiteY37" fmla="*/ 5753862 h 6858001"/>
              <a:gd name="connsiteX38" fmla="*/ 4876442 w 4990911"/>
              <a:gd name="connsiteY38" fmla="*/ 5934227 h 6858001"/>
              <a:gd name="connsiteX39" fmla="*/ 4894427 w 4990911"/>
              <a:gd name="connsiteY39" fmla="*/ 6100191 h 6858001"/>
              <a:gd name="connsiteX40" fmla="*/ 4911404 w 4990911"/>
              <a:gd name="connsiteY40" fmla="*/ 6252438 h 6858001"/>
              <a:gd name="connsiteX41" fmla="*/ 4927541 w 4990911"/>
              <a:gd name="connsiteY41" fmla="*/ 6387541 h 6858001"/>
              <a:gd name="connsiteX42" fmla="*/ 4942837 w 4990911"/>
              <a:gd name="connsiteY42" fmla="*/ 6509613 h 6858001"/>
              <a:gd name="connsiteX43" fmla="*/ 4955612 w 4990911"/>
              <a:gd name="connsiteY43" fmla="*/ 6612483 h 6858001"/>
              <a:gd name="connsiteX44" fmla="*/ 4967714 w 4990911"/>
              <a:gd name="connsiteY44" fmla="*/ 6698894 h 6858001"/>
              <a:gd name="connsiteX45" fmla="*/ 4985028 w 4990911"/>
              <a:gd name="connsiteY45" fmla="*/ 6817538 h 6858001"/>
              <a:gd name="connsiteX46" fmla="*/ 4990911 w 4990911"/>
              <a:gd name="connsiteY46" fmla="*/ 6858000 h 6858001"/>
              <a:gd name="connsiteX47" fmla="*/ 4085557 w 4990911"/>
              <a:gd name="connsiteY47" fmla="*/ 6858000 h 6858001"/>
              <a:gd name="connsiteX48" fmla="*/ 4085557 w 4990911"/>
              <a:gd name="connsiteY48" fmla="*/ 6858001 h 6858001"/>
              <a:gd name="connsiteX49" fmla="*/ 0 w 4990911"/>
              <a:gd name="connsiteY49" fmla="*/ 6858001 h 6858001"/>
              <a:gd name="connsiteX50" fmla="*/ 0 w 4990911"/>
              <a:gd name="connsiteY50" fmla="*/ 1 h 6858001"/>
              <a:gd name="connsiteX51" fmla="*/ 3646196 w 4990911"/>
              <a:gd name="connsiteY51"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90911" h="6858001">
                <a:moveTo>
                  <a:pt x="3646196" y="0"/>
                </a:moveTo>
                <a:lnTo>
                  <a:pt x="4989734" y="0"/>
                </a:lnTo>
                <a:lnTo>
                  <a:pt x="4964689" y="155677"/>
                </a:lnTo>
                <a:lnTo>
                  <a:pt x="4940820" y="310668"/>
                </a:lnTo>
                <a:lnTo>
                  <a:pt x="4917456" y="466344"/>
                </a:lnTo>
                <a:lnTo>
                  <a:pt x="4897453" y="622707"/>
                </a:lnTo>
                <a:lnTo>
                  <a:pt x="4877282" y="778383"/>
                </a:lnTo>
                <a:lnTo>
                  <a:pt x="4858456" y="934746"/>
                </a:lnTo>
                <a:lnTo>
                  <a:pt x="4842320" y="1089051"/>
                </a:lnTo>
                <a:lnTo>
                  <a:pt x="4827024" y="1245413"/>
                </a:lnTo>
                <a:lnTo>
                  <a:pt x="4813072" y="1401090"/>
                </a:lnTo>
                <a:lnTo>
                  <a:pt x="4800970" y="1554023"/>
                </a:lnTo>
                <a:lnTo>
                  <a:pt x="4788867" y="1709014"/>
                </a:lnTo>
                <a:lnTo>
                  <a:pt x="4778782" y="1861947"/>
                </a:lnTo>
                <a:lnTo>
                  <a:pt x="4770882" y="2014881"/>
                </a:lnTo>
                <a:lnTo>
                  <a:pt x="4762645" y="2167128"/>
                </a:lnTo>
                <a:lnTo>
                  <a:pt x="4755754" y="2318004"/>
                </a:lnTo>
                <a:lnTo>
                  <a:pt x="4750879" y="2467509"/>
                </a:lnTo>
                <a:lnTo>
                  <a:pt x="4746677" y="2617013"/>
                </a:lnTo>
                <a:lnTo>
                  <a:pt x="4742643" y="2765146"/>
                </a:lnTo>
                <a:lnTo>
                  <a:pt x="4740794" y="2911221"/>
                </a:lnTo>
                <a:lnTo>
                  <a:pt x="4738777" y="3057297"/>
                </a:lnTo>
                <a:lnTo>
                  <a:pt x="4737768" y="3201315"/>
                </a:lnTo>
                <a:lnTo>
                  <a:pt x="4738777" y="3343961"/>
                </a:lnTo>
                <a:lnTo>
                  <a:pt x="4738777" y="3485236"/>
                </a:lnTo>
                <a:lnTo>
                  <a:pt x="4740794" y="3625139"/>
                </a:lnTo>
                <a:lnTo>
                  <a:pt x="4743819" y="3762299"/>
                </a:lnTo>
                <a:lnTo>
                  <a:pt x="4746677" y="3898087"/>
                </a:lnTo>
                <a:lnTo>
                  <a:pt x="4749871" y="4031133"/>
                </a:lnTo>
                <a:lnTo>
                  <a:pt x="4754745" y="4163492"/>
                </a:lnTo>
                <a:lnTo>
                  <a:pt x="4759956" y="4293793"/>
                </a:lnTo>
                <a:lnTo>
                  <a:pt x="4764662" y="4421352"/>
                </a:lnTo>
                <a:lnTo>
                  <a:pt x="4777942" y="4670298"/>
                </a:lnTo>
                <a:lnTo>
                  <a:pt x="4792061" y="4908956"/>
                </a:lnTo>
                <a:lnTo>
                  <a:pt x="4806853" y="5138013"/>
                </a:lnTo>
                <a:lnTo>
                  <a:pt x="4823158" y="5354726"/>
                </a:lnTo>
                <a:lnTo>
                  <a:pt x="4840135" y="5561838"/>
                </a:lnTo>
                <a:lnTo>
                  <a:pt x="4858456" y="5753862"/>
                </a:lnTo>
                <a:lnTo>
                  <a:pt x="4876442" y="5934227"/>
                </a:lnTo>
                <a:lnTo>
                  <a:pt x="4894427" y="6100191"/>
                </a:lnTo>
                <a:lnTo>
                  <a:pt x="4911404" y="6252438"/>
                </a:lnTo>
                <a:lnTo>
                  <a:pt x="4927541" y="6387541"/>
                </a:lnTo>
                <a:lnTo>
                  <a:pt x="4942837" y="6509613"/>
                </a:lnTo>
                <a:lnTo>
                  <a:pt x="4955612" y="6612483"/>
                </a:lnTo>
                <a:lnTo>
                  <a:pt x="4967714" y="6698894"/>
                </a:lnTo>
                <a:lnTo>
                  <a:pt x="4985028" y="6817538"/>
                </a:lnTo>
                <a:lnTo>
                  <a:pt x="4990911" y="6858000"/>
                </a:lnTo>
                <a:lnTo>
                  <a:pt x="4085557" y="6858000"/>
                </a:lnTo>
                <a:lnTo>
                  <a:pt x="4085557" y="6858001"/>
                </a:lnTo>
                <a:lnTo>
                  <a:pt x="0" y="6858001"/>
                </a:lnTo>
                <a:lnTo>
                  <a:pt x="0" y="1"/>
                </a:lnTo>
                <a:lnTo>
                  <a:pt x="3646196" y="1"/>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entury Gothic" panose="020B0502020202020204"/>
            </a:endParaRPr>
          </a:p>
        </p:txBody>
      </p:sp>
      <p:sp>
        <p:nvSpPr>
          <p:cNvPr id="50" name="Rectangle 49">
            <a:extLst>
              <a:ext uri="{FF2B5EF4-FFF2-40B4-BE49-F238E27FC236}">
                <a16:creationId xmlns:a16="http://schemas.microsoft.com/office/drawing/2014/main" id="{8ADAB9C8-EB37-4914-A699-C716FC8FE4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85725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defTabSz="685800"/>
            <a:endParaRPr lang="en-US" sz="1350">
              <a:solidFill>
                <a:prstClr val="white"/>
              </a:solidFill>
              <a:latin typeface="Century Gothic" panose="020B0502020202020204"/>
            </a:endParaRPr>
          </a:p>
        </p:txBody>
      </p:sp>
      <p:sp>
        <p:nvSpPr>
          <p:cNvPr id="2" name="Title 1">
            <a:extLst>
              <a:ext uri="{FF2B5EF4-FFF2-40B4-BE49-F238E27FC236}">
                <a16:creationId xmlns:a16="http://schemas.microsoft.com/office/drawing/2014/main" id="{734C7E1D-FEC4-75AF-32D9-B88808EF93DB}"/>
              </a:ext>
            </a:extLst>
          </p:cNvPr>
          <p:cNvSpPr>
            <a:spLocks noGrp="1"/>
          </p:cNvSpPr>
          <p:nvPr>
            <p:ph type="title"/>
          </p:nvPr>
        </p:nvSpPr>
        <p:spPr>
          <a:xfrm>
            <a:off x="489858" y="2091690"/>
            <a:ext cx="2642159" cy="3353116"/>
          </a:xfrm>
        </p:spPr>
        <p:txBody>
          <a:bodyPr>
            <a:normAutofit/>
          </a:bodyPr>
          <a:lstStyle/>
          <a:p>
            <a:pPr algn="r"/>
            <a:r>
              <a:rPr lang="en-US" dirty="0">
                <a:solidFill>
                  <a:schemeClr val="bg2"/>
                </a:solidFill>
              </a:rPr>
              <a:t>Social Security Disability </a:t>
            </a:r>
            <a:br>
              <a:rPr lang="en-US" dirty="0">
                <a:solidFill>
                  <a:schemeClr val="bg2"/>
                </a:solidFill>
              </a:rPr>
            </a:br>
            <a:r>
              <a:rPr lang="en-US" dirty="0">
                <a:solidFill>
                  <a:schemeClr val="bg2"/>
                </a:solidFill>
              </a:rPr>
              <a:t>(SSDI)and AD</a:t>
            </a:r>
          </a:p>
        </p:txBody>
      </p:sp>
      <p:sp>
        <p:nvSpPr>
          <p:cNvPr id="23" name="Content Placeholder 2">
            <a:extLst>
              <a:ext uri="{FF2B5EF4-FFF2-40B4-BE49-F238E27FC236}">
                <a16:creationId xmlns:a16="http://schemas.microsoft.com/office/drawing/2014/main" id="{4D4CA30C-E9FB-7AAF-BC23-B0478018CF5A}"/>
              </a:ext>
            </a:extLst>
          </p:cNvPr>
          <p:cNvSpPr>
            <a:spLocks noGrp="1"/>
          </p:cNvSpPr>
          <p:nvPr>
            <p:ph idx="1"/>
          </p:nvPr>
        </p:nvSpPr>
        <p:spPr>
          <a:xfrm>
            <a:off x="3903082" y="1802500"/>
            <a:ext cx="4867328" cy="3862643"/>
          </a:xfrm>
        </p:spPr>
        <p:txBody>
          <a:bodyPr vert="horz" lIns="68580" tIns="34290" rIns="68580" bIns="34290" rtlCol="0" anchor="t">
            <a:noAutofit/>
          </a:bodyPr>
          <a:lstStyle/>
          <a:p>
            <a:pPr>
              <a:lnSpc>
                <a:spcPct val="90000"/>
              </a:lnSpc>
              <a:spcBef>
                <a:spcPct val="20000"/>
              </a:spcBef>
              <a:buFont typeface="Wingdings" charset="2"/>
              <a:buChar char="Ø"/>
            </a:pPr>
            <a:r>
              <a:rPr lang="en-US" dirty="0">
                <a:latin typeface="Century Gothic"/>
                <a:cs typeface="Arial"/>
              </a:rPr>
              <a:t>Alzheimer's Disease is one of the diagnoses on the Compassionate Allowances list</a:t>
            </a:r>
            <a:endParaRPr lang="en-US" dirty="0"/>
          </a:p>
          <a:p>
            <a:pPr>
              <a:lnSpc>
                <a:spcPct val="90000"/>
              </a:lnSpc>
              <a:spcBef>
                <a:spcPct val="20000"/>
              </a:spcBef>
              <a:buClr>
                <a:srgbClr val="8AD0D6"/>
              </a:buClr>
              <a:buFont typeface="Wingdings" charset="2"/>
              <a:buChar char="Ø"/>
            </a:pPr>
            <a:r>
              <a:rPr lang="en-US" dirty="0">
                <a:latin typeface="Century Gothic"/>
                <a:cs typeface="Arial"/>
              </a:rPr>
              <a:t>Information on applying and helpful tips for applying with this diagnosis:</a:t>
            </a:r>
          </a:p>
          <a:p>
            <a:pPr lvl="1">
              <a:lnSpc>
                <a:spcPct val="90000"/>
              </a:lnSpc>
              <a:spcBef>
                <a:spcPct val="20000"/>
              </a:spcBef>
              <a:buClr>
                <a:srgbClr val="8AD0D6"/>
              </a:buClr>
              <a:buFont typeface="Wingdings" charset="2"/>
              <a:buChar char="Ø"/>
            </a:pPr>
            <a:r>
              <a:rPr lang="en-US" sz="1500" dirty="0">
                <a:solidFill>
                  <a:srgbClr val="FDB713"/>
                </a:solidFill>
                <a:ea typeface="+mj-lt"/>
                <a:cs typeface="+mj-lt"/>
                <a:hlinkClick r:id="rId3">
                  <a:extLst>
                    <a:ext uri="{A12FA001-AC4F-418D-AE19-62706E023703}">
                      <ahyp:hlinkClr xmlns:ahyp="http://schemas.microsoft.com/office/drawing/2018/hyperlinkcolor" val="tx"/>
                    </a:ext>
                  </a:extLst>
                </a:hlinkClick>
              </a:rPr>
              <a:t>https://www.alz.org/help-support/caregiving/financial-legal-planning/social-security-disability</a:t>
            </a:r>
            <a:endParaRPr lang="en-US" sz="1500" dirty="0">
              <a:solidFill>
                <a:srgbClr val="FDB713"/>
              </a:solidFill>
              <a:latin typeface="Century Gothic"/>
              <a:cs typeface="Arial"/>
            </a:endParaRPr>
          </a:p>
          <a:p>
            <a:pPr lvl="1">
              <a:lnSpc>
                <a:spcPct val="90000"/>
              </a:lnSpc>
              <a:spcBef>
                <a:spcPct val="20000"/>
              </a:spcBef>
              <a:buClr>
                <a:srgbClr val="8AD0D6"/>
              </a:buClr>
              <a:buFont typeface="Wingdings" charset="2"/>
              <a:buChar char="Ø"/>
            </a:pPr>
            <a:r>
              <a:rPr lang="en-US" sz="1500" dirty="0">
                <a:cs typeface="Arial"/>
              </a:rPr>
              <a:t>SSDI toolkit checklist - </a:t>
            </a:r>
            <a:r>
              <a:rPr lang="en-US" sz="1500" dirty="0">
                <a:solidFill>
                  <a:srgbClr val="FDB713"/>
                </a:solidFill>
                <a:ea typeface="+mj-lt"/>
                <a:cs typeface="+mj-lt"/>
                <a:hlinkClick r:id="rId4">
                  <a:extLst>
                    <a:ext uri="{A12FA001-AC4F-418D-AE19-62706E023703}">
                      <ahyp:hlinkClr xmlns:ahyp="http://schemas.microsoft.com/office/drawing/2018/hyperlinkcolor" val="tx"/>
                    </a:ext>
                  </a:extLst>
                </a:hlinkClick>
              </a:rPr>
              <a:t>https://www.ssa.gov/pubs/EN-64-110.pdf</a:t>
            </a:r>
            <a:endParaRPr lang="en-US" sz="1500" dirty="0">
              <a:solidFill>
                <a:srgbClr val="FDB713"/>
              </a:solidFill>
              <a:cs typeface="Arial"/>
            </a:endParaRPr>
          </a:p>
          <a:p>
            <a:pPr lvl="1">
              <a:lnSpc>
                <a:spcPct val="90000"/>
              </a:lnSpc>
              <a:spcBef>
                <a:spcPct val="20000"/>
              </a:spcBef>
              <a:buClr>
                <a:srgbClr val="8AD0D6"/>
              </a:buClr>
              <a:buFont typeface="Wingdings" charset="2"/>
              <a:buChar char="Ø"/>
            </a:pPr>
            <a:r>
              <a:rPr lang="en-US" sz="1500" dirty="0">
                <a:latin typeface="Century Gothic"/>
                <a:cs typeface="Arial"/>
              </a:rPr>
              <a:t>Can apply by phone, in-person or online </a:t>
            </a:r>
            <a:r>
              <a:rPr lang="en-US" sz="1500" dirty="0">
                <a:solidFill>
                  <a:srgbClr val="FDB713"/>
                </a:solidFill>
                <a:ea typeface="+mj-lt"/>
                <a:cs typeface="+mj-lt"/>
                <a:hlinkClick r:id="rId5">
                  <a:extLst>
                    <a:ext uri="{A12FA001-AC4F-418D-AE19-62706E023703}">
                      <ahyp:hlinkClr xmlns:ahyp="http://schemas.microsoft.com/office/drawing/2018/hyperlinkcolor" val="tx"/>
                    </a:ext>
                  </a:extLst>
                </a:hlinkClick>
              </a:rPr>
              <a:t>https://www.ssa.gov/applyfordisability/index.htm</a:t>
            </a:r>
            <a:endParaRPr lang="en-US" sz="1500" dirty="0">
              <a:solidFill>
                <a:srgbClr val="FDB713"/>
              </a:solidFill>
              <a:ea typeface="+mj-lt"/>
              <a:cs typeface="+mj-lt"/>
            </a:endParaRPr>
          </a:p>
          <a:p>
            <a:pPr>
              <a:lnSpc>
                <a:spcPct val="90000"/>
              </a:lnSpc>
              <a:spcBef>
                <a:spcPct val="20000"/>
              </a:spcBef>
              <a:buClr>
                <a:srgbClr val="8AD0D6"/>
              </a:buClr>
              <a:buFont typeface="Wingdings" charset="2"/>
              <a:buChar char="Ø"/>
            </a:pPr>
            <a:r>
              <a:rPr lang="en-US" dirty="0">
                <a:latin typeface="Century Gothic"/>
                <a:cs typeface="Arial"/>
              </a:rPr>
              <a:t>Eligibility depends on how many work quarters you have earned over a lifetime of earnings and how recently you have earned them</a:t>
            </a:r>
          </a:p>
          <a:p>
            <a:pPr>
              <a:lnSpc>
                <a:spcPct val="90000"/>
              </a:lnSpc>
              <a:spcBef>
                <a:spcPct val="20000"/>
              </a:spcBef>
              <a:buClr>
                <a:srgbClr val="8AD0D6"/>
              </a:buClr>
              <a:buFont typeface="Wingdings" charset="2"/>
              <a:buChar char="Ø"/>
            </a:pPr>
            <a:r>
              <a:rPr lang="en-US" dirty="0">
                <a:latin typeface="Century Gothic"/>
                <a:cs typeface="Arial"/>
              </a:rPr>
              <a:t>Benefit amount varies based on what you have paid into it</a:t>
            </a:r>
          </a:p>
          <a:p>
            <a:pPr>
              <a:lnSpc>
                <a:spcPct val="90000"/>
              </a:lnSpc>
              <a:spcBef>
                <a:spcPct val="20000"/>
              </a:spcBef>
              <a:buClr>
                <a:srgbClr val="8AD0D6"/>
              </a:buClr>
              <a:buFont typeface="Wingdings" charset="2"/>
              <a:buChar char="Ø"/>
            </a:pPr>
            <a:endParaRPr lang="en-US" dirty="0">
              <a:latin typeface="Century Gothic"/>
              <a:cs typeface="Arial"/>
            </a:endParaRPr>
          </a:p>
          <a:p>
            <a:pPr>
              <a:lnSpc>
                <a:spcPct val="90000"/>
              </a:lnSpc>
              <a:spcBef>
                <a:spcPct val="20000"/>
              </a:spcBef>
              <a:buClr>
                <a:srgbClr val="8AD0D6"/>
              </a:buClr>
              <a:buFont typeface="Wingdings" charset="2"/>
              <a:buChar char="Ø"/>
            </a:pPr>
            <a:endParaRPr lang="en-US" dirty="0">
              <a:latin typeface="Century Gothic"/>
              <a:cs typeface="Arial"/>
            </a:endParaRPr>
          </a:p>
        </p:txBody>
      </p:sp>
    </p:spTree>
    <p:extLst>
      <p:ext uri="{BB962C8B-B14F-4D97-AF65-F5344CB8AC3E}">
        <p14:creationId xmlns:p14="http://schemas.microsoft.com/office/powerpoint/2010/main" val="26866051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0D9B8FD4-CDEB-4EB4-B4DE-C89E11938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4000" cy="51435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defTabSz="685800"/>
            <a:endParaRPr lang="en-US" sz="1350">
              <a:solidFill>
                <a:prstClr val="white"/>
              </a:solidFill>
              <a:latin typeface="Century Gothic" panose="020B0502020202020204"/>
            </a:endParaRPr>
          </a:p>
        </p:txBody>
      </p:sp>
      <p:sp>
        <p:nvSpPr>
          <p:cNvPr id="29" name="Freeform: Shape 28">
            <a:extLst>
              <a:ext uri="{FF2B5EF4-FFF2-40B4-BE49-F238E27FC236}">
                <a16:creationId xmlns:a16="http://schemas.microsoft.com/office/drawing/2014/main" id="{1FFB365B-E9DC-4859-B8AB-CB83EEBE4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1"/>
            <a:ext cx="3743183" cy="5143501"/>
          </a:xfrm>
          <a:custGeom>
            <a:avLst/>
            <a:gdLst>
              <a:gd name="connsiteX0" fmla="*/ 3646196 w 4990911"/>
              <a:gd name="connsiteY0" fmla="*/ 0 h 6858001"/>
              <a:gd name="connsiteX1" fmla="*/ 4989734 w 4990911"/>
              <a:gd name="connsiteY1" fmla="*/ 0 h 6858001"/>
              <a:gd name="connsiteX2" fmla="*/ 4964689 w 4990911"/>
              <a:gd name="connsiteY2" fmla="*/ 155677 h 6858001"/>
              <a:gd name="connsiteX3" fmla="*/ 4940820 w 4990911"/>
              <a:gd name="connsiteY3" fmla="*/ 310668 h 6858001"/>
              <a:gd name="connsiteX4" fmla="*/ 4917456 w 4990911"/>
              <a:gd name="connsiteY4" fmla="*/ 466344 h 6858001"/>
              <a:gd name="connsiteX5" fmla="*/ 4897453 w 4990911"/>
              <a:gd name="connsiteY5" fmla="*/ 622707 h 6858001"/>
              <a:gd name="connsiteX6" fmla="*/ 4877282 w 4990911"/>
              <a:gd name="connsiteY6" fmla="*/ 778383 h 6858001"/>
              <a:gd name="connsiteX7" fmla="*/ 4858456 w 4990911"/>
              <a:gd name="connsiteY7" fmla="*/ 934746 h 6858001"/>
              <a:gd name="connsiteX8" fmla="*/ 4842320 w 4990911"/>
              <a:gd name="connsiteY8" fmla="*/ 1089051 h 6858001"/>
              <a:gd name="connsiteX9" fmla="*/ 4827024 w 4990911"/>
              <a:gd name="connsiteY9" fmla="*/ 1245413 h 6858001"/>
              <a:gd name="connsiteX10" fmla="*/ 4813072 w 4990911"/>
              <a:gd name="connsiteY10" fmla="*/ 1401090 h 6858001"/>
              <a:gd name="connsiteX11" fmla="*/ 4800970 w 4990911"/>
              <a:gd name="connsiteY11" fmla="*/ 1554023 h 6858001"/>
              <a:gd name="connsiteX12" fmla="*/ 4788867 w 4990911"/>
              <a:gd name="connsiteY12" fmla="*/ 1709014 h 6858001"/>
              <a:gd name="connsiteX13" fmla="*/ 4778782 w 4990911"/>
              <a:gd name="connsiteY13" fmla="*/ 1861947 h 6858001"/>
              <a:gd name="connsiteX14" fmla="*/ 4770882 w 4990911"/>
              <a:gd name="connsiteY14" fmla="*/ 2014881 h 6858001"/>
              <a:gd name="connsiteX15" fmla="*/ 4762645 w 4990911"/>
              <a:gd name="connsiteY15" fmla="*/ 2167128 h 6858001"/>
              <a:gd name="connsiteX16" fmla="*/ 4755754 w 4990911"/>
              <a:gd name="connsiteY16" fmla="*/ 2318004 h 6858001"/>
              <a:gd name="connsiteX17" fmla="*/ 4750879 w 4990911"/>
              <a:gd name="connsiteY17" fmla="*/ 2467509 h 6858001"/>
              <a:gd name="connsiteX18" fmla="*/ 4746677 w 4990911"/>
              <a:gd name="connsiteY18" fmla="*/ 2617013 h 6858001"/>
              <a:gd name="connsiteX19" fmla="*/ 4742643 w 4990911"/>
              <a:gd name="connsiteY19" fmla="*/ 2765146 h 6858001"/>
              <a:gd name="connsiteX20" fmla="*/ 4740794 w 4990911"/>
              <a:gd name="connsiteY20" fmla="*/ 2911221 h 6858001"/>
              <a:gd name="connsiteX21" fmla="*/ 4738777 w 4990911"/>
              <a:gd name="connsiteY21" fmla="*/ 3057297 h 6858001"/>
              <a:gd name="connsiteX22" fmla="*/ 4737768 w 4990911"/>
              <a:gd name="connsiteY22" fmla="*/ 3201315 h 6858001"/>
              <a:gd name="connsiteX23" fmla="*/ 4738777 w 4990911"/>
              <a:gd name="connsiteY23" fmla="*/ 3343961 h 6858001"/>
              <a:gd name="connsiteX24" fmla="*/ 4738777 w 4990911"/>
              <a:gd name="connsiteY24" fmla="*/ 3485236 h 6858001"/>
              <a:gd name="connsiteX25" fmla="*/ 4740794 w 4990911"/>
              <a:gd name="connsiteY25" fmla="*/ 3625139 h 6858001"/>
              <a:gd name="connsiteX26" fmla="*/ 4743819 w 4990911"/>
              <a:gd name="connsiteY26" fmla="*/ 3762299 h 6858001"/>
              <a:gd name="connsiteX27" fmla="*/ 4746677 w 4990911"/>
              <a:gd name="connsiteY27" fmla="*/ 3898087 h 6858001"/>
              <a:gd name="connsiteX28" fmla="*/ 4749871 w 4990911"/>
              <a:gd name="connsiteY28" fmla="*/ 4031133 h 6858001"/>
              <a:gd name="connsiteX29" fmla="*/ 4754745 w 4990911"/>
              <a:gd name="connsiteY29" fmla="*/ 4163492 h 6858001"/>
              <a:gd name="connsiteX30" fmla="*/ 4759956 w 4990911"/>
              <a:gd name="connsiteY30" fmla="*/ 4293793 h 6858001"/>
              <a:gd name="connsiteX31" fmla="*/ 4764662 w 4990911"/>
              <a:gd name="connsiteY31" fmla="*/ 4421352 h 6858001"/>
              <a:gd name="connsiteX32" fmla="*/ 4777942 w 4990911"/>
              <a:gd name="connsiteY32" fmla="*/ 4670298 h 6858001"/>
              <a:gd name="connsiteX33" fmla="*/ 4792061 w 4990911"/>
              <a:gd name="connsiteY33" fmla="*/ 4908956 h 6858001"/>
              <a:gd name="connsiteX34" fmla="*/ 4806853 w 4990911"/>
              <a:gd name="connsiteY34" fmla="*/ 5138013 h 6858001"/>
              <a:gd name="connsiteX35" fmla="*/ 4823158 w 4990911"/>
              <a:gd name="connsiteY35" fmla="*/ 5354726 h 6858001"/>
              <a:gd name="connsiteX36" fmla="*/ 4840135 w 4990911"/>
              <a:gd name="connsiteY36" fmla="*/ 5561838 h 6858001"/>
              <a:gd name="connsiteX37" fmla="*/ 4858456 w 4990911"/>
              <a:gd name="connsiteY37" fmla="*/ 5753862 h 6858001"/>
              <a:gd name="connsiteX38" fmla="*/ 4876442 w 4990911"/>
              <a:gd name="connsiteY38" fmla="*/ 5934227 h 6858001"/>
              <a:gd name="connsiteX39" fmla="*/ 4894427 w 4990911"/>
              <a:gd name="connsiteY39" fmla="*/ 6100191 h 6858001"/>
              <a:gd name="connsiteX40" fmla="*/ 4911404 w 4990911"/>
              <a:gd name="connsiteY40" fmla="*/ 6252438 h 6858001"/>
              <a:gd name="connsiteX41" fmla="*/ 4927541 w 4990911"/>
              <a:gd name="connsiteY41" fmla="*/ 6387541 h 6858001"/>
              <a:gd name="connsiteX42" fmla="*/ 4942837 w 4990911"/>
              <a:gd name="connsiteY42" fmla="*/ 6509613 h 6858001"/>
              <a:gd name="connsiteX43" fmla="*/ 4955612 w 4990911"/>
              <a:gd name="connsiteY43" fmla="*/ 6612483 h 6858001"/>
              <a:gd name="connsiteX44" fmla="*/ 4967714 w 4990911"/>
              <a:gd name="connsiteY44" fmla="*/ 6698894 h 6858001"/>
              <a:gd name="connsiteX45" fmla="*/ 4985028 w 4990911"/>
              <a:gd name="connsiteY45" fmla="*/ 6817538 h 6858001"/>
              <a:gd name="connsiteX46" fmla="*/ 4990911 w 4990911"/>
              <a:gd name="connsiteY46" fmla="*/ 6858000 h 6858001"/>
              <a:gd name="connsiteX47" fmla="*/ 4085557 w 4990911"/>
              <a:gd name="connsiteY47" fmla="*/ 6858000 h 6858001"/>
              <a:gd name="connsiteX48" fmla="*/ 4085557 w 4990911"/>
              <a:gd name="connsiteY48" fmla="*/ 6858001 h 6858001"/>
              <a:gd name="connsiteX49" fmla="*/ 0 w 4990911"/>
              <a:gd name="connsiteY49" fmla="*/ 6858001 h 6858001"/>
              <a:gd name="connsiteX50" fmla="*/ 0 w 4990911"/>
              <a:gd name="connsiteY50" fmla="*/ 1 h 6858001"/>
              <a:gd name="connsiteX51" fmla="*/ 3646196 w 4990911"/>
              <a:gd name="connsiteY51"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90911" h="6858001">
                <a:moveTo>
                  <a:pt x="3646196" y="0"/>
                </a:moveTo>
                <a:lnTo>
                  <a:pt x="4989734" y="0"/>
                </a:lnTo>
                <a:lnTo>
                  <a:pt x="4964689" y="155677"/>
                </a:lnTo>
                <a:lnTo>
                  <a:pt x="4940820" y="310668"/>
                </a:lnTo>
                <a:lnTo>
                  <a:pt x="4917456" y="466344"/>
                </a:lnTo>
                <a:lnTo>
                  <a:pt x="4897453" y="622707"/>
                </a:lnTo>
                <a:lnTo>
                  <a:pt x="4877282" y="778383"/>
                </a:lnTo>
                <a:lnTo>
                  <a:pt x="4858456" y="934746"/>
                </a:lnTo>
                <a:lnTo>
                  <a:pt x="4842320" y="1089051"/>
                </a:lnTo>
                <a:lnTo>
                  <a:pt x="4827024" y="1245413"/>
                </a:lnTo>
                <a:lnTo>
                  <a:pt x="4813072" y="1401090"/>
                </a:lnTo>
                <a:lnTo>
                  <a:pt x="4800970" y="1554023"/>
                </a:lnTo>
                <a:lnTo>
                  <a:pt x="4788867" y="1709014"/>
                </a:lnTo>
                <a:lnTo>
                  <a:pt x="4778782" y="1861947"/>
                </a:lnTo>
                <a:lnTo>
                  <a:pt x="4770882" y="2014881"/>
                </a:lnTo>
                <a:lnTo>
                  <a:pt x="4762645" y="2167128"/>
                </a:lnTo>
                <a:lnTo>
                  <a:pt x="4755754" y="2318004"/>
                </a:lnTo>
                <a:lnTo>
                  <a:pt x="4750879" y="2467509"/>
                </a:lnTo>
                <a:lnTo>
                  <a:pt x="4746677" y="2617013"/>
                </a:lnTo>
                <a:lnTo>
                  <a:pt x="4742643" y="2765146"/>
                </a:lnTo>
                <a:lnTo>
                  <a:pt x="4740794" y="2911221"/>
                </a:lnTo>
                <a:lnTo>
                  <a:pt x="4738777" y="3057297"/>
                </a:lnTo>
                <a:lnTo>
                  <a:pt x="4737768" y="3201315"/>
                </a:lnTo>
                <a:lnTo>
                  <a:pt x="4738777" y="3343961"/>
                </a:lnTo>
                <a:lnTo>
                  <a:pt x="4738777" y="3485236"/>
                </a:lnTo>
                <a:lnTo>
                  <a:pt x="4740794" y="3625139"/>
                </a:lnTo>
                <a:lnTo>
                  <a:pt x="4743819" y="3762299"/>
                </a:lnTo>
                <a:lnTo>
                  <a:pt x="4746677" y="3898087"/>
                </a:lnTo>
                <a:lnTo>
                  <a:pt x="4749871" y="4031133"/>
                </a:lnTo>
                <a:lnTo>
                  <a:pt x="4754745" y="4163492"/>
                </a:lnTo>
                <a:lnTo>
                  <a:pt x="4759956" y="4293793"/>
                </a:lnTo>
                <a:lnTo>
                  <a:pt x="4764662" y="4421352"/>
                </a:lnTo>
                <a:lnTo>
                  <a:pt x="4777942" y="4670298"/>
                </a:lnTo>
                <a:lnTo>
                  <a:pt x="4792061" y="4908956"/>
                </a:lnTo>
                <a:lnTo>
                  <a:pt x="4806853" y="5138013"/>
                </a:lnTo>
                <a:lnTo>
                  <a:pt x="4823158" y="5354726"/>
                </a:lnTo>
                <a:lnTo>
                  <a:pt x="4840135" y="5561838"/>
                </a:lnTo>
                <a:lnTo>
                  <a:pt x="4858456" y="5753862"/>
                </a:lnTo>
                <a:lnTo>
                  <a:pt x="4876442" y="5934227"/>
                </a:lnTo>
                <a:lnTo>
                  <a:pt x="4894427" y="6100191"/>
                </a:lnTo>
                <a:lnTo>
                  <a:pt x="4911404" y="6252438"/>
                </a:lnTo>
                <a:lnTo>
                  <a:pt x="4927541" y="6387541"/>
                </a:lnTo>
                <a:lnTo>
                  <a:pt x="4942837" y="6509613"/>
                </a:lnTo>
                <a:lnTo>
                  <a:pt x="4955612" y="6612483"/>
                </a:lnTo>
                <a:lnTo>
                  <a:pt x="4967714" y="6698894"/>
                </a:lnTo>
                <a:lnTo>
                  <a:pt x="4985028" y="6817538"/>
                </a:lnTo>
                <a:lnTo>
                  <a:pt x="4990911" y="6858000"/>
                </a:lnTo>
                <a:lnTo>
                  <a:pt x="4085557" y="6858000"/>
                </a:lnTo>
                <a:lnTo>
                  <a:pt x="4085557" y="6858001"/>
                </a:lnTo>
                <a:lnTo>
                  <a:pt x="0" y="6858001"/>
                </a:lnTo>
                <a:lnTo>
                  <a:pt x="0" y="1"/>
                </a:lnTo>
                <a:lnTo>
                  <a:pt x="3646196" y="1"/>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entury Gothic" panose="020B0502020202020204"/>
            </a:endParaRPr>
          </a:p>
        </p:txBody>
      </p:sp>
      <p:sp>
        <p:nvSpPr>
          <p:cNvPr id="30" name="Rectangle 29">
            <a:extLst>
              <a:ext uri="{FF2B5EF4-FFF2-40B4-BE49-F238E27FC236}">
                <a16:creationId xmlns:a16="http://schemas.microsoft.com/office/drawing/2014/main" id="{8ADAB9C8-EB37-4914-A699-C716FC8FE4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85725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defTabSz="685800"/>
            <a:endParaRPr lang="en-US" sz="1350">
              <a:solidFill>
                <a:prstClr val="white"/>
              </a:solidFill>
              <a:latin typeface="Century Gothic" panose="020B0502020202020204"/>
            </a:endParaRPr>
          </a:p>
        </p:txBody>
      </p:sp>
      <p:sp>
        <p:nvSpPr>
          <p:cNvPr id="2" name="Title 1">
            <a:extLst>
              <a:ext uri="{FF2B5EF4-FFF2-40B4-BE49-F238E27FC236}">
                <a16:creationId xmlns:a16="http://schemas.microsoft.com/office/drawing/2014/main" id="{B169FBA6-4E56-F52B-1A9E-5A3F7392D1FA}"/>
              </a:ext>
            </a:extLst>
          </p:cNvPr>
          <p:cNvSpPr>
            <a:spLocks noGrp="1"/>
          </p:cNvSpPr>
          <p:nvPr>
            <p:ph type="title"/>
          </p:nvPr>
        </p:nvSpPr>
        <p:spPr>
          <a:xfrm>
            <a:off x="489858" y="2091690"/>
            <a:ext cx="2642159" cy="3353116"/>
          </a:xfrm>
        </p:spPr>
        <p:txBody>
          <a:bodyPr>
            <a:normAutofit/>
          </a:bodyPr>
          <a:lstStyle/>
          <a:p>
            <a:pPr algn="r"/>
            <a:r>
              <a:rPr lang="en-US">
                <a:solidFill>
                  <a:schemeClr val="bg2"/>
                </a:solidFill>
              </a:rPr>
              <a:t>Insurance Coverage</a:t>
            </a:r>
          </a:p>
        </p:txBody>
      </p:sp>
      <p:sp>
        <p:nvSpPr>
          <p:cNvPr id="3" name="Content Placeholder 2">
            <a:extLst>
              <a:ext uri="{FF2B5EF4-FFF2-40B4-BE49-F238E27FC236}">
                <a16:creationId xmlns:a16="http://schemas.microsoft.com/office/drawing/2014/main" id="{CE9BAC86-E94D-D581-81A7-B5CA403E1964}"/>
              </a:ext>
            </a:extLst>
          </p:cNvPr>
          <p:cNvSpPr>
            <a:spLocks noGrp="1"/>
          </p:cNvSpPr>
          <p:nvPr>
            <p:ph idx="1"/>
          </p:nvPr>
        </p:nvSpPr>
        <p:spPr>
          <a:xfrm>
            <a:off x="3903082" y="1719872"/>
            <a:ext cx="4702076" cy="4186265"/>
          </a:xfrm>
        </p:spPr>
        <p:txBody>
          <a:bodyPr vert="horz" lIns="68580" tIns="34290" rIns="68580" bIns="34290" rtlCol="0" anchor="t">
            <a:normAutofit fontScale="92500" lnSpcReduction="20000"/>
          </a:bodyPr>
          <a:lstStyle/>
          <a:p>
            <a:pPr>
              <a:spcBef>
                <a:spcPct val="20000"/>
              </a:spcBef>
              <a:buFont typeface="Wingdings,Sans-Serif" charset="2"/>
              <a:buChar char="Ø"/>
            </a:pPr>
            <a:r>
              <a:rPr lang="en-US" sz="1800" dirty="0"/>
              <a:t>Need to consider insurance options if you are no longer working and you have had insurance tied to your employment (and compare not only monthly premiums but co-pays and coinsurance)</a:t>
            </a:r>
          </a:p>
          <a:p>
            <a:pPr marL="900113" lvl="1" indent="-257175">
              <a:spcBef>
                <a:spcPct val="20000"/>
              </a:spcBef>
              <a:buClr>
                <a:srgbClr val="8AD0D6"/>
              </a:buClr>
            </a:pPr>
            <a:r>
              <a:rPr lang="en-US" sz="1500" b="1" dirty="0"/>
              <a:t>COBRA</a:t>
            </a:r>
            <a:r>
              <a:rPr lang="en-US" sz="1500" dirty="0"/>
              <a:t> – continuation of current coverage through job</a:t>
            </a:r>
          </a:p>
          <a:p>
            <a:pPr marL="814388" lvl="1">
              <a:spcBef>
                <a:spcPct val="20000"/>
              </a:spcBef>
              <a:buClr>
                <a:srgbClr val="8AD0D6"/>
              </a:buClr>
            </a:pPr>
            <a:r>
              <a:rPr lang="en-US" sz="1500" b="1" dirty="0"/>
              <a:t>Spouse's insurance</a:t>
            </a:r>
          </a:p>
          <a:p>
            <a:pPr marL="814388" lvl="1">
              <a:spcBef>
                <a:spcPct val="20000"/>
              </a:spcBef>
              <a:buClr>
                <a:srgbClr val="8AD0D6"/>
              </a:buClr>
            </a:pPr>
            <a:r>
              <a:rPr lang="en-US" sz="1500" b="1" dirty="0"/>
              <a:t>Affordable Care Act (ACA) Marketplace plan</a:t>
            </a:r>
            <a:r>
              <a:rPr lang="en-US" sz="1500" dirty="0"/>
              <a:t> (open enrollment going on right now (healthcare.gov). If you are losing insurance outside of open enrollment, you can qualify for a </a:t>
            </a:r>
            <a:r>
              <a:rPr lang="en-US" sz="1500" b="1" dirty="0"/>
              <a:t>Special Enrollment Period</a:t>
            </a:r>
            <a:r>
              <a:rPr lang="en-US" sz="1500" dirty="0"/>
              <a:t> if applying within 60 days of losing insurance</a:t>
            </a:r>
          </a:p>
          <a:p>
            <a:pPr marL="814388" lvl="1">
              <a:spcBef>
                <a:spcPct val="20000"/>
              </a:spcBef>
              <a:buClr>
                <a:srgbClr val="8AD0D6"/>
              </a:buClr>
            </a:pPr>
            <a:r>
              <a:rPr lang="en-US" sz="1500" b="1" dirty="0"/>
              <a:t>Medicaid</a:t>
            </a:r>
            <a:r>
              <a:rPr lang="en-US" sz="1500" dirty="0"/>
              <a:t> – Annual income must be below $21,597 for a single person and below $29,187 for a couple</a:t>
            </a:r>
          </a:p>
          <a:p>
            <a:pPr marL="814388" lvl="1">
              <a:spcBef>
                <a:spcPct val="20000"/>
              </a:spcBef>
              <a:buClr>
                <a:srgbClr val="8AD0D6"/>
              </a:buClr>
            </a:pPr>
            <a:r>
              <a:rPr lang="en-US" sz="1500" b="1" dirty="0"/>
              <a:t>Medicare starts after two years </a:t>
            </a:r>
            <a:r>
              <a:rPr lang="en-US" sz="1500" dirty="0"/>
              <a:t>of receiving SSDI benefits</a:t>
            </a:r>
          </a:p>
          <a:p>
            <a:pPr marL="600075" lvl="1" indent="0">
              <a:spcBef>
                <a:spcPct val="20000"/>
              </a:spcBef>
              <a:buClr>
                <a:srgbClr val="8AD0D6"/>
              </a:buClr>
              <a:buNone/>
            </a:pPr>
            <a:endParaRPr lang="en-US"/>
          </a:p>
        </p:txBody>
      </p:sp>
    </p:spTree>
    <p:extLst>
      <p:ext uri="{BB962C8B-B14F-4D97-AF65-F5344CB8AC3E}">
        <p14:creationId xmlns:p14="http://schemas.microsoft.com/office/powerpoint/2010/main" val="36723266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A7569-1495-DABA-C0C6-C5473C4A69B0}"/>
              </a:ext>
            </a:extLst>
          </p:cNvPr>
          <p:cNvSpPr>
            <a:spLocks noGrp="1"/>
          </p:cNvSpPr>
          <p:nvPr>
            <p:ph type="title"/>
          </p:nvPr>
        </p:nvSpPr>
        <p:spPr/>
        <p:txBody>
          <a:bodyPr/>
          <a:lstStyle/>
          <a:p>
            <a:r>
              <a:rPr lang="en-US"/>
              <a:t>Care Options as Care Needs Increase</a:t>
            </a:r>
          </a:p>
        </p:txBody>
      </p:sp>
      <p:pic>
        <p:nvPicPr>
          <p:cNvPr id="17" name="Content Placeholder 16" descr="Assisted Living and Senior Living ...">
            <a:extLst>
              <a:ext uri="{FF2B5EF4-FFF2-40B4-BE49-F238E27FC236}">
                <a16:creationId xmlns:a16="http://schemas.microsoft.com/office/drawing/2014/main" id="{C662554E-EEC8-CE06-80FB-531C2B383F8B}"/>
              </a:ext>
            </a:extLst>
          </p:cNvPr>
          <p:cNvPicPr>
            <a:picLocks noGrp="1" noChangeAspect="1"/>
          </p:cNvPicPr>
          <p:nvPr>
            <p:ph idx="1"/>
          </p:nvPr>
        </p:nvPicPr>
        <p:blipFill>
          <a:blip r:embed="rId2"/>
          <a:stretch>
            <a:fillRect/>
          </a:stretch>
        </p:blipFill>
        <p:spPr>
          <a:xfrm>
            <a:off x="914445" y="2302487"/>
            <a:ext cx="2207333" cy="1512839"/>
          </a:xfrm>
          <a:prstGeom prst="rect">
            <a:avLst/>
          </a:prstGeom>
        </p:spPr>
      </p:pic>
      <p:pic>
        <p:nvPicPr>
          <p:cNvPr id="4" name="Picture 3" descr="7 Exercises Older Adults Can Do To Get ...">
            <a:extLst>
              <a:ext uri="{FF2B5EF4-FFF2-40B4-BE49-F238E27FC236}">
                <a16:creationId xmlns:a16="http://schemas.microsoft.com/office/drawing/2014/main" id="{CDB61DD5-1A92-C0BF-EB4C-2DB0EE0337E8}"/>
              </a:ext>
            </a:extLst>
          </p:cNvPr>
          <p:cNvPicPr>
            <a:picLocks noChangeAspect="1"/>
          </p:cNvPicPr>
          <p:nvPr/>
        </p:nvPicPr>
        <p:blipFill>
          <a:blip r:embed="rId3"/>
          <a:stretch>
            <a:fillRect/>
          </a:stretch>
        </p:blipFill>
        <p:spPr>
          <a:xfrm>
            <a:off x="5525126" y="2252726"/>
            <a:ext cx="2214563" cy="1570497"/>
          </a:xfrm>
          <a:prstGeom prst="rect">
            <a:avLst/>
          </a:prstGeom>
        </p:spPr>
      </p:pic>
      <p:pic>
        <p:nvPicPr>
          <p:cNvPr id="14" name="Picture 13" descr="Common Fears of Assisted Living Communities">
            <a:extLst>
              <a:ext uri="{FF2B5EF4-FFF2-40B4-BE49-F238E27FC236}">
                <a16:creationId xmlns:a16="http://schemas.microsoft.com/office/drawing/2014/main" id="{C9564F78-8D23-8250-A78C-54568D0D7AA7}"/>
              </a:ext>
            </a:extLst>
          </p:cNvPr>
          <p:cNvPicPr>
            <a:picLocks noChangeAspect="1"/>
          </p:cNvPicPr>
          <p:nvPr/>
        </p:nvPicPr>
        <p:blipFill>
          <a:blip r:embed="rId4"/>
          <a:stretch>
            <a:fillRect/>
          </a:stretch>
        </p:blipFill>
        <p:spPr>
          <a:xfrm>
            <a:off x="3274811" y="4091844"/>
            <a:ext cx="2315693" cy="1562071"/>
          </a:xfrm>
          <a:prstGeom prst="rect">
            <a:avLst/>
          </a:prstGeom>
        </p:spPr>
      </p:pic>
    </p:spTree>
    <p:extLst>
      <p:ext uri="{BB962C8B-B14F-4D97-AF65-F5344CB8AC3E}">
        <p14:creationId xmlns:p14="http://schemas.microsoft.com/office/powerpoint/2010/main" val="16415069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052BEFF1-896C-45B1-B02C-96A6A1BC38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4000" cy="51435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defTabSz="685800"/>
            <a:endParaRPr lang="en-US" sz="1350">
              <a:solidFill>
                <a:prstClr val="white"/>
              </a:solidFill>
              <a:latin typeface="Century Gothic" panose="020B0502020202020204"/>
            </a:endParaRPr>
          </a:p>
        </p:txBody>
      </p:sp>
      <p:sp>
        <p:nvSpPr>
          <p:cNvPr id="34" name="Freeform: Shape 33">
            <a:extLst>
              <a:ext uri="{FF2B5EF4-FFF2-40B4-BE49-F238E27FC236}">
                <a16:creationId xmlns:a16="http://schemas.microsoft.com/office/drawing/2014/main" id="{8598F259-6F54-47A3-8D13-1603D786A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1"/>
            <a:ext cx="3743183" cy="5143501"/>
          </a:xfrm>
          <a:custGeom>
            <a:avLst/>
            <a:gdLst>
              <a:gd name="connsiteX0" fmla="*/ 3646196 w 4990911"/>
              <a:gd name="connsiteY0" fmla="*/ 0 h 6858001"/>
              <a:gd name="connsiteX1" fmla="*/ 4989734 w 4990911"/>
              <a:gd name="connsiteY1" fmla="*/ 0 h 6858001"/>
              <a:gd name="connsiteX2" fmla="*/ 4964689 w 4990911"/>
              <a:gd name="connsiteY2" fmla="*/ 155677 h 6858001"/>
              <a:gd name="connsiteX3" fmla="*/ 4940820 w 4990911"/>
              <a:gd name="connsiteY3" fmla="*/ 310668 h 6858001"/>
              <a:gd name="connsiteX4" fmla="*/ 4917456 w 4990911"/>
              <a:gd name="connsiteY4" fmla="*/ 466344 h 6858001"/>
              <a:gd name="connsiteX5" fmla="*/ 4897453 w 4990911"/>
              <a:gd name="connsiteY5" fmla="*/ 622707 h 6858001"/>
              <a:gd name="connsiteX6" fmla="*/ 4877282 w 4990911"/>
              <a:gd name="connsiteY6" fmla="*/ 778383 h 6858001"/>
              <a:gd name="connsiteX7" fmla="*/ 4858456 w 4990911"/>
              <a:gd name="connsiteY7" fmla="*/ 934746 h 6858001"/>
              <a:gd name="connsiteX8" fmla="*/ 4842320 w 4990911"/>
              <a:gd name="connsiteY8" fmla="*/ 1089051 h 6858001"/>
              <a:gd name="connsiteX9" fmla="*/ 4827024 w 4990911"/>
              <a:gd name="connsiteY9" fmla="*/ 1245413 h 6858001"/>
              <a:gd name="connsiteX10" fmla="*/ 4813072 w 4990911"/>
              <a:gd name="connsiteY10" fmla="*/ 1401090 h 6858001"/>
              <a:gd name="connsiteX11" fmla="*/ 4800970 w 4990911"/>
              <a:gd name="connsiteY11" fmla="*/ 1554023 h 6858001"/>
              <a:gd name="connsiteX12" fmla="*/ 4788867 w 4990911"/>
              <a:gd name="connsiteY12" fmla="*/ 1709014 h 6858001"/>
              <a:gd name="connsiteX13" fmla="*/ 4778782 w 4990911"/>
              <a:gd name="connsiteY13" fmla="*/ 1861947 h 6858001"/>
              <a:gd name="connsiteX14" fmla="*/ 4770882 w 4990911"/>
              <a:gd name="connsiteY14" fmla="*/ 2014881 h 6858001"/>
              <a:gd name="connsiteX15" fmla="*/ 4762645 w 4990911"/>
              <a:gd name="connsiteY15" fmla="*/ 2167128 h 6858001"/>
              <a:gd name="connsiteX16" fmla="*/ 4755754 w 4990911"/>
              <a:gd name="connsiteY16" fmla="*/ 2318004 h 6858001"/>
              <a:gd name="connsiteX17" fmla="*/ 4750879 w 4990911"/>
              <a:gd name="connsiteY17" fmla="*/ 2467509 h 6858001"/>
              <a:gd name="connsiteX18" fmla="*/ 4746677 w 4990911"/>
              <a:gd name="connsiteY18" fmla="*/ 2617013 h 6858001"/>
              <a:gd name="connsiteX19" fmla="*/ 4742643 w 4990911"/>
              <a:gd name="connsiteY19" fmla="*/ 2765146 h 6858001"/>
              <a:gd name="connsiteX20" fmla="*/ 4740794 w 4990911"/>
              <a:gd name="connsiteY20" fmla="*/ 2911221 h 6858001"/>
              <a:gd name="connsiteX21" fmla="*/ 4738777 w 4990911"/>
              <a:gd name="connsiteY21" fmla="*/ 3057297 h 6858001"/>
              <a:gd name="connsiteX22" fmla="*/ 4737768 w 4990911"/>
              <a:gd name="connsiteY22" fmla="*/ 3201315 h 6858001"/>
              <a:gd name="connsiteX23" fmla="*/ 4738777 w 4990911"/>
              <a:gd name="connsiteY23" fmla="*/ 3343961 h 6858001"/>
              <a:gd name="connsiteX24" fmla="*/ 4738777 w 4990911"/>
              <a:gd name="connsiteY24" fmla="*/ 3485236 h 6858001"/>
              <a:gd name="connsiteX25" fmla="*/ 4740794 w 4990911"/>
              <a:gd name="connsiteY25" fmla="*/ 3625139 h 6858001"/>
              <a:gd name="connsiteX26" fmla="*/ 4743819 w 4990911"/>
              <a:gd name="connsiteY26" fmla="*/ 3762299 h 6858001"/>
              <a:gd name="connsiteX27" fmla="*/ 4746677 w 4990911"/>
              <a:gd name="connsiteY27" fmla="*/ 3898087 h 6858001"/>
              <a:gd name="connsiteX28" fmla="*/ 4749871 w 4990911"/>
              <a:gd name="connsiteY28" fmla="*/ 4031133 h 6858001"/>
              <a:gd name="connsiteX29" fmla="*/ 4754745 w 4990911"/>
              <a:gd name="connsiteY29" fmla="*/ 4163492 h 6858001"/>
              <a:gd name="connsiteX30" fmla="*/ 4759956 w 4990911"/>
              <a:gd name="connsiteY30" fmla="*/ 4293793 h 6858001"/>
              <a:gd name="connsiteX31" fmla="*/ 4764662 w 4990911"/>
              <a:gd name="connsiteY31" fmla="*/ 4421352 h 6858001"/>
              <a:gd name="connsiteX32" fmla="*/ 4777942 w 4990911"/>
              <a:gd name="connsiteY32" fmla="*/ 4670298 h 6858001"/>
              <a:gd name="connsiteX33" fmla="*/ 4792061 w 4990911"/>
              <a:gd name="connsiteY33" fmla="*/ 4908956 h 6858001"/>
              <a:gd name="connsiteX34" fmla="*/ 4806853 w 4990911"/>
              <a:gd name="connsiteY34" fmla="*/ 5138013 h 6858001"/>
              <a:gd name="connsiteX35" fmla="*/ 4823158 w 4990911"/>
              <a:gd name="connsiteY35" fmla="*/ 5354726 h 6858001"/>
              <a:gd name="connsiteX36" fmla="*/ 4840135 w 4990911"/>
              <a:gd name="connsiteY36" fmla="*/ 5561838 h 6858001"/>
              <a:gd name="connsiteX37" fmla="*/ 4858456 w 4990911"/>
              <a:gd name="connsiteY37" fmla="*/ 5753862 h 6858001"/>
              <a:gd name="connsiteX38" fmla="*/ 4876442 w 4990911"/>
              <a:gd name="connsiteY38" fmla="*/ 5934227 h 6858001"/>
              <a:gd name="connsiteX39" fmla="*/ 4894427 w 4990911"/>
              <a:gd name="connsiteY39" fmla="*/ 6100191 h 6858001"/>
              <a:gd name="connsiteX40" fmla="*/ 4911404 w 4990911"/>
              <a:gd name="connsiteY40" fmla="*/ 6252438 h 6858001"/>
              <a:gd name="connsiteX41" fmla="*/ 4927541 w 4990911"/>
              <a:gd name="connsiteY41" fmla="*/ 6387541 h 6858001"/>
              <a:gd name="connsiteX42" fmla="*/ 4942837 w 4990911"/>
              <a:gd name="connsiteY42" fmla="*/ 6509613 h 6858001"/>
              <a:gd name="connsiteX43" fmla="*/ 4955612 w 4990911"/>
              <a:gd name="connsiteY43" fmla="*/ 6612483 h 6858001"/>
              <a:gd name="connsiteX44" fmla="*/ 4967714 w 4990911"/>
              <a:gd name="connsiteY44" fmla="*/ 6698894 h 6858001"/>
              <a:gd name="connsiteX45" fmla="*/ 4985028 w 4990911"/>
              <a:gd name="connsiteY45" fmla="*/ 6817538 h 6858001"/>
              <a:gd name="connsiteX46" fmla="*/ 4990911 w 4990911"/>
              <a:gd name="connsiteY46" fmla="*/ 6858000 h 6858001"/>
              <a:gd name="connsiteX47" fmla="*/ 4085557 w 4990911"/>
              <a:gd name="connsiteY47" fmla="*/ 6858000 h 6858001"/>
              <a:gd name="connsiteX48" fmla="*/ 4085557 w 4990911"/>
              <a:gd name="connsiteY48" fmla="*/ 6858001 h 6858001"/>
              <a:gd name="connsiteX49" fmla="*/ 0 w 4990911"/>
              <a:gd name="connsiteY49" fmla="*/ 6858001 h 6858001"/>
              <a:gd name="connsiteX50" fmla="*/ 0 w 4990911"/>
              <a:gd name="connsiteY50" fmla="*/ 1 h 6858001"/>
              <a:gd name="connsiteX51" fmla="*/ 3646196 w 4990911"/>
              <a:gd name="connsiteY51"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90911" h="6858001">
                <a:moveTo>
                  <a:pt x="3646196" y="0"/>
                </a:moveTo>
                <a:lnTo>
                  <a:pt x="4989734" y="0"/>
                </a:lnTo>
                <a:lnTo>
                  <a:pt x="4964689" y="155677"/>
                </a:lnTo>
                <a:lnTo>
                  <a:pt x="4940820" y="310668"/>
                </a:lnTo>
                <a:lnTo>
                  <a:pt x="4917456" y="466344"/>
                </a:lnTo>
                <a:lnTo>
                  <a:pt x="4897453" y="622707"/>
                </a:lnTo>
                <a:lnTo>
                  <a:pt x="4877282" y="778383"/>
                </a:lnTo>
                <a:lnTo>
                  <a:pt x="4858456" y="934746"/>
                </a:lnTo>
                <a:lnTo>
                  <a:pt x="4842320" y="1089051"/>
                </a:lnTo>
                <a:lnTo>
                  <a:pt x="4827024" y="1245413"/>
                </a:lnTo>
                <a:lnTo>
                  <a:pt x="4813072" y="1401090"/>
                </a:lnTo>
                <a:lnTo>
                  <a:pt x="4800970" y="1554023"/>
                </a:lnTo>
                <a:lnTo>
                  <a:pt x="4788867" y="1709014"/>
                </a:lnTo>
                <a:lnTo>
                  <a:pt x="4778782" y="1861947"/>
                </a:lnTo>
                <a:lnTo>
                  <a:pt x="4770882" y="2014881"/>
                </a:lnTo>
                <a:lnTo>
                  <a:pt x="4762645" y="2167128"/>
                </a:lnTo>
                <a:lnTo>
                  <a:pt x="4755754" y="2318004"/>
                </a:lnTo>
                <a:lnTo>
                  <a:pt x="4750879" y="2467509"/>
                </a:lnTo>
                <a:lnTo>
                  <a:pt x="4746677" y="2617013"/>
                </a:lnTo>
                <a:lnTo>
                  <a:pt x="4742643" y="2765146"/>
                </a:lnTo>
                <a:lnTo>
                  <a:pt x="4740794" y="2911221"/>
                </a:lnTo>
                <a:lnTo>
                  <a:pt x="4738777" y="3057297"/>
                </a:lnTo>
                <a:lnTo>
                  <a:pt x="4737768" y="3201315"/>
                </a:lnTo>
                <a:lnTo>
                  <a:pt x="4738777" y="3343961"/>
                </a:lnTo>
                <a:lnTo>
                  <a:pt x="4738777" y="3485236"/>
                </a:lnTo>
                <a:lnTo>
                  <a:pt x="4740794" y="3625139"/>
                </a:lnTo>
                <a:lnTo>
                  <a:pt x="4743819" y="3762299"/>
                </a:lnTo>
                <a:lnTo>
                  <a:pt x="4746677" y="3898087"/>
                </a:lnTo>
                <a:lnTo>
                  <a:pt x="4749871" y="4031133"/>
                </a:lnTo>
                <a:lnTo>
                  <a:pt x="4754745" y="4163492"/>
                </a:lnTo>
                <a:lnTo>
                  <a:pt x="4759956" y="4293793"/>
                </a:lnTo>
                <a:lnTo>
                  <a:pt x="4764662" y="4421352"/>
                </a:lnTo>
                <a:lnTo>
                  <a:pt x="4777942" y="4670298"/>
                </a:lnTo>
                <a:lnTo>
                  <a:pt x="4792061" y="4908956"/>
                </a:lnTo>
                <a:lnTo>
                  <a:pt x="4806853" y="5138013"/>
                </a:lnTo>
                <a:lnTo>
                  <a:pt x="4823158" y="5354726"/>
                </a:lnTo>
                <a:lnTo>
                  <a:pt x="4840135" y="5561838"/>
                </a:lnTo>
                <a:lnTo>
                  <a:pt x="4858456" y="5753862"/>
                </a:lnTo>
                <a:lnTo>
                  <a:pt x="4876442" y="5934227"/>
                </a:lnTo>
                <a:lnTo>
                  <a:pt x="4894427" y="6100191"/>
                </a:lnTo>
                <a:lnTo>
                  <a:pt x="4911404" y="6252438"/>
                </a:lnTo>
                <a:lnTo>
                  <a:pt x="4927541" y="6387541"/>
                </a:lnTo>
                <a:lnTo>
                  <a:pt x="4942837" y="6509613"/>
                </a:lnTo>
                <a:lnTo>
                  <a:pt x="4955612" y="6612483"/>
                </a:lnTo>
                <a:lnTo>
                  <a:pt x="4967714" y="6698894"/>
                </a:lnTo>
                <a:lnTo>
                  <a:pt x="4985028" y="6817538"/>
                </a:lnTo>
                <a:lnTo>
                  <a:pt x="4990911" y="6858000"/>
                </a:lnTo>
                <a:lnTo>
                  <a:pt x="4085557" y="6858000"/>
                </a:lnTo>
                <a:lnTo>
                  <a:pt x="4085557" y="6858001"/>
                </a:lnTo>
                <a:lnTo>
                  <a:pt x="0" y="6858001"/>
                </a:lnTo>
                <a:lnTo>
                  <a:pt x="0" y="1"/>
                </a:lnTo>
                <a:lnTo>
                  <a:pt x="3646196" y="1"/>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defTabSz="685800"/>
            <a:endParaRPr lang="en-US" sz="1350">
              <a:solidFill>
                <a:prstClr val="white"/>
              </a:solidFill>
              <a:latin typeface="Century Gothic" panose="020B0502020202020204"/>
            </a:endParaRPr>
          </a:p>
        </p:txBody>
      </p:sp>
      <p:sp>
        <p:nvSpPr>
          <p:cNvPr id="36" name="Rectangle 35">
            <a:extLst>
              <a:ext uri="{FF2B5EF4-FFF2-40B4-BE49-F238E27FC236}">
                <a16:creationId xmlns:a16="http://schemas.microsoft.com/office/drawing/2014/main" id="{0BA768A8-4FED-4ED8-9E46-6BE72188EC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85725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defTabSz="685800"/>
            <a:endParaRPr lang="en-US" sz="1350">
              <a:solidFill>
                <a:prstClr val="white"/>
              </a:solidFill>
              <a:latin typeface="Century Gothic" panose="020B0502020202020204"/>
            </a:endParaRPr>
          </a:p>
        </p:txBody>
      </p:sp>
      <p:sp>
        <p:nvSpPr>
          <p:cNvPr id="2" name="Title 1">
            <a:extLst>
              <a:ext uri="{FF2B5EF4-FFF2-40B4-BE49-F238E27FC236}">
                <a16:creationId xmlns:a16="http://schemas.microsoft.com/office/drawing/2014/main" id="{F1F91397-7513-F8A6-D33B-2CF8CD4C74FC}"/>
              </a:ext>
            </a:extLst>
          </p:cNvPr>
          <p:cNvSpPr>
            <a:spLocks noGrp="1"/>
          </p:cNvSpPr>
          <p:nvPr>
            <p:ph type="title"/>
          </p:nvPr>
        </p:nvSpPr>
        <p:spPr>
          <a:xfrm>
            <a:off x="489858" y="2091690"/>
            <a:ext cx="2642159" cy="3353116"/>
          </a:xfrm>
        </p:spPr>
        <p:txBody>
          <a:bodyPr>
            <a:normAutofit/>
          </a:bodyPr>
          <a:lstStyle/>
          <a:p>
            <a:pPr algn="r"/>
            <a:r>
              <a:rPr lang="en-US">
                <a:solidFill>
                  <a:srgbClr val="FFFFFF"/>
                </a:solidFill>
              </a:rPr>
              <a:t>Planning Ahead is Key</a:t>
            </a:r>
          </a:p>
        </p:txBody>
      </p:sp>
      <p:sp>
        <p:nvSpPr>
          <p:cNvPr id="3" name="Content Placeholder 2">
            <a:extLst>
              <a:ext uri="{FF2B5EF4-FFF2-40B4-BE49-F238E27FC236}">
                <a16:creationId xmlns:a16="http://schemas.microsoft.com/office/drawing/2014/main" id="{1DD2126B-E23E-6D28-D250-FFC4982669FE}"/>
              </a:ext>
            </a:extLst>
          </p:cNvPr>
          <p:cNvSpPr>
            <a:spLocks noGrp="1"/>
          </p:cNvSpPr>
          <p:nvPr>
            <p:ph idx="1"/>
          </p:nvPr>
        </p:nvSpPr>
        <p:spPr>
          <a:xfrm>
            <a:off x="3903082" y="1719871"/>
            <a:ext cx="4439627" cy="4151838"/>
          </a:xfrm>
        </p:spPr>
        <p:txBody>
          <a:bodyPr vert="horz" lIns="68580" tIns="34290" rIns="68580" bIns="34290" rtlCol="0" anchor="t">
            <a:noAutofit/>
          </a:bodyPr>
          <a:lstStyle/>
          <a:p>
            <a:pPr>
              <a:lnSpc>
                <a:spcPct val="90000"/>
              </a:lnSpc>
            </a:pPr>
            <a:r>
              <a:rPr lang="en-US" sz="1350" dirty="0"/>
              <a:t>Planning ahead with a progressive illness is very important</a:t>
            </a:r>
            <a:endParaRPr lang="en-US"/>
          </a:p>
          <a:p>
            <a:pPr>
              <a:lnSpc>
                <a:spcPct val="90000"/>
              </a:lnSpc>
              <a:buClr>
                <a:srgbClr val="8AD0D6"/>
              </a:buClr>
            </a:pPr>
            <a:r>
              <a:rPr lang="en-US" sz="1350" dirty="0"/>
              <a:t>If possible, have conversations about what is important to you as a person with Alzheimer's, as a care partner, or as another loved one</a:t>
            </a:r>
          </a:p>
          <a:p>
            <a:pPr>
              <a:lnSpc>
                <a:spcPct val="90000"/>
              </a:lnSpc>
              <a:buClr>
                <a:srgbClr val="8AD0D6"/>
              </a:buClr>
            </a:pPr>
            <a:r>
              <a:rPr lang="en-US" sz="1350" dirty="0"/>
              <a:t>Parallel planning – e.g. - planning to maintain care at home while also planning on the possibility of transitioning to a care community if needed - What is your back-up plan?</a:t>
            </a:r>
          </a:p>
          <a:p>
            <a:pPr>
              <a:lnSpc>
                <a:spcPct val="90000"/>
              </a:lnSpc>
              <a:buClr>
                <a:srgbClr val="8AD0D6"/>
              </a:buClr>
            </a:pPr>
            <a:r>
              <a:rPr lang="en-US" sz="1350" dirty="0"/>
              <a:t>Start to build your care team – identify people in your life that you can go to for help when you need it. What will you do if/when there are any gaps in care?</a:t>
            </a:r>
          </a:p>
          <a:p>
            <a:pPr lvl="1">
              <a:lnSpc>
                <a:spcPct val="90000"/>
              </a:lnSpc>
              <a:buClr>
                <a:srgbClr val="8AD0D6"/>
              </a:buClr>
              <a:buFont typeface="Wingdings" charset="2"/>
              <a:buChar char="Ø"/>
            </a:pPr>
            <a:r>
              <a:rPr lang="en-US" dirty="0"/>
              <a:t>Family members</a:t>
            </a:r>
          </a:p>
          <a:p>
            <a:pPr lvl="1">
              <a:lnSpc>
                <a:spcPct val="90000"/>
              </a:lnSpc>
              <a:buClr>
                <a:srgbClr val="8AD0D6"/>
              </a:buClr>
              <a:buFont typeface="Wingdings" charset="2"/>
              <a:buChar char="Ø"/>
            </a:pPr>
            <a:r>
              <a:rPr lang="en-US" dirty="0"/>
              <a:t>Friends</a:t>
            </a:r>
          </a:p>
          <a:p>
            <a:pPr lvl="1">
              <a:lnSpc>
                <a:spcPct val="90000"/>
              </a:lnSpc>
              <a:buClr>
                <a:srgbClr val="8AD0D6"/>
              </a:buClr>
              <a:buFont typeface="Wingdings" charset="2"/>
              <a:buChar char="Ø"/>
            </a:pPr>
            <a:r>
              <a:rPr lang="en-US" dirty="0"/>
              <a:t>Professional home care agency or other hired caregivers</a:t>
            </a:r>
          </a:p>
          <a:p>
            <a:pPr lvl="1">
              <a:lnSpc>
                <a:spcPct val="90000"/>
              </a:lnSpc>
              <a:buClr>
                <a:srgbClr val="8AD0D6"/>
              </a:buClr>
              <a:buFont typeface="Wingdings" charset="2"/>
              <a:buChar char="Ø"/>
            </a:pPr>
            <a:r>
              <a:rPr lang="en-US" dirty="0"/>
              <a:t>Community supports</a:t>
            </a:r>
          </a:p>
          <a:p>
            <a:pPr lvl="1">
              <a:lnSpc>
                <a:spcPct val="90000"/>
              </a:lnSpc>
              <a:buClr>
                <a:srgbClr val="8AD0D6"/>
              </a:buClr>
              <a:buFont typeface="Wingdings" charset="2"/>
              <a:buChar char="Ø"/>
            </a:pPr>
            <a:endParaRPr lang="en-US" sz="1050"/>
          </a:p>
          <a:p>
            <a:pPr>
              <a:lnSpc>
                <a:spcPct val="90000"/>
              </a:lnSpc>
              <a:buClr>
                <a:srgbClr val="8AD0D6"/>
              </a:buClr>
            </a:pPr>
            <a:endParaRPr lang="en-US" sz="1050"/>
          </a:p>
          <a:p>
            <a:pPr>
              <a:lnSpc>
                <a:spcPct val="90000"/>
              </a:lnSpc>
              <a:buClr>
                <a:srgbClr val="8AD0D6"/>
              </a:buClr>
            </a:pPr>
            <a:endParaRPr lang="en-US" sz="1050"/>
          </a:p>
        </p:txBody>
      </p:sp>
    </p:spTree>
    <p:extLst>
      <p:ext uri="{BB962C8B-B14F-4D97-AF65-F5344CB8AC3E}">
        <p14:creationId xmlns:p14="http://schemas.microsoft.com/office/powerpoint/2010/main" val="4293219522"/>
      </p:ext>
    </p:extLst>
  </p:cSld>
  <p:clrMapOvr>
    <a:overrideClrMapping bg1="lt1" tx1="dk1" bg2="lt2" tx2="dk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0D9B8FD4-CDEB-4EB4-B4DE-C89E11938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4000" cy="51435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defTabSz="685800"/>
            <a:endParaRPr lang="en-US" sz="1350">
              <a:solidFill>
                <a:prstClr val="white"/>
              </a:solidFill>
              <a:latin typeface="Century Gothic" panose="020B0502020202020204"/>
            </a:endParaRPr>
          </a:p>
        </p:txBody>
      </p:sp>
      <p:sp>
        <p:nvSpPr>
          <p:cNvPr id="45" name="Freeform: Shape 44">
            <a:extLst>
              <a:ext uri="{FF2B5EF4-FFF2-40B4-BE49-F238E27FC236}">
                <a16:creationId xmlns:a16="http://schemas.microsoft.com/office/drawing/2014/main" id="{1FFB365B-E9DC-4859-B8AB-CB83EEBE4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1"/>
            <a:ext cx="3743183" cy="5143501"/>
          </a:xfrm>
          <a:custGeom>
            <a:avLst/>
            <a:gdLst>
              <a:gd name="connsiteX0" fmla="*/ 3646196 w 4990911"/>
              <a:gd name="connsiteY0" fmla="*/ 0 h 6858001"/>
              <a:gd name="connsiteX1" fmla="*/ 4989734 w 4990911"/>
              <a:gd name="connsiteY1" fmla="*/ 0 h 6858001"/>
              <a:gd name="connsiteX2" fmla="*/ 4964689 w 4990911"/>
              <a:gd name="connsiteY2" fmla="*/ 155677 h 6858001"/>
              <a:gd name="connsiteX3" fmla="*/ 4940820 w 4990911"/>
              <a:gd name="connsiteY3" fmla="*/ 310668 h 6858001"/>
              <a:gd name="connsiteX4" fmla="*/ 4917456 w 4990911"/>
              <a:gd name="connsiteY4" fmla="*/ 466344 h 6858001"/>
              <a:gd name="connsiteX5" fmla="*/ 4897453 w 4990911"/>
              <a:gd name="connsiteY5" fmla="*/ 622707 h 6858001"/>
              <a:gd name="connsiteX6" fmla="*/ 4877282 w 4990911"/>
              <a:gd name="connsiteY6" fmla="*/ 778383 h 6858001"/>
              <a:gd name="connsiteX7" fmla="*/ 4858456 w 4990911"/>
              <a:gd name="connsiteY7" fmla="*/ 934746 h 6858001"/>
              <a:gd name="connsiteX8" fmla="*/ 4842320 w 4990911"/>
              <a:gd name="connsiteY8" fmla="*/ 1089051 h 6858001"/>
              <a:gd name="connsiteX9" fmla="*/ 4827024 w 4990911"/>
              <a:gd name="connsiteY9" fmla="*/ 1245413 h 6858001"/>
              <a:gd name="connsiteX10" fmla="*/ 4813072 w 4990911"/>
              <a:gd name="connsiteY10" fmla="*/ 1401090 h 6858001"/>
              <a:gd name="connsiteX11" fmla="*/ 4800970 w 4990911"/>
              <a:gd name="connsiteY11" fmla="*/ 1554023 h 6858001"/>
              <a:gd name="connsiteX12" fmla="*/ 4788867 w 4990911"/>
              <a:gd name="connsiteY12" fmla="*/ 1709014 h 6858001"/>
              <a:gd name="connsiteX13" fmla="*/ 4778782 w 4990911"/>
              <a:gd name="connsiteY13" fmla="*/ 1861947 h 6858001"/>
              <a:gd name="connsiteX14" fmla="*/ 4770882 w 4990911"/>
              <a:gd name="connsiteY14" fmla="*/ 2014881 h 6858001"/>
              <a:gd name="connsiteX15" fmla="*/ 4762645 w 4990911"/>
              <a:gd name="connsiteY15" fmla="*/ 2167128 h 6858001"/>
              <a:gd name="connsiteX16" fmla="*/ 4755754 w 4990911"/>
              <a:gd name="connsiteY16" fmla="*/ 2318004 h 6858001"/>
              <a:gd name="connsiteX17" fmla="*/ 4750879 w 4990911"/>
              <a:gd name="connsiteY17" fmla="*/ 2467509 h 6858001"/>
              <a:gd name="connsiteX18" fmla="*/ 4746677 w 4990911"/>
              <a:gd name="connsiteY18" fmla="*/ 2617013 h 6858001"/>
              <a:gd name="connsiteX19" fmla="*/ 4742643 w 4990911"/>
              <a:gd name="connsiteY19" fmla="*/ 2765146 h 6858001"/>
              <a:gd name="connsiteX20" fmla="*/ 4740794 w 4990911"/>
              <a:gd name="connsiteY20" fmla="*/ 2911221 h 6858001"/>
              <a:gd name="connsiteX21" fmla="*/ 4738777 w 4990911"/>
              <a:gd name="connsiteY21" fmla="*/ 3057297 h 6858001"/>
              <a:gd name="connsiteX22" fmla="*/ 4737768 w 4990911"/>
              <a:gd name="connsiteY22" fmla="*/ 3201315 h 6858001"/>
              <a:gd name="connsiteX23" fmla="*/ 4738777 w 4990911"/>
              <a:gd name="connsiteY23" fmla="*/ 3343961 h 6858001"/>
              <a:gd name="connsiteX24" fmla="*/ 4738777 w 4990911"/>
              <a:gd name="connsiteY24" fmla="*/ 3485236 h 6858001"/>
              <a:gd name="connsiteX25" fmla="*/ 4740794 w 4990911"/>
              <a:gd name="connsiteY25" fmla="*/ 3625139 h 6858001"/>
              <a:gd name="connsiteX26" fmla="*/ 4743819 w 4990911"/>
              <a:gd name="connsiteY26" fmla="*/ 3762299 h 6858001"/>
              <a:gd name="connsiteX27" fmla="*/ 4746677 w 4990911"/>
              <a:gd name="connsiteY27" fmla="*/ 3898087 h 6858001"/>
              <a:gd name="connsiteX28" fmla="*/ 4749871 w 4990911"/>
              <a:gd name="connsiteY28" fmla="*/ 4031133 h 6858001"/>
              <a:gd name="connsiteX29" fmla="*/ 4754745 w 4990911"/>
              <a:gd name="connsiteY29" fmla="*/ 4163492 h 6858001"/>
              <a:gd name="connsiteX30" fmla="*/ 4759956 w 4990911"/>
              <a:gd name="connsiteY30" fmla="*/ 4293793 h 6858001"/>
              <a:gd name="connsiteX31" fmla="*/ 4764662 w 4990911"/>
              <a:gd name="connsiteY31" fmla="*/ 4421352 h 6858001"/>
              <a:gd name="connsiteX32" fmla="*/ 4777942 w 4990911"/>
              <a:gd name="connsiteY32" fmla="*/ 4670298 h 6858001"/>
              <a:gd name="connsiteX33" fmla="*/ 4792061 w 4990911"/>
              <a:gd name="connsiteY33" fmla="*/ 4908956 h 6858001"/>
              <a:gd name="connsiteX34" fmla="*/ 4806853 w 4990911"/>
              <a:gd name="connsiteY34" fmla="*/ 5138013 h 6858001"/>
              <a:gd name="connsiteX35" fmla="*/ 4823158 w 4990911"/>
              <a:gd name="connsiteY35" fmla="*/ 5354726 h 6858001"/>
              <a:gd name="connsiteX36" fmla="*/ 4840135 w 4990911"/>
              <a:gd name="connsiteY36" fmla="*/ 5561838 h 6858001"/>
              <a:gd name="connsiteX37" fmla="*/ 4858456 w 4990911"/>
              <a:gd name="connsiteY37" fmla="*/ 5753862 h 6858001"/>
              <a:gd name="connsiteX38" fmla="*/ 4876442 w 4990911"/>
              <a:gd name="connsiteY38" fmla="*/ 5934227 h 6858001"/>
              <a:gd name="connsiteX39" fmla="*/ 4894427 w 4990911"/>
              <a:gd name="connsiteY39" fmla="*/ 6100191 h 6858001"/>
              <a:gd name="connsiteX40" fmla="*/ 4911404 w 4990911"/>
              <a:gd name="connsiteY40" fmla="*/ 6252438 h 6858001"/>
              <a:gd name="connsiteX41" fmla="*/ 4927541 w 4990911"/>
              <a:gd name="connsiteY41" fmla="*/ 6387541 h 6858001"/>
              <a:gd name="connsiteX42" fmla="*/ 4942837 w 4990911"/>
              <a:gd name="connsiteY42" fmla="*/ 6509613 h 6858001"/>
              <a:gd name="connsiteX43" fmla="*/ 4955612 w 4990911"/>
              <a:gd name="connsiteY43" fmla="*/ 6612483 h 6858001"/>
              <a:gd name="connsiteX44" fmla="*/ 4967714 w 4990911"/>
              <a:gd name="connsiteY44" fmla="*/ 6698894 h 6858001"/>
              <a:gd name="connsiteX45" fmla="*/ 4985028 w 4990911"/>
              <a:gd name="connsiteY45" fmla="*/ 6817538 h 6858001"/>
              <a:gd name="connsiteX46" fmla="*/ 4990911 w 4990911"/>
              <a:gd name="connsiteY46" fmla="*/ 6858000 h 6858001"/>
              <a:gd name="connsiteX47" fmla="*/ 4085557 w 4990911"/>
              <a:gd name="connsiteY47" fmla="*/ 6858000 h 6858001"/>
              <a:gd name="connsiteX48" fmla="*/ 4085557 w 4990911"/>
              <a:gd name="connsiteY48" fmla="*/ 6858001 h 6858001"/>
              <a:gd name="connsiteX49" fmla="*/ 0 w 4990911"/>
              <a:gd name="connsiteY49" fmla="*/ 6858001 h 6858001"/>
              <a:gd name="connsiteX50" fmla="*/ 0 w 4990911"/>
              <a:gd name="connsiteY50" fmla="*/ 1 h 6858001"/>
              <a:gd name="connsiteX51" fmla="*/ 3646196 w 4990911"/>
              <a:gd name="connsiteY51"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90911" h="6858001">
                <a:moveTo>
                  <a:pt x="3646196" y="0"/>
                </a:moveTo>
                <a:lnTo>
                  <a:pt x="4989734" y="0"/>
                </a:lnTo>
                <a:lnTo>
                  <a:pt x="4964689" y="155677"/>
                </a:lnTo>
                <a:lnTo>
                  <a:pt x="4940820" y="310668"/>
                </a:lnTo>
                <a:lnTo>
                  <a:pt x="4917456" y="466344"/>
                </a:lnTo>
                <a:lnTo>
                  <a:pt x="4897453" y="622707"/>
                </a:lnTo>
                <a:lnTo>
                  <a:pt x="4877282" y="778383"/>
                </a:lnTo>
                <a:lnTo>
                  <a:pt x="4858456" y="934746"/>
                </a:lnTo>
                <a:lnTo>
                  <a:pt x="4842320" y="1089051"/>
                </a:lnTo>
                <a:lnTo>
                  <a:pt x="4827024" y="1245413"/>
                </a:lnTo>
                <a:lnTo>
                  <a:pt x="4813072" y="1401090"/>
                </a:lnTo>
                <a:lnTo>
                  <a:pt x="4800970" y="1554023"/>
                </a:lnTo>
                <a:lnTo>
                  <a:pt x="4788867" y="1709014"/>
                </a:lnTo>
                <a:lnTo>
                  <a:pt x="4778782" y="1861947"/>
                </a:lnTo>
                <a:lnTo>
                  <a:pt x="4770882" y="2014881"/>
                </a:lnTo>
                <a:lnTo>
                  <a:pt x="4762645" y="2167128"/>
                </a:lnTo>
                <a:lnTo>
                  <a:pt x="4755754" y="2318004"/>
                </a:lnTo>
                <a:lnTo>
                  <a:pt x="4750879" y="2467509"/>
                </a:lnTo>
                <a:lnTo>
                  <a:pt x="4746677" y="2617013"/>
                </a:lnTo>
                <a:lnTo>
                  <a:pt x="4742643" y="2765146"/>
                </a:lnTo>
                <a:lnTo>
                  <a:pt x="4740794" y="2911221"/>
                </a:lnTo>
                <a:lnTo>
                  <a:pt x="4738777" y="3057297"/>
                </a:lnTo>
                <a:lnTo>
                  <a:pt x="4737768" y="3201315"/>
                </a:lnTo>
                <a:lnTo>
                  <a:pt x="4738777" y="3343961"/>
                </a:lnTo>
                <a:lnTo>
                  <a:pt x="4738777" y="3485236"/>
                </a:lnTo>
                <a:lnTo>
                  <a:pt x="4740794" y="3625139"/>
                </a:lnTo>
                <a:lnTo>
                  <a:pt x="4743819" y="3762299"/>
                </a:lnTo>
                <a:lnTo>
                  <a:pt x="4746677" y="3898087"/>
                </a:lnTo>
                <a:lnTo>
                  <a:pt x="4749871" y="4031133"/>
                </a:lnTo>
                <a:lnTo>
                  <a:pt x="4754745" y="4163492"/>
                </a:lnTo>
                <a:lnTo>
                  <a:pt x="4759956" y="4293793"/>
                </a:lnTo>
                <a:lnTo>
                  <a:pt x="4764662" y="4421352"/>
                </a:lnTo>
                <a:lnTo>
                  <a:pt x="4777942" y="4670298"/>
                </a:lnTo>
                <a:lnTo>
                  <a:pt x="4792061" y="4908956"/>
                </a:lnTo>
                <a:lnTo>
                  <a:pt x="4806853" y="5138013"/>
                </a:lnTo>
                <a:lnTo>
                  <a:pt x="4823158" y="5354726"/>
                </a:lnTo>
                <a:lnTo>
                  <a:pt x="4840135" y="5561838"/>
                </a:lnTo>
                <a:lnTo>
                  <a:pt x="4858456" y="5753862"/>
                </a:lnTo>
                <a:lnTo>
                  <a:pt x="4876442" y="5934227"/>
                </a:lnTo>
                <a:lnTo>
                  <a:pt x="4894427" y="6100191"/>
                </a:lnTo>
                <a:lnTo>
                  <a:pt x="4911404" y="6252438"/>
                </a:lnTo>
                <a:lnTo>
                  <a:pt x="4927541" y="6387541"/>
                </a:lnTo>
                <a:lnTo>
                  <a:pt x="4942837" y="6509613"/>
                </a:lnTo>
                <a:lnTo>
                  <a:pt x="4955612" y="6612483"/>
                </a:lnTo>
                <a:lnTo>
                  <a:pt x="4967714" y="6698894"/>
                </a:lnTo>
                <a:lnTo>
                  <a:pt x="4985028" y="6817538"/>
                </a:lnTo>
                <a:lnTo>
                  <a:pt x="4990911" y="6858000"/>
                </a:lnTo>
                <a:lnTo>
                  <a:pt x="4085557" y="6858000"/>
                </a:lnTo>
                <a:lnTo>
                  <a:pt x="4085557" y="6858001"/>
                </a:lnTo>
                <a:lnTo>
                  <a:pt x="0" y="6858001"/>
                </a:lnTo>
                <a:lnTo>
                  <a:pt x="0" y="1"/>
                </a:lnTo>
                <a:lnTo>
                  <a:pt x="3646196" y="1"/>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entury Gothic" panose="020B0502020202020204"/>
            </a:endParaRPr>
          </a:p>
        </p:txBody>
      </p:sp>
      <p:sp>
        <p:nvSpPr>
          <p:cNvPr id="46" name="Rectangle 45">
            <a:extLst>
              <a:ext uri="{FF2B5EF4-FFF2-40B4-BE49-F238E27FC236}">
                <a16:creationId xmlns:a16="http://schemas.microsoft.com/office/drawing/2014/main" id="{8ADAB9C8-EB37-4914-A699-C716FC8FE4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85725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defTabSz="685800"/>
            <a:endParaRPr lang="en-US" sz="1350">
              <a:solidFill>
                <a:prstClr val="white"/>
              </a:solidFill>
              <a:latin typeface="Century Gothic" panose="020B0502020202020204"/>
            </a:endParaRPr>
          </a:p>
        </p:txBody>
      </p:sp>
      <p:sp>
        <p:nvSpPr>
          <p:cNvPr id="2" name="Title 1">
            <a:extLst>
              <a:ext uri="{FF2B5EF4-FFF2-40B4-BE49-F238E27FC236}">
                <a16:creationId xmlns:a16="http://schemas.microsoft.com/office/drawing/2014/main" id="{1A5CF8FE-570D-1128-063C-45226B47A962}"/>
              </a:ext>
            </a:extLst>
          </p:cNvPr>
          <p:cNvSpPr>
            <a:spLocks noGrp="1"/>
          </p:cNvSpPr>
          <p:nvPr>
            <p:ph type="title"/>
          </p:nvPr>
        </p:nvSpPr>
        <p:spPr>
          <a:xfrm>
            <a:off x="489858" y="2091690"/>
            <a:ext cx="2642159" cy="3353116"/>
          </a:xfrm>
        </p:spPr>
        <p:txBody>
          <a:bodyPr>
            <a:normAutofit/>
          </a:bodyPr>
          <a:lstStyle/>
          <a:p>
            <a:pPr algn="r"/>
            <a:r>
              <a:rPr lang="en-US">
                <a:solidFill>
                  <a:schemeClr val="bg2"/>
                </a:solidFill>
              </a:rPr>
              <a:t>Maintaining Care at Home</a:t>
            </a:r>
          </a:p>
        </p:txBody>
      </p:sp>
      <p:sp>
        <p:nvSpPr>
          <p:cNvPr id="30" name="Content Placeholder 2">
            <a:extLst>
              <a:ext uri="{FF2B5EF4-FFF2-40B4-BE49-F238E27FC236}">
                <a16:creationId xmlns:a16="http://schemas.microsoft.com/office/drawing/2014/main" id="{7A936BE7-DA78-EDF6-849E-BD3A88F5BFE2}"/>
              </a:ext>
            </a:extLst>
          </p:cNvPr>
          <p:cNvSpPr>
            <a:spLocks noGrp="1"/>
          </p:cNvSpPr>
          <p:nvPr>
            <p:ph idx="1"/>
          </p:nvPr>
        </p:nvSpPr>
        <p:spPr>
          <a:xfrm>
            <a:off x="3903082" y="1653736"/>
            <a:ext cx="4702076" cy="4348798"/>
          </a:xfrm>
        </p:spPr>
        <p:txBody>
          <a:bodyPr vert="horz" lIns="68580" tIns="34290" rIns="68580" bIns="34290" rtlCol="0" anchor="t">
            <a:noAutofit/>
          </a:bodyPr>
          <a:lstStyle/>
          <a:p>
            <a:pPr>
              <a:lnSpc>
                <a:spcPct val="90000"/>
              </a:lnSpc>
              <a:buClr>
                <a:srgbClr val="8AD0D6"/>
              </a:buClr>
            </a:pPr>
            <a:r>
              <a:rPr lang="en-US" dirty="0"/>
              <a:t>In-home care for companionship, supervision, respite services, or assistance with personal cares</a:t>
            </a:r>
          </a:p>
          <a:p>
            <a:pPr>
              <a:lnSpc>
                <a:spcPct val="90000"/>
              </a:lnSpc>
              <a:buClr>
                <a:srgbClr val="8AD0D6"/>
              </a:buClr>
            </a:pPr>
            <a:r>
              <a:rPr lang="en-US" dirty="0"/>
              <a:t>Adult Day Services – programs provide above services outside the home for several hours during the day</a:t>
            </a:r>
          </a:p>
          <a:p>
            <a:pPr>
              <a:lnSpc>
                <a:spcPct val="90000"/>
              </a:lnSpc>
              <a:buClr>
                <a:srgbClr val="8AD0D6"/>
              </a:buClr>
            </a:pPr>
            <a:r>
              <a:rPr lang="en-US" dirty="0"/>
              <a:t>Cost – typical cost of agency in-home care is $35-$45/hour, while private individual caregivers often range from $18-$25/hour. Adult day services typically range from $75-$125/day (5-8 hours of care)</a:t>
            </a:r>
          </a:p>
          <a:p>
            <a:pPr>
              <a:lnSpc>
                <a:spcPct val="90000"/>
              </a:lnSpc>
              <a:buClr>
                <a:srgbClr val="8AD0D6"/>
              </a:buClr>
            </a:pPr>
            <a:r>
              <a:rPr lang="en-US" dirty="0"/>
              <a:t>Funding options: private payment, veterans benefits, long-term care insurance, Area Agency on Aging programs, respite through Medicare GUIDE program, Medicaid waiver</a:t>
            </a:r>
          </a:p>
          <a:p>
            <a:pPr>
              <a:lnSpc>
                <a:spcPct val="90000"/>
              </a:lnSpc>
              <a:buClr>
                <a:srgbClr val="8AD0D6"/>
              </a:buClr>
            </a:pPr>
            <a:r>
              <a:rPr lang="en-US" dirty="0"/>
              <a:t>Addressing home safety – emergency response systems, security modifications (</a:t>
            </a:r>
            <a:r>
              <a:rPr lang="en-US" sz="1425" dirty="0">
                <a:hlinkClick r:id="rId3"/>
              </a:rPr>
              <a:t>https://www.alz.org/help-support/caregiving/safety/home-safety</a:t>
            </a:r>
            <a:r>
              <a:rPr lang="en-US" sz="1425" dirty="0"/>
              <a:t>)</a:t>
            </a:r>
          </a:p>
          <a:p>
            <a:pPr>
              <a:lnSpc>
                <a:spcPct val="90000"/>
              </a:lnSpc>
              <a:buClr>
                <a:srgbClr val="8AD0D6"/>
              </a:buClr>
            </a:pPr>
            <a:endParaRPr lang="en-US" dirty="0"/>
          </a:p>
        </p:txBody>
      </p:sp>
    </p:spTree>
    <p:extLst>
      <p:ext uri="{BB962C8B-B14F-4D97-AF65-F5344CB8AC3E}">
        <p14:creationId xmlns:p14="http://schemas.microsoft.com/office/powerpoint/2010/main" val="12716850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0D9B8FD4-CDEB-4EB4-B4DE-C89E11938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4000" cy="51435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defTabSz="685800"/>
            <a:endParaRPr lang="en-US" sz="1350">
              <a:solidFill>
                <a:prstClr val="white"/>
              </a:solidFill>
              <a:latin typeface="Century Gothic" panose="020B0502020202020204"/>
            </a:endParaRPr>
          </a:p>
        </p:txBody>
      </p:sp>
      <p:sp>
        <p:nvSpPr>
          <p:cNvPr id="41" name="Freeform: Shape 40">
            <a:extLst>
              <a:ext uri="{FF2B5EF4-FFF2-40B4-BE49-F238E27FC236}">
                <a16:creationId xmlns:a16="http://schemas.microsoft.com/office/drawing/2014/main" id="{1FFB365B-E9DC-4859-B8AB-CB83EEBE4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1"/>
            <a:ext cx="3743183" cy="5143501"/>
          </a:xfrm>
          <a:custGeom>
            <a:avLst/>
            <a:gdLst>
              <a:gd name="connsiteX0" fmla="*/ 3646196 w 4990911"/>
              <a:gd name="connsiteY0" fmla="*/ 0 h 6858001"/>
              <a:gd name="connsiteX1" fmla="*/ 4989734 w 4990911"/>
              <a:gd name="connsiteY1" fmla="*/ 0 h 6858001"/>
              <a:gd name="connsiteX2" fmla="*/ 4964689 w 4990911"/>
              <a:gd name="connsiteY2" fmla="*/ 155677 h 6858001"/>
              <a:gd name="connsiteX3" fmla="*/ 4940820 w 4990911"/>
              <a:gd name="connsiteY3" fmla="*/ 310668 h 6858001"/>
              <a:gd name="connsiteX4" fmla="*/ 4917456 w 4990911"/>
              <a:gd name="connsiteY4" fmla="*/ 466344 h 6858001"/>
              <a:gd name="connsiteX5" fmla="*/ 4897453 w 4990911"/>
              <a:gd name="connsiteY5" fmla="*/ 622707 h 6858001"/>
              <a:gd name="connsiteX6" fmla="*/ 4877282 w 4990911"/>
              <a:gd name="connsiteY6" fmla="*/ 778383 h 6858001"/>
              <a:gd name="connsiteX7" fmla="*/ 4858456 w 4990911"/>
              <a:gd name="connsiteY7" fmla="*/ 934746 h 6858001"/>
              <a:gd name="connsiteX8" fmla="*/ 4842320 w 4990911"/>
              <a:gd name="connsiteY8" fmla="*/ 1089051 h 6858001"/>
              <a:gd name="connsiteX9" fmla="*/ 4827024 w 4990911"/>
              <a:gd name="connsiteY9" fmla="*/ 1245413 h 6858001"/>
              <a:gd name="connsiteX10" fmla="*/ 4813072 w 4990911"/>
              <a:gd name="connsiteY10" fmla="*/ 1401090 h 6858001"/>
              <a:gd name="connsiteX11" fmla="*/ 4800970 w 4990911"/>
              <a:gd name="connsiteY11" fmla="*/ 1554023 h 6858001"/>
              <a:gd name="connsiteX12" fmla="*/ 4788867 w 4990911"/>
              <a:gd name="connsiteY12" fmla="*/ 1709014 h 6858001"/>
              <a:gd name="connsiteX13" fmla="*/ 4778782 w 4990911"/>
              <a:gd name="connsiteY13" fmla="*/ 1861947 h 6858001"/>
              <a:gd name="connsiteX14" fmla="*/ 4770882 w 4990911"/>
              <a:gd name="connsiteY14" fmla="*/ 2014881 h 6858001"/>
              <a:gd name="connsiteX15" fmla="*/ 4762645 w 4990911"/>
              <a:gd name="connsiteY15" fmla="*/ 2167128 h 6858001"/>
              <a:gd name="connsiteX16" fmla="*/ 4755754 w 4990911"/>
              <a:gd name="connsiteY16" fmla="*/ 2318004 h 6858001"/>
              <a:gd name="connsiteX17" fmla="*/ 4750879 w 4990911"/>
              <a:gd name="connsiteY17" fmla="*/ 2467509 h 6858001"/>
              <a:gd name="connsiteX18" fmla="*/ 4746677 w 4990911"/>
              <a:gd name="connsiteY18" fmla="*/ 2617013 h 6858001"/>
              <a:gd name="connsiteX19" fmla="*/ 4742643 w 4990911"/>
              <a:gd name="connsiteY19" fmla="*/ 2765146 h 6858001"/>
              <a:gd name="connsiteX20" fmla="*/ 4740794 w 4990911"/>
              <a:gd name="connsiteY20" fmla="*/ 2911221 h 6858001"/>
              <a:gd name="connsiteX21" fmla="*/ 4738777 w 4990911"/>
              <a:gd name="connsiteY21" fmla="*/ 3057297 h 6858001"/>
              <a:gd name="connsiteX22" fmla="*/ 4737768 w 4990911"/>
              <a:gd name="connsiteY22" fmla="*/ 3201315 h 6858001"/>
              <a:gd name="connsiteX23" fmla="*/ 4738777 w 4990911"/>
              <a:gd name="connsiteY23" fmla="*/ 3343961 h 6858001"/>
              <a:gd name="connsiteX24" fmla="*/ 4738777 w 4990911"/>
              <a:gd name="connsiteY24" fmla="*/ 3485236 h 6858001"/>
              <a:gd name="connsiteX25" fmla="*/ 4740794 w 4990911"/>
              <a:gd name="connsiteY25" fmla="*/ 3625139 h 6858001"/>
              <a:gd name="connsiteX26" fmla="*/ 4743819 w 4990911"/>
              <a:gd name="connsiteY26" fmla="*/ 3762299 h 6858001"/>
              <a:gd name="connsiteX27" fmla="*/ 4746677 w 4990911"/>
              <a:gd name="connsiteY27" fmla="*/ 3898087 h 6858001"/>
              <a:gd name="connsiteX28" fmla="*/ 4749871 w 4990911"/>
              <a:gd name="connsiteY28" fmla="*/ 4031133 h 6858001"/>
              <a:gd name="connsiteX29" fmla="*/ 4754745 w 4990911"/>
              <a:gd name="connsiteY29" fmla="*/ 4163492 h 6858001"/>
              <a:gd name="connsiteX30" fmla="*/ 4759956 w 4990911"/>
              <a:gd name="connsiteY30" fmla="*/ 4293793 h 6858001"/>
              <a:gd name="connsiteX31" fmla="*/ 4764662 w 4990911"/>
              <a:gd name="connsiteY31" fmla="*/ 4421352 h 6858001"/>
              <a:gd name="connsiteX32" fmla="*/ 4777942 w 4990911"/>
              <a:gd name="connsiteY32" fmla="*/ 4670298 h 6858001"/>
              <a:gd name="connsiteX33" fmla="*/ 4792061 w 4990911"/>
              <a:gd name="connsiteY33" fmla="*/ 4908956 h 6858001"/>
              <a:gd name="connsiteX34" fmla="*/ 4806853 w 4990911"/>
              <a:gd name="connsiteY34" fmla="*/ 5138013 h 6858001"/>
              <a:gd name="connsiteX35" fmla="*/ 4823158 w 4990911"/>
              <a:gd name="connsiteY35" fmla="*/ 5354726 h 6858001"/>
              <a:gd name="connsiteX36" fmla="*/ 4840135 w 4990911"/>
              <a:gd name="connsiteY36" fmla="*/ 5561838 h 6858001"/>
              <a:gd name="connsiteX37" fmla="*/ 4858456 w 4990911"/>
              <a:gd name="connsiteY37" fmla="*/ 5753862 h 6858001"/>
              <a:gd name="connsiteX38" fmla="*/ 4876442 w 4990911"/>
              <a:gd name="connsiteY38" fmla="*/ 5934227 h 6858001"/>
              <a:gd name="connsiteX39" fmla="*/ 4894427 w 4990911"/>
              <a:gd name="connsiteY39" fmla="*/ 6100191 h 6858001"/>
              <a:gd name="connsiteX40" fmla="*/ 4911404 w 4990911"/>
              <a:gd name="connsiteY40" fmla="*/ 6252438 h 6858001"/>
              <a:gd name="connsiteX41" fmla="*/ 4927541 w 4990911"/>
              <a:gd name="connsiteY41" fmla="*/ 6387541 h 6858001"/>
              <a:gd name="connsiteX42" fmla="*/ 4942837 w 4990911"/>
              <a:gd name="connsiteY42" fmla="*/ 6509613 h 6858001"/>
              <a:gd name="connsiteX43" fmla="*/ 4955612 w 4990911"/>
              <a:gd name="connsiteY43" fmla="*/ 6612483 h 6858001"/>
              <a:gd name="connsiteX44" fmla="*/ 4967714 w 4990911"/>
              <a:gd name="connsiteY44" fmla="*/ 6698894 h 6858001"/>
              <a:gd name="connsiteX45" fmla="*/ 4985028 w 4990911"/>
              <a:gd name="connsiteY45" fmla="*/ 6817538 h 6858001"/>
              <a:gd name="connsiteX46" fmla="*/ 4990911 w 4990911"/>
              <a:gd name="connsiteY46" fmla="*/ 6858000 h 6858001"/>
              <a:gd name="connsiteX47" fmla="*/ 4085557 w 4990911"/>
              <a:gd name="connsiteY47" fmla="*/ 6858000 h 6858001"/>
              <a:gd name="connsiteX48" fmla="*/ 4085557 w 4990911"/>
              <a:gd name="connsiteY48" fmla="*/ 6858001 h 6858001"/>
              <a:gd name="connsiteX49" fmla="*/ 0 w 4990911"/>
              <a:gd name="connsiteY49" fmla="*/ 6858001 h 6858001"/>
              <a:gd name="connsiteX50" fmla="*/ 0 w 4990911"/>
              <a:gd name="connsiteY50" fmla="*/ 1 h 6858001"/>
              <a:gd name="connsiteX51" fmla="*/ 3646196 w 4990911"/>
              <a:gd name="connsiteY51"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90911" h="6858001">
                <a:moveTo>
                  <a:pt x="3646196" y="0"/>
                </a:moveTo>
                <a:lnTo>
                  <a:pt x="4989734" y="0"/>
                </a:lnTo>
                <a:lnTo>
                  <a:pt x="4964689" y="155677"/>
                </a:lnTo>
                <a:lnTo>
                  <a:pt x="4940820" y="310668"/>
                </a:lnTo>
                <a:lnTo>
                  <a:pt x="4917456" y="466344"/>
                </a:lnTo>
                <a:lnTo>
                  <a:pt x="4897453" y="622707"/>
                </a:lnTo>
                <a:lnTo>
                  <a:pt x="4877282" y="778383"/>
                </a:lnTo>
                <a:lnTo>
                  <a:pt x="4858456" y="934746"/>
                </a:lnTo>
                <a:lnTo>
                  <a:pt x="4842320" y="1089051"/>
                </a:lnTo>
                <a:lnTo>
                  <a:pt x="4827024" y="1245413"/>
                </a:lnTo>
                <a:lnTo>
                  <a:pt x="4813072" y="1401090"/>
                </a:lnTo>
                <a:lnTo>
                  <a:pt x="4800970" y="1554023"/>
                </a:lnTo>
                <a:lnTo>
                  <a:pt x="4788867" y="1709014"/>
                </a:lnTo>
                <a:lnTo>
                  <a:pt x="4778782" y="1861947"/>
                </a:lnTo>
                <a:lnTo>
                  <a:pt x="4770882" y="2014881"/>
                </a:lnTo>
                <a:lnTo>
                  <a:pt x="4762645" y="2167128"/>
                </a:lnTo>
                <a:lnTo>
                  <a:pt x="4755754" y="2318004"/>
                </a:lnTo>
                <a:lnTo>
                  <a:pt x="4750879" y="2467509"/>
                </a:lnTo>
                <a:lnTo>
                  <a:pt x="4746677" y="2617013"/>
                </a:lnTo>
                <a:lnTo>
                  <a:pt x="4742643" y="2765146"/>
                </a:lnTo>
                <a:lnTo>
                  <a:pt x="4740794" y="2911221"/>
                </a:lnTo>
                <a:lnTo>
                  <a:pt x="4738777" y="3057297"/>
                </a:lnTo>
                <a:lnTo>
                  <a:pt x="4737768" y="3201315"/>
                </a:lnTo>
                <a:lnTo>
                  <a:pt x="4738777" y="3343961"/>
                </a:lnTo>
                <a:lnTo>
                  <a:pt x="4738777" y="3485236"/>
                </a:lnTo>
                <a:lnTo>
                  <a:pt x="4740794" y="3625139"/>
                </a:lnTo>
                <a:lnTo>
                  <a:pt x="4743819" y="3762299"/>
                </a:lnTo>
                <a:lnTo>
                  <a:pt x="4746677" y="3898087"/>
                </a:lnTo>
                <a:lnTo>
                  <a:pt x="4749871" y="4031133"/>
                </a:lnTo>
                <a:lnTo>
                  <a:pt x="4754745" y="4163492"/>
                </a:lnTo>
                <a:lnTo>
                  <a:pt x="4759956" y="4293793"/>
                </a:lnTo>
                <a:lnTo>
                  <a:pt x="4764662" y="4421352"/>
                </a:lnTo>
                <a:lnTo>
                  <a:pt x="4777942" y="4670298"/>
                </a:lnTo>
                <a:lnTo>
                  <a:pt x="4792061" y="4908956"/>
                </a:lnTo>
                <a:lnTo>
                  <a:pt x="4806853" y="5138013"/>
                </a:lnTo>
                <a:lnTo>
                  <a:pt x="4823158" y="5354726"/>
                </a:lnTo>
                <a:lnTo>
                  <a:pt x="4840135" y="5561838"/>
                </a:lnTo>
                <a:lnTo>
                  <a:pt x="4858456" y="5753862"/>
                </a:lnTo>
                <a:lnTo>
                  <a:pt x="4876442" y="5934227"/>
                </a:lnTo>
                <a:lnTo>
                  <a:pt x="4894427" y="6100191"/>
                </a:lnTo>
                <a:lnTo>
                  <a:pt x="4911404" y="6252438"/>
                </a:lnTo>
                <a:lnTo>
                  <a:pt x="4927541" y="6387541"/>
                </a:lnTo>
                <a:lnTo>
                  <a:pt x="4942837" y="6509613"/>
                </a:lnTo>
                <a:lnTo>
                  <a:pt x="4955612" y="6612483"/>
                </a:lnTo>
                <a:lnTo>
                  <a:pt x="4967714" y="6698894"/>
                </a:lnTo>
                <a:lnTo>
                  <a:pt x="4985028" y="6817538"/>
                </a:lnTo>
                <a:lnTo>
                  <a:pt x="4990911" y="6858000"/>
                </a:lnTo>
                <a:lnTo>
                  <a:pt x="4085557" y="6858000"/>
                </a:lnTo>
                <a:lnTo>
                  <a:pt x="4085557" y="6858001"/>
                </a:lnTo>
                <a:lnTo>
                  <a:pt x="0" y="6858001"/>
                </a:lnTo>
                <a:lnTo>
                  <a:pt x="0" y="1"/>
                </a:lnTo>
                <a:lnTo>
                  <a:pt x="3646196" y="1"/>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entury Gothic" panose="020B0502020202020204"/>
            </a:endParaRPr>
          </a:p>
        </p:txBody>
      </p:sp>
      <p:sp>
        <p:nvSpPr>
          <p:cNvPr id="43" name="Rectangle 42">
            <a:extLst>
              <a:ext uri="{FF2B5EF4-FFF2-40B4-BE49-F238E27FC236}">
                <a16:creationId xmlns:a16="http://schemas.microsoft.com/office/drawing/2014/main" id="{8ADAB9C8-EB37-4914-A699-C716FC8FE4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85725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defTabSz="685800"/>
            <a:endParaRPr lang="en-US" sz="1350">
              <a:solidFill>
                <a:prstClr val="white"/>
              </a:solidFill>
              <a:latin typeface="Century Gothic" panose="020B0502020202020204"/>
            </a:endParaRPr>
          </a:p>
        </p:txBody>
      </p:sp>
      <p:sp>
        <p:nvSpPr>
          <p:cNvPr id="2" name="Title 1">
            <a:extLst>
              <a:ext uri="{FF2B5EF4-FFF2-40B4-BE49-F238E27FC236}">
                <a16:creationId xmlns:a16="http://schemas.microsoft.com/office/drawing/2014/main" id="{5F37EF77-C048-7018-3CBE-06C544FB7294}"/>
              </a:ext>
            </a:extLst>
          </p:cNvPr>
          <p:cNvSpPr>
            <a:spLocks noGrp="1"/>
          </p:cNvSpPr>
          <p:nvPr>
            <p:ph type="title"/>
          </p:nvPr>
        </p:nvSpPr>
        <p:spPr>
          <a:xfrm>
            <a:off x="113870" y="1888657"/>
            <a:ext cx="2822633" cy="3135044"/>
          </a:xfrm>
        </p:spPr>
        <p:txBody>
          <a:bodyPr>
            <a:normAutofit/>
          </a:bodyPr>
          <a:lstStyle/>
          <a:p>
            <a:pPr algn="r"/>
            <a:r>
              <a:rPr lang="en-US" dirty="0">
                <a:solidFill>
                  <a:schemeClr val="bg2"/>
                </a:solidFill>
              </a:rPr>
              <a:t>Transitioning Care From Home Into a </a:t>
            </a:r>
            <a:br>
              <a:rPr lang="en-US" dirty="0">
                <a:solidFill>
                  <a:schemeClr val="bg2"/>
                </a:solidFill>
              </a:rPr>
            </a:br>
            <a:r>
              <a:rPr lang="en-US" dirty="0">
                <a:solidFill>
                  <a:schemeClr val="bg2"/>
                </a:solidFill>
              </a:rPr>
              <a:t>Long-Term Care Community</a:t>
            </a:r>
          </a:p>
        </p:txBody>
      </p:sp>
      <p:sp>
        <p:nvSpPr>
          <p:cNvPr id="3" name="Content Placeholder 2">
            <a:extLst>
              <a:ext uri="{FF2B5EF4-FFF2-40B4-BE49-F238E27FC236}">
                <a16:creationId xmlns:a16="http://schemas.microsoft.com/office/drawing/2014/main" id="{7FE20931-D49C-6C24-8419-053D50B6EC1B}"/>
              </a:ext>
            </a:extLst>
          </p:cNvPr>
          <p:cNvSpPr>
            <a:spLocks noGrp="1"/>
          </p:cNvSpPr>
          <p:nvPr>
            <p:ph idx="1"/>
          </p:nvPr>
        </p:nvSpPr>
        <p:spPr>
          <a:xfrm>
            <a:off x="3903082" y="1825963"/>
            <a:ext cx="4702076" cy="3838727"/>
          </a:xfrm>
        </p:spPr>
        <p:txBody>
          <a:bodyPr vert="horz" lIns="68580" tIns="34290" rIns="68580" bIns="34290" rtlCol="0" anchor="t">
            <a:noAutofit/>
          </a:bodyPr>
          <a:lstStyle/>
          <a:p>
            <a:pPr>
              <a:lnSpc>
                <a:spcPct val="90000"/>
              </a:lnSpc>
            </a:pPr>
            <a:r>
              <a:rPr lang="en-US" dirty="0"/>
              <a:t>At some point it may be a consideration to transition care from home into a long-term care community</a:t>
            </a:r>
          </a:p>
          <a:p>
            <a:pPr>
              <a:lnSpc>
                <a:spcPct val="90000"/>
              </a:lnSpc>
              <a:buClr>
                <a:srgbClr val="8AD0D6"/>
              </a:buClr>
            </a:pPr>
            <a:r>
              <a:rPr lang="en-US" dirty="0"/>
              <a:t>Always important to have a back-up plan and to be thinking about Plan B</a:t>
            </a:r>
          </a:p>
          <a:p>
            <a:pPr lvl="1">
              <a:lnSpc>
                <a:spcPct val="90000"/>
              </a:lnSpc>
              <a:buClr>
                <a:srgbClr val="8AD0D6"/>
              </a:buClr>
              <a:buFont typeface="Courier New,monospace" charset="2"/>
              <a:buChar char="o"/>
            </a:pPr>
            <a:r>
              <a:rPr lang="en-US" dirty="0"/>
              <a:t>Plans can change for a variety of reasons (care team changes, complex symptoms that may be hard to navigate at home, care needs may be better met in a long-term care community)</a:t>
            </a:r>
          </a:p>
          <a:p>
            <a:pPr>
              <a:lnSpc>
                <a:spcPct val="90000"/>
              </a:lnSpc>
              <a:buClr>
                <a:srgbClr val="8AD0D6"/>
              </a:buClr>
            </a:pPr>
            <a:r>
              <a:rPr lang="en-US" dirty="0"/>
              <a:t>Very important to plan ahead</a:t>
            </a:r>
            <a:endParaRPr lang="en-US"/>
          </a:p>
          <a:p>
            <a:pPr>
              <a:lnSpc>
                <a:spcPct val="90000"/>
              </a:lnSpc>
              <a:buClr>
                <a:srgbClr val="8AD0D6"/>
              </a:buClr>
            </a:pPr>
            <a:r>
              <a:rPr lang="en-US" dirty="0"/>
              <a:t>It can be helpful to meet with a financial advisor and/or elder law attorney to be able to plan financially </a:t>
            </a:r>
          </a:p>
          <a:p>
            <a:pPr>
              <a:lnSpc>
                <a:spcPct val="90000"/>
              </a:lnSpc>
              <a:buClr>
                <a:srgbClr val="8AD0D6"/>
              </a:buClr>
            </a:pPr>
            <a:r>
              <a:rPr lang="en-US" dirty="0"/>
              <a:t>Need to make sure Advance Directives are in place</a:t>
            </a:r>
            <a:endParaRPr lang="en-US"/>
          </a:p>
          <a:p>
            <a:pPr>
              <a:lnSpc>
                <a:spcPct val="90000"/>
              </a:lnSpc>
              <a:buClr>
                <a:srgbClr val="8AD0D6"/>
              </a:buClr>
            </a:pPr>
            <a:endParaRPr lang="en-US" dirty="0"/>
          </a:p>
          <a:p>
            <a:pPr>
              <a:lnSpc>
                <a:spcPct val="90000"/>
              </a:lnSpc>
              <a:buClr>
                <a:srgbClr val="8AD0D6"/>
              </a:buClr>
            </a:pPr>
            <a:endParaRPr lang="en-US" dirty="0"/>
          </a:p>
          <a:p>
            <a:pPr>
              <a:lnSpc>
                <a:spcPct val="90000"/>
              </a:lnSpc>
              <a:buClr>
                <a:srgbClr val="8AD0D6"/>
              </a:buClr>
            </a:pPr>
            <a:endParaRPr lang="en-US" dirty="0"/>
          </a:p>
          <a:p>
            <a:pPr>
              <a:lnSpc>
                <a:spcPct val="90000"/>
              </a:lnSpc>
              <a:buClr>
                <a:srgbClr val="8AD0D6"/>
              </a:buClr>
            </a:pPr>
            <a:endParaRPr lang="en-US" sz="1275"/>
          </a:p>
          <a:p>
            <a:pPr>
              <a:lnSpc>
                <a:spcPct val="90000"/>
              </a:lnSpc>
              <a:buClr>
                <a:srgbClr val="8AD0D6"/>
              </a:buClr>
            </a:pPr>
            <a:endParaRPr lang="en-US" sz="1275"/>
          </a:p>
        </p:txBody>
      </p:sp>
    </p:spTree>
    <p:extLst>
      <p:ext uri="{BB962C8B-B14F-4D97-AF65-F5344CB8AC3E}">
        <p14:creationId xmlns:p14="http://schemas.microsoft.com/office/powerpoint/2010/main" val="1927325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D9B8FD4-CDEB-4EB4-B4DE-C89E11938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4000" cy="51435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defTabSz="685800"/>
            <a:endParaRPr lang="en-US" sz="1350">
              <a:solidFill>
                <a:prstClr val="white"/>
              </a:solidFill>
              <a:latin typeface="Century Gothic" panose="020B0502020202020204"/>
            </a:endParaRPr>
          </a:p>
        </p:txBody>
      </p:sp>
      <p:sp>
        <p:nvSpPr>
          <p:cNvPr id="21" name="Freeform 36">
            <a:extLst>
              <a:ext uri="{FF2B5EF4-FFF2-40B4-BE49-F238E27FC236}">
                <a16:creationId xmlns:a16="http://schemas.microsoft.com/office/drawing/2014/main" id="{5A2E3D1D-9E9F-4739-BA14-D4D7FA9FBD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83478" y="857250"/>
            <a:ext cx="419604" cy="278223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defTabSz="685800"/>
            <a:endParaRPr lang="en-US" sz="1350">
              <a:solidFill>
                <a:prstClr val="white"/>
              </a:solidFill>
              <a:latin typeface="Century Gothic" panose="020B0502020202020204"/>
            </a:endParaRPr>
          </a:p>
        </p:txBody>
      </p:sp>
      <p:sp>
        <p:nvSpPr>
          <p:cNvPr id="23" name="Freeform: Shape 22">
            <a:extLst>
              <a:ext uri="{FF2B5EF4-FFF2-40B4-BE49-F238E27FC236}">
                <a16:creationId xmlns:a16="http://schemas.microsoft.com/office/drawing/2014/main" id="{1FFB365B-E9DC-4859-B8AB-CB83EEBE4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1"/>
            <a:ext cx="3743183" cy="5143501"/>
          </a:xfrm>
          <a:custGeom>
            <a:avLst/>
            <a:gdLst>
              <a:gd name="connsiteX0" fmla="*/ 3646196 w 4990911"/>
              <a:gd name="connsiteY0" fmla="*/ 0 h 6858001"/>
              <a:gd name="connsiteX1" fmla="*/ 4989734 w 4990911"/>
              <a:gd name="connsiteY1" fmla="*/ 0 h 6858001"/>
              <a:gd name="connsiteX2" fmla="*/ 4964689 w 4990911"/>
              <a:gd name="connsiteY2" fmla="*/ 155677 h 6858001"/>
              <a:gd name="connsiteX3" fmla="*/ 4940820 w 4990911"/>
              <a:gd name="connsiteY3" fmla="*/ 310668 h 6858001"/>
              <a:gd name="connsiteX4" fmla="*/ 4917456 w 4990911"/>
              <a:gd name="connsiteY4" fmla="*/ 466344 h 6858001"/>
              <a:gd name="connsiteX5" fmla="*/ 4897453 w 4990911"/>
              <a:gd name="connsiteY5" fmla="*/ 622707 h 6858001"/>
              <a:gd name="connsiteX6" fmla="*/ 4877282 w 4990911"/>
              <a:gd name="connsiteY6" fmla="*/ 778383 h 6858001"/>
              <a:gd name="connsiteX7" fmla="*/ 4858456 w 4990911"/>
              <a:gd name="connsiteY7" fmla="*/ 934746 h 6858001"/>
              <a:gd name="connsiteX8" fmla="*/ 4842320 w 4990911"/>
              <a:gd name="connsiteY8" fmla="*/ 1089051 h 6858001"/>
              <a:gd name="connsiteX9" fmla="*/ 4827024 w 4990911"/>
              <a:gd name="connsiteY9" fmla="*/ 1245413 h 6858001"/>
              <a:gd name="connsiteX10" fmla="*/ 4813072 w 4990911"/>
              <a:gd name="connsiteY10" fmla="*/ 1401090 h 6858001"/>
              <a:gd name="connsiteX11" fmla="*/ 4800970 w 4990911"/>
              <a:gd name="connsiteY11" fmla="*/ 1554023 h 6858001"/>
              <a:gd name="connsiteX12" fmla="*/ 4788867 w 4990911"/>
              <a:gd name="connsiteY12" fmla="*/ 1709014 h 6858001"/>
              <a:gd name="connsiteX13" fmla="*/ 4778782 w 4990911"/>
              <a:gd name="connsiteY13" fmla="*/ 1861947 h 6858001"/>
              <a:gd name="connsiteX14" fmla="*/ 4770882 w 4990911"/>
              <a:gd name="connsiteY14" fmla="*/ 2014881 h 6858001"/>
              <a:gd name="connsiteX15" fmla="*/ 4762645 w 4990911"/>
              <a:gd name="connsiteY15" fmla="*/ 2167128 h 6858001"/>
              <a:gd name="connsiteX16" fmla="*/ 4755754 w 4990911"/>
              <a:gd name="connsiteY16" fmla="*/ 2318004 h 6858001"/>
              <a:gd name="connsiteX17" fmla="*/ 4750879 w 4990911"/>
              <a:gd name="connsiteY17" fmla="*/ 2467509 h 6858001"/>
              <a:gd name="connsiteX18" fmla="*/ 4746677 w 4990911"/>
              <a:gd name="connsiteY18" fmla="*/ 2617013 h 6858001"/>
              <a:gd name="connsiteX19" fmla="*/ 4742643 w 4990911"/>
              <a:gd name="connsiteY19" fmla="*/ 2765146 h 6858001"/>
              <a:gd name="connsiteX20" fmla="*/ 4740794 w 4990911"/>
              <a:gd name="connsiteY20" fmla="*/ 2911221 h 6858001"/>
              <a:gd name="connsiteX21" fmla="*/ 4738777 w 4990911"/>
              <a:gd name="connsiteY21" fmla="*/ 3057297 h 6858001"/>
              <a:gd name="connsiteX22" fmla="*/ 4737768 w 4990911"/>
              <a:gd name="connsiteY22" fmla="*/ 3201315 h 6858001"/>
              <a:gd name="connsiteX23" fmla="*/ 4738777 w 4990911"/>
              <a:gd name="connsiteY23" fmla="*/ 3343961 h 6858001"/>
              <a:gd name="connsiteX24" fmla="*/ 4738777 w 4990911"/>
              <a:gd name="connsiteY24" fmla="*/ 3485236 h 6858001"/>
              <a:gd name="connsiteX25" fmla="*/ 4740794 w 4990911"/>
              <a:gd name="connsiteY25" fmla="*/ 3625139 h 6858001"/>
              <a:gd name="connsiteX26" fmla="*/ 4743819 w 4990911"/>
              <a:gd name="connsiteY26" fmla="*/ 3762299 h 6858001"/>
              <a:gd name="connsiteX27" fmla="*/ 4746677 w 4990911"/>
              <a:gd name="connsiteY27" fmla="*/ 3898087 h 6858001"/>
              <a:gd name="connsiteX28" fmla="*/ 4749871 w 4990911"/>
              <a:gd name="connsiteY28" fmla="*/ 4031133 h 6858001"/>
              <a:gd name="connsiteX29" fmla="*/ 4754745 w 4990911"/>
              <a:gd name="connsiteY29" fmla="*/ 4163492 h 6858001"/>
              <a:gd name="connsiteX30" fmla="*/ 4759956 w 4990911"/>
              <a:gd name="connsiteY30" fmla="*/ 4293793 h 6858001"/>
              <a:gd name="connsiteX31" fmla="*/ 4764662 w 4990911"/>
              <a:gd name="connsiteY31" fmla="*/ 4421352 h 6858001"/>
              <a:gd name="connsiteX32" fmla="*/ 4777942 w 4990911"/>
              <a:gd name="connsiteY32" fmla="*/ 4670298 h 6858001"/>
              <a:gd name="connsiteX33" fmla="*/ 4792061 w 4990911"/>
              <a:gd name="connsiteY33" fmla="*/ 4908956 h 6858001"/>
              <a:gd name="connsiteX34" fmla="*/ 4806853 w 4990911"/>
              <a:gd name="connsiteY34" fmla="*/ 5138013 h 6858001"/>
              <a:gd name="connsiteX35" fmla="*/ 4823158 w 4990911"/>
              <a:gd name="connsiteY35" fmla="*/ 5354726 h 6858001"/>
              <a:gd name="connsiteX36" fmla="*/ 4840135 w 4990911"/>
              <a:gd name="connsiteY36" fmla="*/ 5561838 h 6858001"/>
              <a:gd name="connsiteX37" fmla="*/ 4858456 w 4990911"/>
              <a:gd name="connsiteY37" fmla="*/ 5753862 h 6858001"/>
              <a:gd name="connsiteX38" fmla="*/ 4876442 w 4990911"/>
              <a:gd name="connsiteY38" fmla="*/ 5934227 h 6858001"/>
              <a:gd name="connsiteX39" fmla="*/ 4894427 w 4990911"/>
              <a:gd name="connsiteY39" fmla="*/ 6100191 h 6858001"/>
              <a:gd name="connsiteX40" fmla="*/ 4911404 w 4990911"/>
              <a:gd name="connsiteY40" fmla="*/ 6252438 h 6858001"/>
              <a:gd name="connsiteX41" fmla="*/ 4927541 w 4990911"/>
              <a:gd name="connsiteY41" fmla="*/ 6387541 h 6858001"/>
              <a:gd name="connsiteX42" fmla="*/ 4942837 w 4990911"/>
              <a:gd name="connsiteY42" fmla="*/ 6509613 h 6858001"/>
              <a:gd name="connsiteX43" fmla="*/ 4955612 w 4990911"/>
              <a:gd name="connsiteY43" fmla="*/ 6612483 h 6858001"/>
              <a:gd name="connsiteX44" fmla="*/ 4967714 w 4990911"/>
              <a:gd name="connsiteY44" fmla="*/ 6698894 h 6858001"/>
              <a:gd name="connsiteX45" fmla="*/ 4985028 w 4990911"/>
              <a:gd name="connsiteY45" fmla="*/ 6817538 h 6858001"/>
              <a:gd name="connsiteX46" fmla="*/ 4990911 w 4990911"/>
              <a:gd name="connsiteY46" fmla="*/ 6858000 h 6858001"/>
              <a:gd name="connsiteX47" fmla="*/ 4085557 w 4990911"/>
              <a:gd name="connsiteY47" fmla="*/ 6858000 h 6858001"/>
              <a:gd name="connsiteX48" fmla="*/ 4085557 w 4990911"/>
              <a:gd name="connsiteY48" fmla="*/ 6858001 h 6858001"/>
              <a:gd name="connsiteX49" fmla="*/ 0 w 4990911"/>
              <a:gd name="connsiteY49" fmla="*/ 6858001 h 6858001"/>
              <a:gd name="connsiteX50" fmla="*/ 0 w 4990911"/>
              <a:gd name="connsiteY50" fmla="*/ 1 h 6858001"/>
              <a:gd name="connsiteX51" fmla="*/ 3646196 w 4990911"/>
              <a:gd name="connsiteY51"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90911" h="6858001">
                <a:moveTo>
                  <a:pt x="3646196" y="0"/>
                </a:moveTo>
                <a:lnTo>
                  <a:pt x="4989734" y="0"/>
                </a:lnTo>
                <a:lnTo>
                  <a:pt x="4964689" y="155677"/>
                </a:lnTo>
                <a:lnTo>
                  <a:pt x="4940820" y="310668"/>
                </a:lnTo>
                <a:lnTo>
                  <a:pt x="4917456" y="466344"/>
                </a:lnTo>
                <a:lnTo>
                  <a:pt x="4897453" y="622707"/>
                </a:lnTo>
                <a:lnTo>
                  <a:pt x="4877282" y="778383"/>
                </a:lnTo>
                <a:lnTo>
                  <a:pt x="4858456" y="934746"/>
                </a:lnTo>
                <a:lnTo>
                  <a:pt x="4842320" y="1089051"/>
                </a:lnTo>
                <a:lnTo>
                  <a:pt x="4827024" y="1245413"/>
                </a:lnTo>
                <a:lnTo>
                  <a:pt x="4813072" y="1401090"/>
                </a:lnTo>
                <a:lnTo>
                  <a:pt x="4800970" y="1554023"/>
                </a:lnTo>
                <a:lnTo>
                  <a:pt x="4788867" y="1709014"/>
                </a:lnTo>
                <a:lnTo>
                  <a:pt x="4778782" y="1861947"/>
                </a:lnTo>
                <a:lnTo>
                  <a:pt x="4770882" y="2014881"/>
                </a:lnTo>
                <a:lnTo>
                  <a:pt x="4762645" y="2167128"/>
                </a:lnTo>
                <a:lnTo>
                  <a:pt x="4755754" y="2318004"/>
                </a:lnTo>
                <a:lnTo>
                  <a:pt x="4750879" y="2467509"/>
                </a:lnTo>
                <a:lnTo>
                  <a:pt x="4746677" y="2617013"/>
                </a:lnTo>
                <a:lnTo>
                  <a:pt x="4742643" y="2765146"/>
                </a:lnTo>
                <a:lnTo>
                  <a:pt x="4740794" y="2911221"/>
                </a:lnTo>
                <a:lnTo>
                  <a:pt x="4738777" y="3057297"/>
                </a:lnTo>
                <a:lnTo>
                  <a:pt x="4737768" y="3201315"/>
                </a:lnTo>
                <a:lnTo>
                  <a:pt x="4738777" y="3343961"/>
                </a:lnTo>
                <a:lnTo>
                  <a:pt x="4738777" y="3485236"/>
                </a:lnTo>
                <a:lnTo>
                  <a:pt x="4740794" y="3625139"/>
                </a:lnTo>
                <a:lnTo>
                  <a:pt x="4743819" y="3762299"/>
                </a:lnTo>
                <a:lnTo>
                  <a:pt x="4746677" y="3898087"/>
                </a:lnTo>
                <a:lnTo>
                  <a:pt x="4749871" y="4031133"/>
                </a:lnTo>
                <a:lnTo>
                  <a:pt x="4754745" y="4163492"/>
                </a:lnTo>
                <a:lnTo>
                  <a:pt x="4759956" y="4293793"/>
                </a:lnTo>
                <a:lnTo>
                  <a:pt x="4764662" y="4421352"/>
                </a:lnTo>
                <a:lnTo>
                  <a:pt x="4777942" y="4670298"/>
                </a:lnTo>
                <a:lnTo>
                  <a:pt x="4792061" y="4908956"/>
                </a:lnTo>
                <a:lnTo>
                  <a:pt x="4806853" y="5138013"/>
                </a:lnTo>
                <a:lnTo>
                  <a:pt x="4823158" y="5354726"/>
                </a:lnTo>
                <a:lnTo>
                  <a:pt x="4840135" y="5561838"/>
                </a:lnTo>
                <a:lnTo>
                  <a:pt x="4858456" y="5753862"/>
                </a:lnTo>
                <a:lnTo>
                  <a:pt x="4876442" y="5934227"/>
                </a:lnTo>
                <a:lnTo>
                  <a:pt x="4894427" y="6100191"/>
                </a:lnTo>
                <a:lnTo>
                  <a:pt x="4911404" y="6252438"/>
                </a:lnTo>
                <a:lnTo>
                  <a:pt x="4927541" y="6387541"/>
                </a:lnTo>
                <a:lnTo>
                  <a:pt x="4942837" y="6509613"/>
                </a:lnTo>
                <a:lnTo>
                  <a:pt x="4955612" y="6612483"/>
                </a:lnTo>
                <a:lnTo>
                  <a:pt x="4967714" y="6698894"/>
                </a:lnTo>
                <a:lnTo>
                  <a:pt x="4985028" y="6817538"/>
                </a:lnTo>
                <a:lnTo>
                  <a:pt x="4990911" y="6858000"/>
                </a:lnTo>
                <a:lnTo>
                  <a:pt x="4085557" y="6858000"/>
                </a:lnTo>
                <a:lnTo>
                  <a:pt x="4085557" y="6858001"/>
                </a:lnTo>
                <a:lnTo>
                  <a:pt x="0" y="6858001"/>
                </a:lnTo>
                <a:lnTo>
                  <a:pt x="0" y="1"/>
                </a:lnTo>
                <a:lnTo>
                  <a:pt x="3646196" y="1"/>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entury Gothic" panose="020B0502020202020204"/>
            </a:endParaRPr>
          </a:p>
        </p:txBody>
      </p:sp>
      <p:sp>
        <p:nvSpPr>
          <p:cNvPr id="25" name="Rectangle 24">
            <a:extLst>
              <a:ext uri="{FF2B5EF4-FFF2-40B4-BE49-F238E27FC236}">
                <a16:creationId xmlns:a16="http://schemas.microsoft.com/office/drawing/2014/main" id="{8ADAB9C8-EB37-4914-A699-C716FC8FE4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85725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defTabSz="685800"/>
            <a:endParaRPr lang="en-US" sz="1350">
              <a:solidFill>
                <a:prstClr val="white"/>
              </a:solidFill>
              <a:latin typeface="Century Gothic" panose="020B0502020202020204"/>
            </a:endParaRPr>
          </a:p>
        </p:txBody>
      </p:sp>
      <p:sp>
        <p:nvSpPr>
          <p:cNvPr id="2" name="Title 1">
            <a:extLst>
              <a:ext uri="{FF2B5EF4-FFF2-40B4-BE49-F238E27FC236}">
                <a16:creationId xmlns:a16="http://schemas.microsoft.com/office/drawing/2014/main" id="{714E3811-636B-4E71-D05F-86F5C7C4CBB1}"/>
              </a:ext>
            </a:extLst>
          </p:cNvPr>
          <p:cNvSpPr>
            <a:spLocks noGrp="1"/>
          </p:cNvSpPr>
          <p:nvPr>
            <p:ph type="title"/>
          </p:nvPr>
        </p:nvSpPr>
        <p:spPr>
          <a:xfrm>
            <a:off x="489858" y="2091690"/>
            <a:ext cx="2642159" cy="3353116"/>
          </a:xfrm>
        </p:spPr>
        <p:txBody>
          <a:bodyPr>
            <a:normAutofit fontScale="90000"/>
          </a:bodyPr>
          <a:lstStyle/>
          <a:p>
            <a:pPr algn="r">
              <a:lnSpc>
                <a:spcPct val="90000"/>
              </a:lnSpc>
            </a:pPr>
            <a:r>
              <a:rPr lang="en-US" dirty="0">
                <a:solidFill>
                  <a:schemeClr val="bg2"/>
                </a:solidFill>
              </a:rPr>
              <a:t>Transitioning Care From Home Into a </a:t>
            </a:r>
            <a:br>
              <a:rPr lang="en-US" dirty="0">
                <a:solidFill>
                  <a:schemeClr val="bg2"/>
                </a:solidFill>
              </a:rPr>
            </a:br>
            <a:r>
              <a:rPr lang="en-US" dirty="0">
                <a:solidFill>
                  <a:schemeClr val="bg2"/>
                </a:solidFill>
              </a:rPr>
              <a:t>Long-Term Care Community continued</a:t>
            </a:r>
          </a:p>
        </p:txBody>
      </p:sp>
      <p:sp>
        <p:nvSpPr>
          <p:cNvPr id="3" name="Content Placeholder 2">
            <a:extLst>
              <a:ext uri="{FF2B5EF4-FFF2-40B4-BE49-F238E27FC236}">
                <a16:creationId xmlns:a16="http://schemas.microsoft.com/office/drawing/2014/main" id="{0943CC84-DB4C-4B9B-405E-656F5D399F92}"/>
              </a:ext>
            </a:extLst>
          </p:cNvPr>
          <p:cNvSpPr>
            <a:spLocks noGrp="1"/>
          </p:cNvSpPr>
          <p:nvPr>
            <p:ph idx="1"/>
          </p:nvPr>
        </p:nvSpPr>
        <p:spPr>
          <a:xfrm>
            <a:off x="3903082" y="1926257"/>
            <a:ext cx="4702076" cy="3518549"/>
          </a:xfrm>
        </p:spPr>
        <p:txBody>
          <a:bodyPr vert="horz" lIns="68580" tIns="34290" rIns="68580" bIns="34290" rtlCol="0" anchor="t">
            <a:normAutofit/>
          </a:bodyPr>
          <a:lstStyle/>
          <a:p>
            <a:pPr>
              <a:buClr>
                <a:srgbClr val="8AD0D6"/>
              </a:buClr>
            </a:pPr>
            <a:r>
              <a:rPr lang="en-US" dirty="0"/>
              <a:t>Memory care communities may be stand-alone or may be part of an assisted living or skilled nursing community</a:t>
            </a:r>
          </a:p>
          <a:p>
            <a:pPr>
              <a:buClr>
                <a:srgbClr val="8AD0D6"/>
              </a:buClr>
            </a:pPr>
            <a:r>
              <a:rPr lang="en-US" dirty="0"/>
              <a:t>Visit communities ahead of time when you are not under pressure to make a quick decision to see what might be a good fit</a:t>
            </a:r>
          </a:p>
          <a:p>
            <a:pPr>
              <a:buClr>
                <a:srgbClr val="8AD0D6"/>
              </a:buClr>
            </a:pPr>
            <a:r>
              <a:rPr lang="en-US" dirty="0"/>
              <a:t>Many communities have waiting lists</a:t>
            </a:r>
          </a:p>
          <a:p>
            <a:pPr>
              <a:buClr>
                <a:srgbClr val="F7F7F7"/>
              </a:buClr>
            </a:pPr>
            <a:r>
              <a:rPr lang="en-US" dirty="0"/>
              <a:t>Utilize senior living advisors if needed </a:t>
            </a:r>
          </a:p>
          <a:p>
            <a:pPr>
              <a:buClr>
                <a:srgbClr val="F7F7F7"/>
              </a:buClr>
            </a:pPr>
            <a:r>
              <a:rPr lang="en-US" dirty="0"/>
              <a:t>Options for payor sources: private payment, long-term care insurance, veterans benefits, and Medicaid programs</a:t>
            </a:r>
          </a:p>
        </p:txBody>
      </p:sp>
    </p:spTree>
    <p:extLst>
      <p:ext uri="{BB962C8B-B14F-4D97-AF65-F5344CB8AC3E}">
        <p14:creationId xmlns:p14="http://schemas.microsoft.com/office/powerpoint/2010/main" val="10912436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BC718-B588-2C6A-1DDD-A0E199BCCAED}"/>
              </a:ext>
            </a:extLst>
          </p:cNvPr>
          <p:cNvSpPr>
            <a:spLocks noGrp="1"/>
          </p:cNvSpPr>
          <p:nvPr>
            <p:ph type="title"/>
          </p:nvPr>
        </p:nvSpPr>
        <p:spPr>
          <a:xfrm>
            <a:off x="782320" y="-1229801"/>
            <a:ext cx="8019650" cy="1229801"/>
          </a:xfrm>
        </p:spPr>
        <p:txBody>
          <a:bodyPr vert="horz" lIns="91440" tIns="0" rIns="91440" bIns="0" rtlCol="0" anchor="b">
            <a:noAutofit/>
          </a:bodyPr>
          <a:lstStyle/>
          <a:p>
            <a:r>
              <a:rPr lang="en-US" dirty="0"/>
              <a:t>Brain Atrophy 2</a:t>
            </a:r>
          </a:p>
        </p:txBody>
      </p:sp>
      <p:sp>
        <p:nvSpPr>
          <p:cNvPr id="6" name="TextBox 5">
            <a:extLst>
              <a:ext uri="{FF2B5EF4-FFF2-40B4-BE49-F238E27FC236}">
                <a16:creationId xmlns:a16="http://schemas.microsoft.com/office/drawing/2014/main" id="{180BEB70-9DD1-91D3-1B99-980FF4FDB7D0}"/>
              </a:ext>
            </a:extLst>
          </p:cNvPr>
          <p:cNvSpPr txBox="1"/>
          <p:nvPr/>
        </p:nvSpPr>
        <p:spPr>
          <a:xfrm>
            <a:off x="815925" y="1055077"/>
            <a:ext cx="8010911" cy="707886"/>
          </a:xfrm>
          <a:prstGeom prst="rect">
            <a:avLst/>
          </a:prstGeom>
          <a:noFill/>
        </p:spPr>
        <p:txBody>
          <a:bodyPr wrap="none" rtlCol="0">
            <a:spAutoFit/>
          </a:bodyPr>
          <a:lstStyle/>
          <a:p>
            <a:r>
              <a:rPr lang="en-US" sz="4000" b="1" dirty="0">
                <a:solidFill>
                  <a:srgbClr val="C00000"/>
                </a:solidFill>
              </a:rPr>
              <a:t>Brain Atrophy (Shrinkage) in AD</a:t>
            </a:r>
            <a:endParaRPr lang="en-US" sz="4000" dirty="0">
              <a:solidFill>
                <a:srgbClr val="C00000"/>
              </a:solidFill>
            </a:endParaRPr>
          </a:p>
        </p:txBody>
      </p:sp>
      <p:pic>
        <p:nvPicPr>
          <p:cNvPr id="4" name="Picture 3" descr="A comparison of the same brain&#10;&#10;">
            <a:extLst>
              <a:ext uri="{FF2B5EF4-FFF2-40B4-BE49-F238E27FC236}">
                <a16:creationId xmlns:a16="http://schemas.microsoft.com/office/drawing/2014/main" id="{80305E61-A86E-335F-0080-0A85C3490CCD}"/>
              </a:ext>
            </a:extLst>
          </p:cNvPr>
          <p:cNvPicPr>
            <a:picLocks noChangeAspect="1"/>
          </p:cNvPicPr>
          <p:nvPr/>
        </p:nvPicPr>
        <p:blipFill>
          <a:blip r:embed="rId2"/>
          <a:stretch>
            <a:fillRect/>
          </a:stretch>
        </p:blipFill>
        <p:spPr>
          <a:xfrm>
            <a:off x="930784" y="2213463"/>
            <a:ext cx="7781192" cy="3161109"/>
          </a:xfrm>
          <a:prstGeom prst="rect">
            <a:avLst/>
          </a:prstGeom>
        </p:spPr>
      </p:pic>
    </p:spTree>
    <p:extLst>
      <p:ext uri="{BB962C8B-B14F-4D97-AF65-F5344CB8AC3E}">
        <p14:creationId xmlns:p14="http://schemas.microsoft.com/office/powerpoint/2010/main" val="24178864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EDFF8-D577-5C0A-ABFE-C2DC2D0C8456}"/>
              </a:ext>
            </a:extLst>
          </p:cNvPr>
          <p:cNvSpPr>
            <a:spLocks noGrp="1"/>
          </p:cNvSpPr>
          <p:nvPr>
            <p:ph type="title"/>
          </p:nvPr>
        </p:nvSpPr>
        <p:spPr/>
        <p:txBody>
          <a:bodyPr/>
          <a:lstStyle/>
          <a:p>
            <a:r>
              <a:rPr lang="en-US"/>
              <a:t>Palliative Care and Hospice Care</a:t>
            </a:r>
          </a:p>
        </p:txBody>
      </p:sp>
      <p:sp>
        <p:nvSpPr>
          <p:cNvPr id="3" name="Content Placeholder 2" descr="Medical aides helping residents.">
            <a:extLst>
              <a:ext uri="{FF2B5EF4-FFF2-40B4-BE49-F238E27FC236}">
                <a16:creationId xmlns:a16="http://schemas.microsoft.com/office/drawing/2014/main" id="{17729EA3-A0FA-B611-D303-B6510CEA1922}"/>
              </a:ext>
            </a:extLst>
          </p:cNvPr>
          <p:cNvSpPr>
            <a:spLocks noGrp="1"/>
          </p:cNvSpPr>
          <p:nvPr>
            <p:ph idx="1"/>
          </p:nvPr>
        </p:nvSpPr>
        <p:spPr/>
        <p:txBody>
          <a:bodyPr vert="horz" lIns="68580" tIns="34290" rIns="68580" bIns="34290" rtlCol="0" anchor="t">
            <a:normAutofit/>
          </a:bodyPr>
          <a:lstStyle/>
          <a:p>
            <a:endParaRPr lang="en-US"/>
          </a:p>
          <a:p>
            <a:pPr marL="0" indent="0">
              <a:buClr>
                <a:srgbClr val="8AD0D6"/>
              </a:buClr>
              <a:buNone/>
            </a:pPr>
            <a:endParaRPr lang="en-US"/>
          </a:p>
        </p:txBody>
      </p:sp>
      <p:pic>
        <p:nvPicPr>
          <p:cNvPr id="4" name="Picture 3" descr="What are Home Care Services? - Home ...">
            <a:extLst>
              <a:ext uri="{FF2B5EF4-FFF2-40B4-BE49-F238E27FC236}">
                <a16:creationId xmlns:a16="http://schemas.microsoft.com/office/drawing/2014/main" id="{7C040FEE-3593-C5D8-C480-32428B4CE600}"/>
              </a:ext>
            </a:extLst>
          </p:cNvPr>
          <p:cNvPicPr>
            <a:picLocks noChangeAspect="1"/>
          </p:cNvPicPr>
          <p:nvPr/>
        </p:nvPicPr>
        <p:blipFill>
          <a:blip r:embed="rId2"/>
          <a:stretch>
            <a:fillRect/>
          </a:stretch>
        </p:blipFill>
        <p:spPr>
          <a:xfrm>
            <a:off x="1299312" y="2139747"/>
            <a:ext cx="2651966" cy="1520671"/>
          </a:xfrm>
          <a:prstGeom prst="rect">
            <a:avLst/>
          </a:prstGeom>
        </p:spPr>
      </p:pic>
      <p:pic>
        <p:nvPicPr>
          <p:cNvPr id="5" name="Picture 4" descr="Home Care Services: MedlinePlus">
            <a:extLst>
              <a:ext uri="{FF2B5EF4-FFF2-40B4-BE49-F238E27FC236}">
                <a16:creationId xmlns:a16="http://schemas.microsoft.com/office/drawing/2014/main" id="{A979CC25-CD3F-7CCA-ECB0-1D0593339013}"/>
              </a:ext>
            </a:extLst>
          </p:cNvPr>
          <p:cNvPicPr>
            <a:picLocks noChangeAspect="1"/>
          </p:cNvPicPr>
          <p:nvPr/>
        </p:nvPicPr>
        <p:blipFill>
          <a:blip r:embed="rId3"/>
          <a:stretch>
            <a:fillRect/>
          </a:stretch>
        </p:blipFill>
        <p:spPr>
          <a:xfrm>
            <a:off x="4992211" y="3501682"/>
            <a:ext cx="2549801" cy="1658468"/>
          </a:xfrm>
          <a:prstGeom prst="rect">
            <a:avLst/>
          </a:prstGeom>
        </p:spPr>
      </p:pic>
    </p:spTree>
    <p:extLst>
      <p:ext uri="{BB962C8B-B14F-4D97-AF65-F5344CB8AC3E}">
        <p14:creationId xmlns:p14="http://schemas.microsoft.com/office/powerpoint/2010/main" val="13040817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D9B8FD4-CDEB-4EB4-B4DE-C89E11938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4000" cy="51435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defTabSz="685800"/>
            <a:endParaRPr lang="en-US" sz="1350">
              <a:solidFill>
                <a:prstClr val="white"/>
              </a:solidFill>
              <a:latin typeface="Century Gothic" panose="020B0502020202020204"/>
            </a:endParaRPr>
          </a:p>
        </p:txBody>
      </p:sp>
      <p:sp>
        <p:nvSpPr>
          <p:cNvPr id="12" name="Freeform: Shape 11">
            <a:extLst>
              <a:ext uri="{FF2B5EF4-FFF2-40B4-BE49-F238E27FC236}">
                <a16:creationId xmlns:a16="http://schemas.microsoft.com/office/drawing/2014/main" id="{1FFB365B-E9DC-4859-B8AB-CB83EEBE4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1"/>
            <a:ext cx="3743183" cy="5143501"/>
          </a:xfrm>
          <a:custGeom>
            <a:avLst/>
            <a:gdLst>
              <a:gd name="connsiteX0" fmla="*/ 3646196 w 4990911"/>
              <a:gd name="connsiteY0" fmla="*/ 0 h 6858001"/>
              <a:gd name="connsiteX1" fmla="*/ 4989734 w 4990911"/>
              <a:gd name="connsiteY1" fmla="*/ 0 h 6858001"/>
              <a:gd name="connsiteX2" fmla="*/ 4964689 w 4990911"/>
              <a:gd name="connsiteY2" fmla="*/ 155677 h 6858001"/>
              <a:gd name="connsiteX3" fmla="*/ 4940820 w 4990911"/>
              <a:gd name="connsiteY3" fmla="*/ 310668 h 6858001"/>
              <a:gd name="connsiteX4" fmla="*/ 4917456 w 4990911"/>
              <a:gd name="connsiteY4" fmla="*/ 466344 h 6858001"/>
              <a:gd name="connsiteX5" fmla="*/ 4897453 w 4990911"/>
              <a:gd name="connsiteY5" fmla="*/ 622707 h 6858001"/>
              <a:gd name="connsiteX6" fmla="*/ 4877282 w 4990911"/>
              <a:gd name="connsiteY6" fmla="*/ 778383 h 6858001"/>
              <a:gd name="connsiteX7" fmla="*/ 4858456 w 4990911"/>
              <a:gd name="connsiteY7" fmla="*/ 934746 h 6858001"/>
              <a:gd name="connsiteX8" fmla="*/ 4842320 w 4990911"/>
              <a:gd name="connsiteY8" fmla="*/ 1089051 h 6858001"/>
              <a:gd name="connsiteX9" fmla="*/ 4827024 w 4990911"/>
              <a:gd name="connsiteY9" fmla="*/ 1245413 h 6858001"/>
              <a:gd name="connsiteX10" fmla="*/ 4813072 w 4990911"/>
              <a:gd name="connsiteY10" fmla="*/ 1401090 h 6858001"/>
              <a:gd name="connsiteX11" fmla="*/ 4800970 w 4990911"/>
              <a:gd name="connsiteY11" fmla="*/ 1554023 h 6858001"/>
              <a:gd name="connsiteX12" fmla="*/ 4788867 w 4990911"/>
              <a:gd name="connsiteY12" fmla="*/ 1709014 h 6858001"/>
              <a:gd name="connsiteX13" fmla="*/ 4778782 w 4990911"/>
              <a:gd name="connsiteY13" fmla="*/ 1861947 h 6858001"/>
              <a:gd name="connsiteX14" fmla="*/ 4770882 w 4990911"/>
              <a:gd name="connsiteY14" fmla="*/ 2014881 h 6858001"/>
              <a:gd name="connsiteX15" fmla="*/ 4762645 w 4990911"/>
              <a:gd name="connsiteY15" fmla="*/ 2167128 h 6858001"/>
              <a:gd name="connsiteX16" fmla="*/ 4755754 w 4990911"/>
              <a:gd name="connsiteY16" fmla="*/ 2318004 h 6858001"/>
              <a:gd name="connsiteX17" fmla="*/ 4750879 w 4990911"/>
              <a:gd name="connsiteY17" fmla="*/ 2467509 h 6858001"/>
              <a:gd name="connsiteX18" fmla="*/ 4746677 w 4990911"/>
              <a:gd name="connsiteY18" fmla="*/ 2617013 h 6858001"/>
              <a:gd name="connsiteX19" fmla="*/ 4742643 w 4990911"/>
              <a:gd name="connsiteY19" fmla="*/ 2765146 h 6858001"/>
              <a:gd name="connsiteX20" fmla="*/ 4740794 w 4990911"/>
              <a:gd name="connsiteY20" fmla="*/ 2911221 h 6858001"/>
              <a:gd name="connsiteX21" fmla="*/ 4738777 w 4990911"/>
              <a:gd name="connsiteY21" fmla="*/ 3057297 h 6858001"/>
              <a:gd name="connsiteX22" fmla="*/ 4737768 w 4990911"/>
              <a:gd name="connsiteY22" fmla="*/ 3201315 h 6858001"/>
              <a:gd name="connsiteX23" fmla="*/ 4738777 w 4990911"/>
              <a:gd name="connsiteY23" fmla="*/ 3343961 h 6858001"/>
              <a:gd name="connsiteX24" fmla="*/ 4738777 w 4990911"/>
              <a:gd name="connsiteY24" fmla="*/ 3485236 h 6858001"/>
              <a:gd name="connsiteX25" fmla="*/ 4740794 w 4990911"/>
              <a:gd name="connsiteY25" fmla="*/ 3625139 h 6858001"/>
              <a:gd name="connsiteX26" fmla="*/ 4743819 w 4990911"/>
              <a:gd name="connsiteY26" fmla="*/ 3762299 h 6858001"/>
              <a:gd name="connsiteX27" fmla="*/ 4746677 w 4990911"/>
              <a:gd name="connsiteY27" fmla="*/ 3898087 h 6858001"/>
              <a:gd name="connsiteX28" fmla="*/ 4749871 w 4990911"/>
              <a:gd name="connsiteY28" fmla="*/ 4031133 h 6858001"/>
              <a:gd name="connsiteX29" fmla="*/ 4754745 w 4990911"/>
              <a:gd name="connsiteY29" fmla="*/ 4163492 h 6858001"/>
              <a:gd name="connsiteX30" fmla="*/ 4759956 w 4990911"/>
              <a:gd name="connsiteY30" fmla="*/ 4293793 h 6858001"/>
              <a:gd name="connsiteX31" fmla="*/ 4764662 w 4990911"/>
              <a:gd name="connsiteY31" fmla="*/ 4421352 h 6858001"/>
              <a:gd name="connsiteX32" fmla="*/ 4777942 w 4990911"/>
              <a:gd name="connsiteY32" fmla="*/ 4670298 h 6858001"/>
              <a:gd name="connsiteX33" fmla="*/ 4792061 w 4990911"/>
              <a:gd name="connsiteY33" fmla="*/ 4908956 h 6858001"/>
              <a:gd name="connsiteX34" fmla="*/ 4806853 w 4990911"/>
              <a:gd name="connsiteY34" fmla="*/ 5138013 h 6858001"/>
              <a:gd name="connsiteX35" fmla="*/ 4823158 w 4990911"/>
              <a:gd name="connsiteY35" fmla="*/ 5354726 h 6858001"/>
              <a:gd name="connsiteX36" fmla="*/ 4840135 w 4990911"/>
              <a:gd name="connsiteY36" fmla="*/ 5561838 h 6858001"/>
              <a:gd name="connsiteX37" fmla="*/ 4858456 w 4990911"/>
              <a:gd name="connsiteY37" fmla="*/ 5753862 h 6858001"/>
              <a:gd name="connsiteX38" fmla="*/ 4876442 w 4990911"/>
              <a:gd name="connsiteY38" fmla="*/ 5934227 h 6858001"/>
              <a:gd name="connsiteX39" fmla="*/ 4894427 w 4990911"/>
              <a:gd name="connsiteY39" fmla="*/ 6100191 h 6858001"/>
              <a:gd name="connsiteX40" fmla="*/ 4911404 w 4990911"/>
              <a:gd name="connsiteY40" fmla="*/ 6252438 h 6858001"/>
              <a:gd name="connsiteX41" fmla="*/ 4927541 w 4990911"/>
              <a:gd name="connsiteY41" fmla="*/ 6387541 h 6858001"/>
              <a:gd name="connsiteX42" fmla="*/ 4942837 w 4990911"/>
              <a:gd name="connsiteY42" fmla="*/ 6509613 h 6858001"/>
              <a:gd name="connsiteX43" fmla="*/ 4955612 w 4990911"/>
              <a:gd name="connsiteY43" fmla="*/ 6612483 h 6858001"/>
              <a:gd name="connsiteX44" fmla="*/ 4967714 w 4990911"/>
              <a:gd name="connsiteY44" fmla="*/ 6698894 h 6858001"/>
              <a:gd name="connsiteX45" fmla="*/ 4985028 w 4990911"/>
              <a:gd name="connsiteY45" fmla="*/ 6817538 h 6858001"/>
              <a:gd name="connsiteX46" fmla="*/ 4990911 w 4990911"/>
              <a:gd name="connsiteY46" fmla="*/ 6858000 h 6858001"/>
              <a:gd name="connsiteX47" fmla="*/ 4085557 w 4990911"/>
              <a:gd name="connsiteY47" fmla="*/ 6858000 h 6858001"/>
              <a:gd name="connsiteX48" fmla="*/ 4085557 w 4990911"/>
              <a:gd name="connsiteY48" fmla="*/ 6858001 h 6858001"/>
              <a:gd name="connsiteX49" fmla="*/ 0 w 4990911"/>
              <a:gd name="connsiteY49" fmla="*/ 6858001 h 6858001"/>
              <a:gd name="connsiteX50" fmla="*/ 0 w 4990911"/>
              <a:gd name="connsiteY50" fmla="*/ 1 h 6858001"/>
              <a:gd name="connsiteX51" fmla="*/ 3646196 w 4990911"/>
              <a:gd name="connsiteY51"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90911" h="6858001">
                <a:moveTo>
                  <a:pt x="3646196" y="0"/>
                </a:moveTo>
                <a:lnTo>
                  <a:pt x="4989734" y="0"/>
                </a:lnTo>
                <a:lnTo>
                  <a:pt x="4964689" y="155677"/>
                </a:lnTo>
                <a:lnTo>
                  <a:pt x="4940820" y="310668"/>
                </a:lnTo>
                <a:lnTo>
                  <a:pt x="4917456" y="466344"/>
                </a:lnTo>
                <a:lnTo>
                  <a:pt x="4897453" y="622707"/>
                </a:lnTo>
                <a:lnTo>
                  <a:pt x="4877282" y="778383"/>
                </a:lnTo>
                <a:lnTo>
                  <a:pt x="4858456" y="934746"/>
                </a:lnTo>
                <a:lnTo>
                  <a:pt x="4842320" y="1089051"/>
                </a:lnTo>
                <a:lnTo>
                  <a:pt x="4827024" y="1245413"/>
                </a:lnTo>
                <a:lnTo>
                  <a:pt x="4813072" y="1401090"/>
                </a:lnTo>
                <a:lnTo>
                  <a:pt x="4800970" y="1554023"/>
                </a:lnTo>
                <a:lnTo>
                  <a:pt x="4788867" y="1709014"/>
                </a:lnTo>
                <a:lnTo>
                  <a:pt x="4778782" y="1861947"/>
                </a:lnTo>
                <a:lnTo>
                  <a:pt x="4770882" y="2014881"/>
                </a:lnTo>
                <a:lnTo>
                  <a:pt x="4762645" y="2167128"/>
                </a:lnTo>
                <a:lnTo>
                  <a:pt x="4755754" y="2318004"/>
                </a:lnTo>
                <a:lnTo>
                  <a:pt x="4750879" y="2467509"/>
                </a:lnTo>
                <a:lnTo>
                  <a:pt x="4746677" y="2617013"/>
                </a:lnTo>
                <a:lnTo>
                  <a:pt x="4742643" y="2765146"/>
                </a:lnTo>
                <a:lnTo>
                  <a:pt x="4740794" y="2911221"/>
                </a:lnTo>
                <a:lnTo>
                  <a:pt x="4738777" y="3057297"/>
                </a:lnTo>
                <a:lnTo>
                  <a:pt x="4737768" y="3201315"/>
                </a:lnTo>
                <a:lnTo>
                  <a:pt x="4738777" y="3343961"/>
                </a:lnTo>
                <a:lnTo>
                  <a:pt x="4738777" y="3485236"/>
                </a:lnTo>
                <a:lnTo>
                  <a:pt x="4740794" y="3625139"/>
                </a:lnTo>
                <a:lnTo>
                  <a:pt x="4743819" y="3762299"/>
                </a:lnTo>
                <a:lnTo>
                  <a:pt x="4746677" y="3898087"/>
                </a:lnTo>
                <a:lnTo>
                  <a:pt x="4749871" y="4031133"/>
                </a:lnTo>
                <a:lnTo>
                  <a:pt x="4754745" y="4163492"/>
                </a:lnTo>
                <a:lnTo>
                  <a:pt x="4759956" y="4293793"/>
                </a:lnTo>
                <a:lnTo>
                  <a:pt x="4764662" y="4421352"/>
                </a:lnTo>
                <a:lnTo>
                  <a:pt x="4777942" y="4670298"/>
                </a:lnTo>
                <a:lnTo>
                  <a:pt x="4792061" y="4908956"/>
                </a:lnTo>
                <a:lnTo>
                  <a:pt x="4806853" y="5138013"/>
                </a:lnTo>
                <a:lnTo>
                  <a:pt x="4823158" y="5354726"/>
                </a:lnTo>
                <a:lnTo>
                  <a:pt x="4840135" y="5561838"/>
                </a:lnTo>
                <a:lnTo>
                  <a:pt x="4858456" y="5753862"/>
                </a:lnTo>
                <a:lnTo>
                  <a:pt x="4876442" y="5934227"/>
                </a:lnTo>
                <a:lnTo>
                  <a:pt x="4894427" y="6100191"/>
                </a:lnTo>
                <a:lnTo>
                  <a:pt x="4911404" y="6252438"/>
                </a:lnTo>
                <a:lnTo>
                  <a:pt x="4927541" y="6387541"/>
                </a:lnTo>
                <a:lnTo>
                  <a:pt x="4942837" y="6509613"/>
                </a:lnTo>
                <a:lnTo>
                  <a:pt x="4955612" y="6612483"/>
                </a:lnTo>
                <a:lnTo>
                  <a:pt x="4967714" y="6698894"/>
                </a:lnTo>
                <a:lnTo>
                  <a:pt x="4985028" y="6817538"/>
                </a:lnTo>
                <a:lnTo>
                  <a:pt x="4990911" y="6858000"/>
                </a:lnTo>
                <a:lnTo>
                  <a:pt x="4085557" y="6858000"/>
                </a:lnTo>
                <a:lnTo>
                  <a:pt x="4085557" y="6858001"/>
                </a:lnTo>
                <a:lnTo>
                  <a:pt x="0" y="6858001"/>
                </a:lnTo>
                <a:lnTo>
                  <a:pt x="0" y="1"/>
                </a:lnTo>
                <a:lnTo>
                  <a:pt x="3646196" y="1"/>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entury Gothic" panose="020B0502020202020204"/>
            </a:endParaRPr>
          </a:p>
        </p:txBody>
      </p:sp>
      <p:sp>
        <p:nvSpPr>
          <p:cNvPr id="14" name="Rectangle 13">
            <a:extLst>
              <a:ext uri="{FF2B5EF4-FFF2-40B4-BE49-F238E27FC236}">
                <a16:creationId xmlns:a16="http://schemas.microsoft.com/office/drawing/2014/main" id="{8ADAB9C8-EB37-4914-A699-C716FC8FE4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85725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defTabSz="685800"/>
            <a:endParaRPr lang="en-US" sz="1350">
              <a:solidFill>
                <a:prstClr val="white"/>
              </a:solidFill>
              <a:latin typeface="Century Gothic" panose="020B0502020202020204"/>
            </a:endParaRPr>
          </a:p>
        </p:txBody>
      </p:sp>
      <p:sp>
        <p:nvSpPr>
          <p:cNvPr id="2" name="Title 1">
            <a:extLst>
              <a:ext uri="{FF2B5EF4-FFF2-40B4-BE49-F238E27FC236}">
                <a16:creationId xmlns:a16="http://schemas.microsoft.com/office/drawing/2014/main" id="{FDFCD308-5552-8928-3C50-33819822C31D}"/>
              </a:ext>
            </a:extLst>
          </p:cNvPr>
          <p:cNvSpPr>
            <a:spLocks noGrp="1"/>
          </p:cNvSpPr>
          <p:nvPr>
            <p:ph type="title"/>
          </p:nvPr>
        </p:nvSpPr>
        <p:spPr>
          <a:xfrm>
            <a:off x="489858" y="2091690"/>
            <a:ext cx="2642159" cy="3353116"/>
          </a:xfrm>
        </p:spPr>
        <p:txBody>
          <a:bodyPr>
            <a:normAutofit/>
          </a:bodyPr>
          <a:lstStyle/>
          <a:p>
            <a:pPr algn="r"/>
            <a:r>
              <a:rPr lang="en-US">
                <a:solidFill>
                  <a:schemeClr val="bg2"/>
                </a:solidFill>
              </a:rPr>
              <a:t>Palliative Care</a:t>
            </a:r>
          </a:p>
        </p:txBody>
      </p:sp>
      <p:sp>
        <p:nvSpPr>
          <p:cNvPr id="3" name="Content Placeholder 2">
            <a:extLst>
              <a:ext uri="{FF2B5EF4-FFF2-40B4-BE49-F238E27FC236}">
                <a16:creationId xmlns:a16="http://schemas.microsoft.com/office/drawing/2014/main" id="{05579A5A-263B-2346-1150-E23DD82F727E}"/>
              </a:ext>
            </a:extLst>
          </p:cNvPr>
          <p:cNvSpPr>
            <a:spLocks noGrp="1"/>
          </p:cNvSpPr>
          <p:nvPr>
            <p:ph idx="1"/>
          </p:nvPr>
        </p:nvSpPr>
        <p:spPr>
          <a:xfrm>
            <a:off x="3903082" y="1830040"/>
            <a:ext cx="4702076" cy="4069211"/>
          </a:xfrm>
        </p:spPr>
        <p:txBody>
          <a:bodyPr vert="horz" lIns="68580" tIns="34290" rIns="68580" bIns="34290" rtlCol="0" anchor="t">
            <a:noAutofit/>
          </a:bodyPr>
          <a:lstStyle/>
          <a:p>
            <a:pPr>
              <a:lnSpc>
                <a:spcPct val="90000"/>
              </a:lnSpc>
            </a:pPr>
            <a:r>
              <a:rPr lang="en-US" dirty="0"/>
              <a:t>Care that is focused on alleviating and managing distressing symptoms and providing support</a:t>
            </a:r>
          </a:p>
          <a:p>
            <a:pPr lvl="1">
              <a:lnSpc>
                <a:spcPct val="90000"/>
              </a:lnSpc>
              <a:buClr>
                <a:srgbClr val="8AD0D6"/>
              </a:buClr>
              <a:buFont typeface="Wingdings" charset="2"/>
              <a:buChar char="Ø"/>
            </a:pPr>
            <a:r>
              <a:rPr lang="en-US" sz="1500" dirty="0"/>
              <a:t>Support for both patient and family members</a:t>
            </a:r>
          </a:p>
          <a:p>
            <a:pPr lvl="1">
              <a:lnSpc>
                <a:spcPct val="90000"/>
              </a:lnSpc>
              <a:buClr>
                <a:srgbClr val="8AD0D6"/>
              </a:buClr>
              <a:buFont typeface="Wingdings" charset="2"/>
              <a:buChar char="Ø"/>
            </a:pPr>
            <a:r>
              <a:rPr lang="en-US" sz="1500" dirty="0"/>
              <a:t>Support with decision-making</a:t>
            </a:r>
          </a:p>
          <a:p>
            <a:pPr>
              <a:lnSpc>
                <a:spcPct val="90000"/>
              </a:lnSpc>
              <a:buClr>
                <a:srgbClr val="8AD0D6"/>
              </a:buClr>
            </a:pPr>
            <a:r>
              <a:rPr lang="en-US" dirty="0"/>
              <a:t>Can be initiated at any stage of a progressive illness</a:t>
            </a:r>
          </a:p>
          <a:p>
            <a:pPr>
              <a:lnSpc>
                <a:spcPct val="90000"/>
              </a:lnSpc>
              <a:buClr>
                <a:srgbClr val="8AD0D6"/>
              </a:buClr>
            </a:pPr>
            <a:r>
              <a:rPr lang="en-US" dirty="0"/>
              <a:t>Covered by insurance</a:t>
            </a:r>
          </a:p>
          <a:p>
            <a:pPr>
              <a:lnSpc>
                <a:spcPct val="90000"/>
              </a:lnSpc>
              <a:buClr>
                <a:srgbClr val="8AD0D6"/>
              </a:buClr>
            </a:pPr>
            <a:r>
              <a:rPr lang="en-US" dirty="0"/>
              <a:t>Outpatient services are available if someone is at home or resides in a long-term care community (appointment is either in-person or via telehealth). At Nebraska Medicine this is provided by a physician.</a:t>
            </a:r>
          </a:p>
          <a:p>
            <a:pPr>
              <a:lnSpc>
                <a:spcPct val="90000"/>
              </a:lnSpc>
              <a:buClr>
                <a:srgbClr val="8AD0D6"/>
              </a:buClr>
            </a:pPr>
            <a:r>
              <a:rPr lang="en-US" dirty="0"/>
              <a:t>A few home health and hospice agencies have in-home palliative services (monthly visits from a nurse practitioner) </a:t>
            </a:r>
          </a:p>
          <a:p>
            <a:pPr>
              <a:lnSpc>
                <a:spcPct val="90000"/>
              </a:lnSpc>
              <a:buClr>
                <a:srgbClr val="8AD0D6"/>
              </a:buClr>
            </a:pPr>
            <a:endParaRPr lang="en-US" sz="1275"/>
          </a:p>
          <a:p>
            <a:pPr marL="0" indent="0">
              <a:lnSpc>
                <a:spcPct val="90000"/>
              </a:lnSpc>
              <a:buClr>
                <a:srgbClr val="8AD0D6"/>
              </a:buClr>
              <a:buNone/>
            </a:pPr>
            <a:endParaRPr lang="en-US" sz="1275"/>
          </a:p>
          <a:p>
            <a:pPr marL="342900" lvl="1" indent="0">
              <a:lnSpc>
                <a:spcPct val="90000"/>
              </a:lnSpc>
              <a:buClr>
                <a:srgbClr val="8AD0D6"/>
              </a:buClr>
              <a:buNone/>
            </a:pPr>
            <a:endParaRPr lang="en-US" sz="1275"/>
          </a:p>
          <a:p>
            <a:pPr lvl="1">
              <a:lnSpc>
                <a:spcPct val="90000"/>
              </a:lnSpc>
              <a:buClr>
                <a:srgbClr val="8AD0D6"/>
              </a:buClr>
              <a:buFont typeface="Wingdings" charset="2"/>
              <a:buChar char="Ø"/>
            </a:pPr>
            <a:endParaRPr lang="en-US" sz="1275"/>
          </a:p>
          <a:p>
            <a:pPr lvl="1">
              <a:lnSpc>
                <a:spcPct val="90000"/>
              </a:lnSpc>
              <a:buClr>
                <a:srgbClr val="8AD0D6"/>
              </a:buClr>
              <a:buFont typeface="Wingdings" charset="2"/>
              <a:buChar char="Ø"/>
            </a:pPr>
            <a:endParaRPr lang="en-US" sz="1275"/>
          </a:p>
        </p:txBody>
      </p:sp>
    </p:spTree>
    <p:extLst>
      <p:ext uri="{BB962C8B-B14F-4D97-AF65-F5344CB8AC3E}">
        <p14:creationId xmlns:p14="http://schemas.microsoft.com/office/powerpoint/2010/main" val="2001753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880FD-38BC-9C29-568F-23B880CA7EB3}"/>
              </a:ext>
            </a:extLst>
          </p:cNvPr>
          <p:cNvSpPr>
            <a:spLocks noGrp="1"/>
          </p:cNvSpPr>
          <p:nvPr>
            <p:ph type="title"/>
          </p:nvPr>
        </p:nvSpPr>
        <p:spPr/>
        <p:txBody>
          <a:bodyPr/>
          <a:lstStyle/>
          <a:p>
            <a:r>
              <a:rPr lang="en-US"/>
              <a:t>Hospice Care</a:t>
            </a:r>
          </a:p>
        </p:txBody>
      </p:sp>
      <p:sp>
        <p:nvSpPr>
          <p:cNvPr id="3" name="Content Placeholder 2">
            <a:extLst>
              <a:ext uri="{FF2B5EF4-FFF2-40B4-BE49-F238E27FC236}">
                <a16:creationId xmlns:a16="http://schemas.microsoft.com/office/drawing/2014/main" id="{54661BDE-DA11-DFA7-ED55-8B020600E390}"/>
              </a:ext>
            </a:extLst>
          </p:cNvPr>
          <p:cNvSpPr>
            <a:spLocks noGrp="1"/>
          </p:cNvSpPr>
          <p:nvPr>
            <p:ph idx="1"/>
          </p:nvPr>
        </p:nvSpPr>
        <p:spPr>
          <a:xfrm>
            <a:off x="827484" y="1990873"/>
            <a:ext cx="6709906" cy="3552677"/>
          </a:xfrm>
        </p:spPr>
        <p:txBody>
          <a:bodyPr vert="horz" lIns="68580" tIns="34290" rIns="68580" bIns="34290" rtlCol="0" anchor="t">
            <a:normAutofit fontScale="92500" lnSpcReduction="10000"/>
          </a:bodyPr>
          <a:lstStyle/>
          <a:p>
            <a:r>
              <a:rPr lang="en-US" dirty="0"/>
              <a:t>Type of palliative care that is focused on providing support in the end stages of a serious illness</a:t>
            </a:r>
          </a:p>
          <a:p>
            <a:pPr>
              <a:buClr>
                <a:srgbClr val="8AD0D6"/>
              </a:buClr>
            </a:pPr>
            <a:r>
              <a:rPr lang="en-US" dirty="0"/>
              <a:t>A physician must certify that someone likely has 6 months or less to live based on the typical course of their illness</a:t>
            </a:r>
          </a:p>
          <a:p>
            <a:pPr>
              <a:buClr>
                <a:srgbClr val="8AD0D6"/>
              </a:buClr>
            </a:pPr>
            <a:r>
              <a:rPr lang="en-US" dirty="0"/>
              <a:t>Must have a doctor's order and is covered by insurance</a:t>
            </a:r>
          </a:p>
          <a:p>
            <a:pPr>
              <a:buClr>
                <a:srgbClr val="8AD0D6"/>
              </a:buClr>
            </a:pPr>
            <a:r>
              <a:rPr lang="en-US" dirty="0"/>
              <a:t>Can be provided in the home, in a long-term care community, or in a free-standing hospice setting</a:t>
            </a:r>
          </a:p>
          <a:p>
            <a:pPr>
              <a:buClr>
                <a:srgbClr val="8AD0D6"/>
              </a:buClr>
            </a:pPr>
            <a:r>
              <a:rPr lang="en-US" dirty="0"/>
              <a:t>Team consists of medical director, nurse case manager, home health aide, social worker, chaplain, volunteers</a:t>
            </a:r>
          </a:p>
          <a:p>
            <a:pPr>
              <a:buClr>
                <a:srgbClr val="8AD0D6"/>
              </a:buClr>
            </a:pPr>
            <a:r>
              <a:rPr lang="en-US" dirty="0"/>
              <a:t>Hospice agencies may offer additional services as well</a:t>
            </a:r>
          </a:p>
          <a:p>
            <a:pPr>
              <a:buClr>
                <a:srgbClr val="8AD0D6"/>
              </a:buClr>
            </a:pPr>
            <a:r>
              <a:rPr lang="en-US" b="1" dirty="0"/>
              <a:t>Hospice indicators with an Alzheimer's diagnosis:</a:t>
            </a:r>
            <a:r>
              <a:rPr lang="en-US" dirty="0"/>
              <a:t>  limited speech or speech that does not make sense; increased dependency with ambulation and activities of daily living; incontinence; unintentional and progressive weight loss</a:t>
            </a:r>
          </a:p>
          <a:p>
            <a:pPr>
              <a:buClr>
                <a:srgbClr val="8AD0D6"/>
              </a:buClr>
            </a:pPr>
            <a:endParaRPr lang="en-US"/>
          </a:p>
          <a:p>
            <a:pPr>
              <a:buClr>
                <a:srgbClr val="8AD0D6"/>
              </a:buClr>
            </a:pPr>
            <a:endParaRPr lang="en-US"/>
          </a:p>
        </p:txBody>
      </p:sp>
    </p:spTree>
    <p:extLst>
      <p:ext uri="{BB962C8B-B14F-4D97-AF65-F5344CB8AC3E}">
        <p14:creationId xmlns:p14="http://schemas.microsoft.com/office/powerpoint/2010/main" val="24929469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E587C-C5E7-9A24-3C8C-F6B47E1340B8}"/>
              </a:ext>
            </a:extLst>
          </p:cNvPr>
          <p:cNvSpPr>
            <a:spLocks noGrp="1"/>
          </p:cNvSpPr>
          <p:nvPr>
            <p:ph type="title"/>
          </p:nvPr>
        </p:nvSpPr>
        <p:spPr/>
        <p:txBody>
          <a:bodyPr/>
          <a:lstStyle/>
          <a:p>
            <a:r>
              <a:rPr lang="en-US" dirty="0"/>
              <a:t>NE Caregiver Tax Credit  </a:t>
            </a:r>
          </a:p>
        </p:txBody>
      </p:sp>
      <p:sp>
        <p:nvSpPr>
          <p:cNvPr id="3" name="Content Placeholder 2">
            <a:extLst>
              <a:ext uri="{FF2B5EF4-FFF2-40B4-BE49-F238E27FC236}">
                <a16:creationId xmlns:a16="http://schemas.microsoft.com/office/drawing/2014/main" id="{DC53A527-308B-0D1B-34B6-C116A8BDDB38}"/>
              </a:ext>
            </a:extLst>
          </p:cNvPr>
          <p:cNvSpPr>
            <a:spLocks noGrp="1"/>
          </p:cNvSpPr>
          <p:nvPr>
            <p:ph idx="1"/>
          </p:nvPr>
        </p:nvSpPr>
        <p:spPr>
          <a:xfrm>
            <a:off x="203346" y="2141268"/>
            <a:ext cx="7334044" cy="3522597"/>
          </a:xfrm>
        </p:spPr>
        <p:txBody>
          <a:bodyPr vert="horz" lIns="68580" tIns="34290" rIns="68580" bIns="34290" rtlCol="0" anchor="t">
            <a:noAutofit/>
          </a:bodyPr>
          <a:lstStyle/>
          <a:p>
            <a:pPr lvl="1">
              <a:buClr>
                <a:srgbClr val="8AD0D6"/>
              </a:buClr>
              <a:buFont typeface="Wingdings" charset="2"/>
              <a:buChar char="Ø"/>
            </a:pPr>
            <a:r>
              <a:rPr lang="en-US" sz="1500" dirty="0">
                <a:ea typeface="Roboto"/>
                <a:cs typeface="Roboto"/>
              </a:rPr>
              <a:t>The Caregiver Tax Credit Act establishes a nonrefundable tax credit for family caregivers who provide care and support to an eligible family member for tax years beginning on or after January 1, 2025, that requires an application filed with the Nebraska Department of Revenue (DOR).</a:t>
            </a:r>
          </a:p>
          <a:p>
            <a:pPr lvl="1">
              <a:buClr>
                <a:srgbClr val="8AD0D6"/>
              </a:buClr>
              <a:buFont typeface="Wingdings" charset="2"/>
              <a:buChar char="Ø"/>
            </a:pPr>
            <a:r>
              <a:rPr lang="en-US" sz="1500" dirty="0">
                <a:ea typeface="Roboto"/>
                <a:cs typeface="Roboto"/>
              </a:rPr>
              <a:t>The tax credit will equal 50% of the eligible expenditures incurred by the family caregiver during the taxable year with a maximum credit of $2,000, or </a:t>
            </a:r>
            <a:r>
              <a:rPr lang="en-US" sz="1500" b="1" dirty="0">
                <a:ea typeface="Roboto"/>
                <a:cs typeface="Roboto"/>
              </a:rPr>
              <a:t>$3,000 if the eligible family member is a veteran or is diagnosed with dementia.</a:t>
            </a:r>
            <a:endParaRPr lang="en-US" sz="1500" b="1"/>
          </a:p>
          <a:p>
            <a:pPr lvl="1">
              <a:buClr>
                <a:srgbClr val="8AD0D6"/>
              </a:buClr>
              <a:buFont typeface="Wingdings" charset="2"/>
              <a:buChar char="Ø"/>
            </a:pPr>
            <a:r>
              <a:rPr lang="en-US" sz="1500" dirty="0">
                <a:ea typeface="Roboto"/>
                <a:cs typeface="Roboto"/>
              </a:rPr>
              <a:t>Income limits</a:t>
            </a:r>
            <a:endParaRPr lang="en-US" sz="1500"/>
          </a:p>
          <a:p>
            <a:pPr lvl="1">
              <a:buClr>
                <a:srgbClr val="8AD0D6"/>
              </a:buClr>
              <a:buFont typeface="Wingdings" charset="2"/>
              <a:buChar char="Ø"/>
            </a:pPr>
            <a:r>
              <a:rPr lang="en-US" sz="1500" dirty="0">
                <a:ea typeface="Roboto"/>
                <a:cs typeface="Roboto"/>
              </a:rPr>
              <a:t>Do not have to be residing with the person </a:t>
            </a:r>
            <a:endParaRPr lang="en-US" sz="1500"/>
          </a:p>
          <a:p>
            <a:pPr lvl="1">
              <a:buClr>
                <a:srgbClr val="8AD0D6"/>
              </a:buClr>
              <a:buFont typeface="Wingdings" charset="2"/>
              <a:buChar char="Ø"/>
            </a:pPr>
            <a:r>
              <a:rPr lang="en-US" sz="1500" dirty="0">
                <a:ea typeface="Roboto"/>
                <a:cs typeface="Roboto"/>
              </a:rPr>
              <a:t>Care receiver cannot live in a long-term care setting</a:t>
            </a:r>
            <a:endParaRPr lang="en-US" sz="1500" dirty="0"/>
          </a:p>
          <a:p>
            <a:pPr lvl="1">
              <a:buClr>
                <a:srgbClr val="8AD0D6"/>
              </a:buClr>
              <a:buFont typeface="Wingdings" charset="2"/>
              <a:buChar char="Ø"/>
            </a:pPr>
            <a:r>
              <a:rPr lang="en-US" sz="1500" dirty="0">
                <a:ea typeface="Roboto"/>
                <a:cs typeface="Roboto"/>
                <a:hlinkClick r:id="rId2"/>
              </a:rPr>
              <a:t>https://revenue.nebraska.gov/caregiver-tax-credit-act</a:t>
            </a:r>
            <a:r>
              <a:rPr lang="en-US" sz="1500" dirty="0">
                <a:ea typeface="Roboto"/>
                <a:cs typeface="Roboto"/>
              </a:rPr>
              <a:t> </a:t>
            </a:r>
            <a:endParaRPr lang="en-US" sz="1500"/>
          </a:p>
          <a:p>
            <a:pPr lvl="1">
              <a:buClr>
                <a:srgbClr val="8AD0D6"/>
              </a:buClr>
              <a:buFont typeface="Wingdings" charset="2"/>
              <a:buChar char="Ø"/>
            </a:pPr>
            <a:endParaRPr lang="en-US" dirty="0">
              <a:ea typeface="Roboto"/>
              <a:cs typeface="Roboto"/>
            </a:endParaRPr>
          </a:p>
          <a:p>
            <a:pPr lvl="1">
              <a:buClr>
                <a:srgbClr val="8AD0D6"/>
              </a:buClr>
              <a:buFont typeface="Wingdings" charset="2"/>
              <a:buChar char="Ø"/>
            </a:pPr>
            <a:endParaRPr lang="en-US" dirty="0">
              <a:ea typeface="Roboto"/>
              <a:cs typeface="Roboto"/>
            </a:endParaRPr>
          </a:p>
          <a:p>
            <a:pPr>
              <a:buClr>
                <a:srgbClr val="8AD0D6"/>
              </a:buClr>
            </a:pPr>
            <a:endParaRPr lang="en-US" dirty="0"/>
          </a:p>
        </p:txBody>
      </p:sp>
    </p:spTree>
    <p:extLst>
      <p:ext uri="{BB962C8B-B14F-4D97-AF65-F5344CB8AC3E}">
        <p14:creationId xmlns:p14="http://schemas.microsoft.com/office/powerpoint/2010/main" val="355877275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DCBE3-BC69-7DD9-351C-24C220E07E77}"/>
              </a:ext>
            </a:extLst>
          </p:cNvPr>
          <p:cNvSpPr>
            <a:spLocks noGrp="1"/>
          </p:cNvSpPr>
          <p:nvPr>
            <p:ph type="title"/>
          </p:nvPr>
        </p:nvSpPr>
        <p:spPr/>
        <p:txBody>
          <a:bodyPr/>
          <a:lstStyle/>
          <a:p>
            <a:r>
              <a:rPr lang="en-US" sz="3000" dirty="0"/>
              <a:t>Medicare GUIDE Program (Guiding an Improved Dementia Experience)</a:t>
            </a:r>
          </a:p>
        </p:txBody>
      </p:sp>
      <p:sp>
        <p:nvSpPr>
          <p:cNvPr id="3" name="Content Placeholder 2">
            <a:extLst>
              <a:ext uri="{FF2B5EF4-FFF2-40B4-BE49-F238E27FC236}">
                <a16:creationId xmlns:a16="http://schemas.microsoft.com/office/drawing/2014/main" id="{A4026B21-C092-9DAE-F3B5-5F70CF0235BD}"/>
              </a:ext>
            </a:extLst>
          </p:cNvPr>
          <p:cNvSpPr>
            <a:spLocks noGrp="1"/>
          </p:cNvSpPr>
          <p:nvPr>
            <p:ph idx="1"/>
          </p:nvPr>
        </p:nvSpPr>
        <p:spPr>
          <a:xfrm>
            <a:off x="827484" y="2389420"/>
            <a:ext cx="6709906" cy="3124052"/>
          </a:xfrm>
        </p:spPr>
        <p:txBody>
          <a:bodyPr vert="horz" lIns="68580" tIns="34290" rIns="68580" bIns="34290" rtlCol="0" anchor="t">
            <a:normAutofit/>
          </a:bodyPr>
          <a:lstStyle/>
          <a:p>
            <a:pPr>
              <a:buClr>
                <a:srgbClr val="8AD0D6"/>
              </a:buClr>
            </a:pPr>
            <a:r>
              <a:rPr lang="en-US" dirty="0"/>
              <a:t>8-year Medicare pilot project that started this past summer (2025)</a:t>
            </a:r>
          </a:p>
          <a:p>
            <a:pPr>
              <a:buClr>
                <a:srgbClr val="8AD0D6"/>
              </a:buClr>
            </a:pPr>
            <a:r>
              <a:rPr lang="en-US" dirty="0"/>
              <a:t>In Nebraska there is one contracted agency to provide these services, called Medicine in Motion</a:t>
            </a:r>
          </a:p>
          <a:p>
            <a:pPr>
              <a:buClr>
                <a:srgbClr val="8AD0D6"/>
              </a:buClr>
            </a:pPr>
            <a:r>
              <a:rPr lang="en-US" dirty="0"/>
              <a:t>Goal is to increase the quality of life for the person with Alzheimer's and to increase caregiver support</a:t>
            </a:r>
          </a:p>
          <a:p>
            <a:pPr>
              <a:buClr>
                <a:srgbClr val="8AD0D6"/>
              </a:buClr>
            </a:pPr>
            <a:r>
              <a:rPr lang="en-US" dirty="0"/>
              <a:t>Provides ongoing support and care management to families with 24/7 availability</a:t>
            </a:r>
          </a:p>
          <a:p>
            <a:pPr>
              <a:buClr>
                <a:srgbClr val="8AD0D6"/>
              </a:buClr>
            </a:pPr>
            <a:r>
              <a:rPr lang="en-US" dirty="0"/>
              <a:t>For people with traditional Medicare (not those who have a Medicare Advantage plan) it can provide up to $2500/year of respite services</a:t>
            </a:r>
          </a:p>
          <a:p>
            <a:pPr>
              <a:buClr>
                <a:srgbClr val="8AD0D6"/>
              </a:buClr>
            </a:pPr>
            <a:r>
              <a:rPr lang="en-US" dirty="0">
                <a:solidFill>
                  <a:srgbClr val="FDB713"/>
                </a:solidFill>
                <a:hlinkClick r:id="rId2">
                  <a:extLst>
                    <a:ext uri="{A12FA001-AC4F-418D-AE19-62706E023703}">
                      <ahyp:hlinkClr xmlns:ahyp="http://schemas.microsoft.com/office/drawing/2018/hyperlinkcolor" val="tx"/>
                    </a:ext>
                  </a:extLst>
                </a:hlinkClick>
              </a:rPr>
              <a:t>Info@MedicineinmotionMD.com</a:t>
            </a:r>
            <a:r>
              <a:rPr lang="en-US" dirty="0">
                <a:solidFill>
                  <a:srgbClr val="FDB713"/>
                </a:solidFill>
              </a:rPr>
              <a:t> </a:t>
            </a:r>
            <a:r>
              <a:rPr lang="en-US" dirty="0"/>
              <a:t>or 531-359-6571</a:t>
            </a:r>
          </a:p>
        </p:txBody>
      </p:sp>
    </p:spTree>
    <p:extLst>
      <p:ext uri="{BB962C8B-B14F-4D97-AF65-F5344CB8AC3E}">
        <p14:creationId xmlns:p14="http://schemas.microsoft.com/office/powerpoint/2010/main" val="36762229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FC814-C681-7F72-C69E-29880BA78381}"/>
              </a:ext>
            </a:extLst>
          </p:cNvPr>
          <p:cNvSpPr>
            <a:spLocks noGrp="1"/>
          </p:cNvSpPr>
          <p:nvPr>
            <p:ph type="title"/>
          </p:nvPr>
        </p:nvSpPr>
        <p:spPr/>
        <p:txBody>
          <a:bodyPr/>
          <a:lstStyle/>
          <a:p>
            <a:r>
              <a:rPr lang="en-US" dirty="0"/>
              <a:t>Additional Resources</a:t>
            </a:r>
          </a:p>
        </p:txBody>
      </p:sp>
      <p:sp>
        <p:nvSpPr>
          <p:cNvPr id="3" name="Content Placeholder 2">
            <a:extLst>
              <a:ext uri="{FF2B5EF4-FFF2-40B4-BE49-F238E27FC236}">
                <a16:creationId xmlns:a16="http://schemas.microsoft.com/office/drawing/2014/main" id="{3F2ED695-8448-6EA6-3FFB-E66CC7CEB51A}"/>
              </a:ext>
            </a:extLst>
          </p:cNvPr>
          <p:cNvSpPr>
            <a:spLocks noGrp="1"/>
          </p:cNvSpPr>
          <p:nvPr>
            <p:ph idx="1"/>
          </p:nvPr>
        </p:nvSpPr>
        <p:spPr>
          <a:xfrm>
            <a:off x="827484" y="2141269"/>
            <a:ext cx="6709906" cy="3402281"/>
          </a:xfrm>
        </p:spPr>
        <p:txBody>
          <a:bodyPr vert="horz" lIns="68580" tIns="34290" rIns="68580" bIns="34290" rtlCol="0" anchor="t">
            <a:normAutofit/>
          </a:bodyPr>
          <a:lstStyle/>
          <a:p>
            <a:pPr>
              <a:buClr>
                <a:srgbClr val="8AD0D6"/>
              </a:buClr>
            </a:pPr>
            <a:r>
              <a:rPr lang="en-US" dirty="0"/>
              <a:t>Support groups - </a:t>
            </a:r>
            <a:r>
              <a:rPr lang="en-US" dirty="0">
                <a:solidFill>
                  <a:srgbClr val="FDB713"/>
                </a:solidFill>
                <a:ea typeface="+mj-lt"/>
                <a:cs typeface="+mj-lt"/>
                <a:hlinkClick r:id="rId2">
                  <a:extLst>
                    <a:ext uri="{A12FA001-AC4F-418D-AE19-62706E023703}">
                      <ahyp:hlinkClr xmlns:ahyp="http://schemas.microsoft.com/office/drawing/2018/hyperlinkcolor" val="tx"/>
                    </a:ext>
                  </a:extLst>
                </a:hlinkClick>
              </a:rPr>
              <a:t>https://www.alz.org/nebraska/support</a:t>
            </a:r>
            <a:endParaRPr lang="en-US" dirty="0">
              <a:solidFill>
                <a:srgbClr val="FDB713"/>
              </a:solidFill>
            </a:endParaRPr>
          </a:p>
          <a:p>
            <a:pPr>
              <a:buClr>
                <a:srgbClr val="8AD0D6"/>
              </a:buClr>
            </a:pPr>
            <a:r>
              <a:rPr lang="en-US" dirty="0"/>
              <a:t>State Health Insurance Program (SHIP) </a:t>
            </a:r>
            <a:r>
              <a:rPr lang="en-US" dirty="0">
                <a:solidFill>
                  <a:srgbClr val="FDB713"/>
                </a:solidFill>
                <a:ea typeface="+mj-lt"/>
                <a:cs typeface="+mj-lt"/>
                <a:hlinkClick r:id="rId3">
                  <a:extLst>
                    <a:ext uri="{A12FA001-AC4F-418D-AE19-62706E023703}">
                      <ahyp:hlinkClr xmlns:ahyp="http://schemas.microsoft.com/office/drawing/2018/hyperlinkcolor" val="tx"/>
                    </a:ext>
                  </a:extLst>
                </a:hlinkClick>
              </a:rPr>
              <a:t>https://doi.nebraska.gov/nebraska-ship-smp</a:t>
            </a:r>
            <a:endParaRPr lang="en-US" dirty="0">
              <a:solidFill>
                <a:srgbClr val="FDB713"/>
              </a:solidFill>
            </a:endParaRPr>
          </a:p>
          <a:p>
            <a:pPr>
              <a:buClr>
                <a:srgbClr val="8AD0D6"/>
              </a:buClr>
            </a:pPr>
            <a:r>
              <a:rPr lang="en-US" dirty="0"/>
              <a:t>Area Agencies on Aging – </a:t>
            </a:r>
          </a:p>
          <a:p>
            <a:pPr lvl="1">
              <a:buClr>
                <a:srgbClr val="8AD0D6"/>
              </a:buClr>
              <a:buFont typeface="Wingdings" charset="2"/>
              <a:buChar char="Ø"/>
            </a:pPr>
            <a:r>
              <a:rPr lang="en-US" dirty="0"/>
              <a:t>Eastern NE Office on Aging – </a:t>
            </a:r>
            <a:r>
              <a:rPr lang="en-US" dirty="0">
                <a:solidFill>
                  <a:srgbClr val="FDB713"/>
                </a:solidFill>
                <a:hlinkClick r:id="rId4">
                  <a:extLst>
                    <a:ext uri="{A12FA001-AC4F-418D-AE19-62706E023703}">
                      <ahyp:hlinkClr xmlns:ahyp="http://schemas.microsoft.com/office/drawing/2018/hyperlinkcolor" val="tx"/>
                    </a:ext>
                  </a:extLst>
                </a:hlinkClick>
              </a:rPr>
              <a:t>www.enoa.org</a:t>
            </a:r>
            <a:endParaRPr lang="en-US" dirty="0">
              <a:solidFill>
                <a:srgbClr val="FDB713"/>
              </a:solidFill>
            </a:endParaRPr>
          </a:p>
          <a:p>
            <a:pPr lvl="1">
              <a:buClr>
                <a:srgbClr val="8AD0D6"/>
              </a:buClr>
              <a:buFont typeface="Wingdings" charset="2"/>
              <a:buChar char="Ø"/>
            </a:pPr>
            <a:r>
              <a:rPr lang="en-US" dirty="0"/>
              <a:t>Aging Partners - Aging Partners –</a:t>
            </a:r>
            <a:r>
              <a:rPr lang="en-US" dirty="0">
                <a:solidFill>
                  <a:srgbClr val="FDB713"/>
                </a:solidFill>
                <a:ea typeface="+mj-lt"/>
                <a:cs typeface="+mj-lt"/>
                <a:hlinkClick r:id="rId5">
                  <a:extLst>
                    <a:ext uri="{A12FA001-AC4F-418D-AE19-62706E023703}">
                      <ahyp:hlinkClr xmlns:ahyp="http://schemas.microsoft.com/office/drawing/2018/hyperlinkcolor" val="tx"/>
                    </a:ext>
                  </a:extLst>
                </a:hlinkClick>
              </a:rPr>
              <a:t>https://www.lincoln.ne.gov/City/Departments/Aging-Partners</a:t>
            </a:r>
            <a:endParaRPr lang="en-US" dirty="0">
              <a:solidFill>
                <a:srgbClr val="FDB713"/>
              </a:solidFill>
            </a:endParaRPr>
          </a:p>
          <a:p>
            <a:pPr lvl="1">
              <a:buClr>
                <a:srgbClr val="8AD0D6"/>
              </a:buClr>
              <a:buFont typeface="Wingdings" charset="2"/>
              <a:buChar char="Ø"/>
            </a:pPr>
            <a:r>
              <a:rPr lang="en-US" dirty="0"/>
              <a:t>Connections - </a:t>
            </a:r>
            <a:r>
              <a:rPr lang="en-US" dirty="0">
                <a:solidFill>
                  <a:srgbClr val="FDB713"/>
                </a:solidFill>
                <a:ea typeface="+mj-lt"/>
                <a:cs typeface="+mj-lt"/>
                <a:hlinkClick r:id="rId6">
                  <a:extLst>
                    <a:ext uri="{A12FA001-AC4F-418D-AE19-62706E023703}">
                      <ahyp:hlinkClr xmlns:ahyp="http://schemas.microsoft.com/office/drawing/2018/hyperlinkcolor" val="tx"/>
                    </a:ext>
                  </a:extLst>
                </a:hlinkClick>
              </a:rPr>
              <a:t>https://www.connectionsaaa.org/</a:t>
            </a:r>
          </a:p>
          <a:p>
            <a:pPr>
              <a:buClr>
                <a:srgbClr val="8AD0D6"/>
              </a:buClr>
            </a:pPr>
            <a:r>
              <a:rPr lang="en-US" dirty="0">
                <a:ea typeface="+mj-lt"/>
                <a:cs typeface="+mj-lt"/>
              </a:rPr>
              <a:t>Omaha area and Council Bluffs area resource lists - </a:t>
            </a:r>
            <a:endParaRPr lang="en-US" dirty="0"/>
          </a:p>
          <a:p>
            <a:pPr lvl="1">
              <a:buClr>
                <a:srgbClr val="8AD0D6"/>
              </a:buClr>
              <a:buFont typeface="Wingdings,Sans-Serif" charset="2"/>
              <a:buChar char="Ø"/>
            </a:pPr>
            <a:r>
              <a:rPr lang="en-US" dirty="0">
                <a:solidFill>
                  <a:srgbClr val="FDB713"/>
                </a:solidFill>
                <a:ea typeface="+mj-lt"/>
                <a:cs typeface="+mj-lt"/>
                <a:hlinkClick r:id="rId7">
                  <a:extLst>
                    <a:ext uri="{A12FA001-AC4F-418D-AE19-62706E023703}">
                      <ahyp:hlinkClr xmlns:ahyp="http://schemas.microsoft.com/office/drawing/2018/hyperlinkcolor" val="tx"/>
                    </a:ext>
                  </a:extLst>
                </a:hlinkClick>
              </a:rPr>
              <a:t>douglas-sarpy-county-community-resources-3-2025.pdf</a:t>
            </a:r>
            <a:endParaRPr lang="en-US" dirty="0">
              <a:solidFill>
                <a:srgbClr val="FDB713"/>
              </a:solidFill>
              <a:ea typeface="+mj-lt"/>
              <a:cs typeface="+mj-lt"/>
            </a:endParaRPr>
          </a:p>
          <a:p>
            <a:pPr lvl="1">
              <a:buClr>
                <a:srgbClr val="8AD0D6"/>
              </a:buClr>
              <a:buFont typeface="Wingdings,Sans-Serif" charset="2"/>
              <a:buChar char="Ø"/>
            </a:pPr>
            <a:r>
              <a:rPr lang="en-US" dirty="0">
                <a:solidFill>
                  <a:srgbClr val="FDB713"/>
                </a:solidFill>
                <a:ea typeface="+mj-lt"/>
                <a:cs typeface="+mj-lt"/>
                <a:hlinkClick r:id="rId8">
                  <a:extLst>
                    <a:ext uri="{A12FA001-AC4F-418D-AE19-62706E023703}">
                      <ahyp:hlinkClr xmlns:ahyp="http://schemas.microsoft.com/office/drawing/2018/hyperlinkcolor" val="tx"/>
                    </a:ext>
                  </a:extLst>
                </a:hlinkClick>
              </a:rPr>
              <a:t>council-bluffs-pottawattamie-county-community-resources-3-2025.pdf</a:t>
            </a:r>
            <a:endParaRPr lang="en-US" dirty="0">
              <a:solidFill>
                <a:srgbClr val="FDB713"/>
              </a:solidFill>
            </a:endParaRPr>
          </a:p>
          <a:p>
            <a:pPr lvl="1">
              <a:buClr>
                <a:srgbClr val="8AD0D6"/>
              </a:buClr>
              <a:buFont typeface="Wingdings" charset="2"/>
              <a:buChar char="Ø"/>
            </a:pPr>
            <a:endParaRPr lang="en-US" dirty="0"/>
          </a:p>
          <a:p>
            <a:pPr marL="342900" lvl="1" indent="0">
              <a:buClr>
                <a:srgbClr val="8AD0D6"/>
              </a:buClr>
              <a:buNone/>
            </a:pPr>
            <a:endParaRPr lang="en-US" dirty="0"/>
          </a:p>
          <a:p>
            <a:pPr lvl="1">
              <a:buClr>
                <a:srgbClr val="8AD0D6"/>
              </a:buClr>
              <a:buFont typeface="Wingdings" charset="2"/>
              <a:buChar char="Ø"/>
            </a:pPr>
            <a:endParaRPr lang="en-US" dirty="0"/>
          </a:p>
          <a:p>
            <a:pPr lvl="1">
              <a:buClr>
                <a:srgbClr val="8AD0D6"/>
              </a:buClr>
              <a:buFont typeface="Wingdings" charset="2"/>
              <a:buChar char="Ø"/>
            </a:pPr>
            <a:endParaRPr lang="en-US" dirty="0"/>
          </a:p>
          <a:p>
            <a:pPr>
              <a:buClr>
                <a:srgbClr val="8AD0D6"/>
              </a:buClr>
            </a:pPr>
            <a:endParaRPr lang="en-US" dirty="0"/>
          </a:p>
        </p:txBody>
      </p:sp>
    </p:spTree>
    <p:extLst>
      <p:ext uri="{BB962C8B-B14F-4D97-AF65-F5344CB8AC3E}">
        <p14:creationId xmlns:p14="http://schemas.microsoft.com/office/powerpoint/2010/main" val="346174840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F01E9-C529-B16F-65B2-81EC2AEAC116}"/>
              </a:ext>
            </a:extLst>
          </p:cNvPr>
          <p:cNvSpPr>
            <a:spLocks noGrp="1"/>
          </p:cNvSpPr>
          <p:nvPr>
            <p:ph type="title"/>
          </p:nvPr>
        </p:nvSpPr>
        <p:spPr>
          <a:xfrm>
            <a:off x="484584" y="1196789"/>
            <a:ext cx="7053542" cy="713006"/>
          </a:xfrm>
        </p:spPr>
        <p:txBody>
          <a:bodyPr/>
          <a:lstStyle/>
          <a:p>
            <a:r>
              <a:rPr lang="en-US" dirty="0"/>
              <a:t>Thank you!</a:t>
            </a:r>
            <a:br>
              <a:rPr lang="en-US" dirty="0"/>
            </a:br>
            <a:br>
              <a:rPr lang="en-US" dirty="0"/>
            </a:br>
            <a:r>
              <a:rPr lang="en-US" sz="2700" dirty="0"/>
              <a:t>Colleen Hoarty, LCSW</a:t>
            </a:r>
            <a:br>
              <a:rPr lang="en-US" sz="2700" dirty="0"/>
            </a:br>
            <a:r>
              <a:rPr lang="en-US" sz="2700" dirty="0"/>
              <a:t>Medical Social Worker</a:t>
            </a:r>
            <a:br>
              <a:rPr lang="en-US" sz="2700" dirty="0"/>
            </a:br>
            <a:r>
              <a:rPr lang="en-US" sz="2700" dirty="0"/>
              <a:t>NE Medicine Neurosciences</a:t>
            </a:r>
            <a:br>
              <a:rPr lang="en-US" sz="2700" dirty="0"/>
            </a:br>
            <a:r>
              <a:rPr lang="en-US" sz="2700" dirty="0"/>
              <a:t>402-559-5767</a:t>
            </a:r>
            <a:br>
              <a:rPr lang="en-US" sz="2700" dirty="0"/>
            </a:br>
            <a:r>
              <a:rPr lang="en-US" sz="2700" dirty="0"/>
              <a:t>cohoarty@nebraskamed.com</a:t>
            </a:r>
          </a:p>
        </p:txBody>
      </p:sp>
    </p:spTree>
    <p:extLst>
      <p:ext uri="{BB962C8B-B14F-4D97-AF65-F5344CB8AC3E}">
        <p14:creationId xmlns:p14="http://schemas.microsoft.com/office/powerpoint/2010/main" val="35738720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4625"/>
            <a:ext cx="7772400" cy="1470025"/>
          </a:xfrm>
        </p:spPr>
        <p:txBody>
          <a:bodyPr>
            <a:normAutofit fontScale="90000"/>
          </a:bodyPr>
          <a:lstStyle/>
          <a:p>
            <a:r>
              <a:rPr lang="en-US" sz="7300" dirty="0">
                <a:solidFill>
                  <a:srgbClr val="C00000"/>
                </a:solidFill>
                <a:latin typeface="Aharoni" panose="02010803020104030203" pitchFamily="2" charset="-79"/>
                <a:cs typeface="Aharoni" panose="02010803020104030203" pitchFamily="2" charset="-79"/>
              </a:rPr>
              <a:t>Estate Planning Essentials</a:t>
            </a:r>
            <a:br>
              <a:rPr lang="en-US" dirty="0"/>
            </a:br>
            <a:endParaRPr lang="en-US" dirty="0"/>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2400300"/>
            <a:ext cx="3200400" cy="1028700"/>
          </a:xfrm>
          <a:prstGeom prst="rect">
            <a:avLst/>
          </a:prstGeom>
        </p:spPr>
      </p:pic>
      <p:sp>
        <p:nvSpPr>
          <p:cNvPr id="3" name="Subtitle 2"/>
          <p:cNvSpPr>
            <a:spLocks noGrp="1"/>
          </p:cNvSpPr>
          <p:nvPr>
            <p:ph type="subTitle" idx="1"/>
          </p:nvPr>
        </p:nvSpPr>
        <p:spPr/>
        <p:txBody>
          <a:bodyPr>
            <a:noAutofit/>
          </a:bodyPr>
          <a:lstStyle/>
          <a:p>
            <a:pPr algn="ctr"/>
            <a:r>
              <a:rPr lang="en-US" sz="4000" dirty="0">
                <a:solidFill>
                  <a:schemeClr val="bg1"/>
                </a:solidFill>
              </a:rPr>
              <a:t>Christina L. Usher</a:t>
            </a:r>
          </a:p>
          <a:p>
            <a:pPr algn="ctr"/>
            <a:r>
              <a:rPr lang="en-US" sz="4000" dirty="0">
                <a:solidFill>
                  <a:schemeClr val="bg1"/>
                </a:solidFill>
              </a:rPr>
              <a:t>Mattson Ricketts Law Firm, LLP</a:t>
            </a:r>
          </a:p>
        </p:txBody>
      </p:sp>
    </p:spTree>
    <p:extLst>
      <p:ext uri="{BB962C8B-B14F-4D97-AF65-F5344CB8AC3E}">
        <p14:creationId xmlns:p14="http://schemas.microsoft.com/office/powerpoint/2010/main" val="42906418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938A5-1148-2C0E-7248-F44ACB9DC4C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EC2A9BB-2BB1-43F0-0A8B-64DDE225D2C1}"/>
              </a:ext>
            </a:extLst>
          </p:cNvPr>
          <p:cNvSpPr>
            <a:spLocks noGrp="1"/>
          </p:cNvSpPr>
          <p:nvPr>
            <p:ph type="title"/>
          </p:nvPr>
        </p:nvSpPr>
        <p:spPr>
          <a:xfrm>
            <a:off x="838200" y="1981200"/>
            <a:ext cx="2527885" cy="2343942"/>
          </a:xfrm>
        </p:spPr>
        <p:txBody>
          <a:bodyPr>
            <a:noAutofit/>
          </a:bodyPr>
          <a:lstStyle/>
          <a:p>
            <a:pPr algn="ctr"/>
            <a:r>
              <a:rPr lang="en-US" sz="4400" dirty="0">
                <a:solidFill>
                  <a:srgbClr val="C00000"/>
                </a:solidFill>
              </a:rPr>
              <a:t>What is an Estate Plan?</a:t>
            </a:r>
          </a:p>
        </p:txBody>
      </p:sp>
      <p:sp>
        <p:nvSpPr>
          <p:cNvPr id="5" name="Content Placeholder 4">
            <a:extLst>
              <a:ext uri="{FF2B5EF4-FFF2-40B4-BE49-F238E27FC236}">
                <a16:creationId xmlns:a16="http://schemas.microsoft.com/office/drawing/2014/main" id="{894128B1-D88E-325C-A52A-EFC0CAFD251F}"/>
              </a:ext>
            </a:extLst>
          </p:cNvPr>
          <p:cNvSpPr>
            <a:spLocks noGrp="1"/>
          </p:cNvSpPr>
          <p:nvPr>
            <p:ph idx="1"/>
          </p:nvPr>
        </p:nvSpPr>
        <p:spPr>
          <a:xfrm>
            <a:off x="3505200" y="304800"/>
            <a:ext cx="4953000" cy="6172200"/>
          </a:xfrm>
        </p:spPr>
        <p:txBody>
          <a:bodyPr>
            <a:normAutofit/>
          </a:bodyPr>
          <a:lstStyle/>
          <a:p>
            <a:pPr marL="0" indent="0">
              <a:buNone/>
            </a:pPr>
            <a:r>
              <a:rPr lang="en-US" sz="4000" dirty="0"/>
              <a:t>Putting together legal documents and designations that will help manage your legal, financial and healthcare affairs BOTH during your life and after your passing.</a:t>
            </a:r>
          </a:p>
        </p:txBody>
      </p:sp>
    </p:spTree>
    <p:extLst>
      <p:ext uri="{BB962C8B-B14F-4D97-AF65-F5344CB8AC3E}">
        <p14:creationId xmlns:p14="http://schemas.microsoft.com/office/powerpoint/2010/main" val="396638717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CC8958-26FB-A1DA-54F5-9F5FDEBD14D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831DDAD-9098-897E-2E84-2E56AF9A2EF1}"/>
              </a:ext>
            </a:extLst>
          </p:cNvPr>
          <p:cNvSpPr>
            <a:spLocks noGrp="1"/>
          </p:cNvSpPr>
          <p:nvPr>
            <p:ph type="title"/>
          </p:nvPr>
        </p:nvSpPr>
        <p:spPr>
          <a:xfrm>
            <a:off x="533400" y="1524000"/>
            <a:ext cx="3200400" cy="3581400"/>
          </a:xfrm>
        </p:spPr>
        <p:txBody>
          <a:bodyPr>
            <a:noAutofit/>
          </a:bodyPr>
          <a:lstStyle/>
          <a:p>
            <a:pPr algn="ctr"/>
            <a:r>
              <a:rPr lang="en-US" sz="4400" dirty="0">
                <a:solidFill>
                  <a:srgbClr val="C00000"/>
                </a:solidFill>
              </a:rPr>
              <a:t>Situations you may encounter where an estate plan will help</a:t>
            </a:r>
          </a:p>
        </p:txBody>
      </p:sp>
      <p:sp>
        <p:nvSpPr>
          <p:cNvPr id="5" name="Content Placeholder 4">
            <a:extLst>
              <a:ext uri="{FF2B5EF4-FFF2-40B4-BE49-F238E27FC236}">
                <a16:creationId xmlns:a16="http://schemas.microsoft.com/office/drawing/2014/main" id="{9B021235-CA12-A22C-EE3E-051470E2AAEE}"/>
              </a:ext>
            </a:extLst>
          </p:cNvPr>
          <p:cNvSpPr>
            <a:spLocks noGrp="1"/>
          </p:cNvSpPr>
          <p:nvPr>
            <p:ph idx="1"/>
          </p:nvPr>
        </p:nvSpPr>
        <p:spPr>
          <a:xfrm>
            <a:off x="3505200" y="304800"/>
            <a:ext cx="4953000" cy="6172200"/>
          </a:xfrm>
        </p:spPr>
        <p:txBody>
          <a:bodyPr>
            <a:normAutofit fontScale="92500" lnSpcReduction="20000"/>
          </a:bodyPr>
          <a:lstStyle/>
          <a:p>
            <a:r>
              <a:rPr lang="en-US" sz="4000" dirty="0"/>
              <a:t>Needing to access a bank account;</a:t>
            </a:r>
          </a:p>
          <a:p>
            <a:r>
              <a:rPr lang="en-US" sz="4000" dirty="0"/>
              <a:t>Signing a tax return;</a:t>
            </a:r>
          </a:p>
          <a:p>
            <a:r>
              <a:rPr lang="en-US" sz="4000" dirty="0"/>
              <a:t>Applying for disability;</a:t>
            </a:r>
          </a:p>
          <a:p>
            <a:r>
              <a:rPr lang="en-US" sz="4000" dirty="0"/>
              <a:t>Signing over a deed;</a:t>
            </a:r>
          </a:p>
          <a:p>
            <a:r>
              <a:rPr lang="en-US" sz="4000" dirty="0"/>
              <a:t>Managing a retirement account;</a:t>
            </a:r>
          </a:p>
          <a:p>
            <a:r>
              <a:rPr lang="en-US" sz="4000" dirty="0"/>
              <a:t>Assigning death benefits</a:t>
            </a:r>
          </a:p>
        </p:txBody>
      </p:sp>
    </p:spTree>
    <p:extLst>
      <p:ext uri="{BB962C8B-B14F-4D97-AF65-F5344CB8AC3E}">
        <p14:creationId xmlns:p14="http://schemas.microsoft.com/office/powerpoint/2010/main" val="40893558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1B730F-EC29-B2A9-F8E1-72267F8CB6D5}"/>
              </a:ext>
            </a:extLst>
          </p:cNvPr>
          <p:cNvSpPr>
            <a:spLocks noGrp="1"/>
          </p:cNvSpPr>
          <p:nvPr>
            <p:ph type="title"/>
          </p:nvPr>
        </p:nvSpPr>
        <p:spPr>
          <a:xfrm>
            <a:off x="782320" y="217590"/>
            <a:ext cx="8019650" cy="751402"/>
          </a:xfrm>
        </p:spPr>
        <p:txBody>
          <a:bodyPr/>
          <a:lstStyle/>
          <a:p>
            <a:r>
              <a:rPr lang="en-US" dirty="0"/>
              <a:t>AD Risk Factors</a:t>
            </a:r>
          </a:p>
        </p:txBody>
      </p:sp>
      <p:pic>
        <p:nvPicPr>
          <p:cNvPr id="5" name="Picture 4" descr="A diagram of a brain and a diagram of a person's brain with risk factors of Alzheimer's Disease&#10;&#10;">
            <a:extLst>
              <a:ext uri="{FF2B5EF4-FFF2-40B4-BE49-F238E27FC236}">
                <a16:creationId xmlns:a16="http://schemas.microsoft.com/office/drawing/2014/main" id="{A0E12436-73A0-25C9-A6E8-9A41FA0CDD97}"/>
              </a:ext>
            </a:extLst>
          </p:cNvPr>
          <p:cNvPicPr>
            <a:picLocks noChangeAspect="1"/>
          </p:cNvPicPr>
          <p:nvPr/>
        </p:nvPicPr>
        <p:blipFill>
          <a:blip r:embed="rId2"/>
          <a:stretch>
            <a:fillRect/>
          </a:stretch>
        </p:blipFill>
        <p:spPr>
          <a:xfrm>
            <a:off x="782320" y="1124870"/>
            <a:ext cx="8019649" cy="5515541"/>
          </a:xfrm>
          <a:prstGeom prst="rect">
            <a:avLst/>
          </a:prstGeom>
        </p:spPr>
      </p:pic>
    </p:spTree>
    <p:extLst>
      <p:ext uri="{BB962C8B-B14F-4D97-AF65-F5344CB8AC3E}">
        <p14:creationId xmlns:p14="http://schemas.microsoft.com/office/powerpoint/2010/main" val="383225466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7772400" cy="5638800"/>
          </a:xfrm>
        </p:spPr>
        <p:txBody>
          <a:bodyPr>
            <a:normAutofit fontScale="90000"/>
          </a:bodyPr>
          <a:lstStyle/>
          <a:p>
            <a:pPr algn="ctr"/>
            <a:r>
              <a:rPr lang="en-US" sz="4800" u="sng" dirty="0">
                <a:solidFill>
                  <a:srgbClr val="C00000"/>
                </a:solidFill>
              </a:rPr>
              <a:t>Key tools</a:t>
            </a:r>
            <a:br>
              <a:rPr lang="en-US" sz="4800" u="sng" dirty="0">
                <a:solidFill>
                  <a:srgbClr val="C00000"/>
                </a:solidFill>
              </a:rPr>
            </a:br>
            <a:r>
              <a:rPr lang="en-US" sz="4800" u="sng" dirty="0">
                <a:solidFill>
                  <a:srgbClr val="C00000"/>
                </a:solidFill>
              </a:rPr>
              <a:t> to Any Estate Plan</a:t>
            </a:r>
            <a:br>
              <a:rPr lang="en-US" dirty="0"/>
            </a:br>
            <a:br>
              <a:rPr lang="en-US" dirty="0"/>
            </a:br>
            <a:r>
              <a:rPr lang="en-US" sz="5300" dirty="0">
                <a:solidFill>
                  <a:schemeClr val="bg1"/>
                </a:solidFill>
              </a:rPr>
              <a:t>1. Power of Attorney</a:t>
            </a:r>
            <a:br>
              <a:rPr lang="en-US" sz="5300" dirty="0">
                <a:solidFill>
                  <a:schemeClr val="bg1"/>
                </a:solidFill>
              </a:rPr>
            </a:br>
            <a:r>
              <a:rPr lang="en-US" sz="5300" dirty="0">
                <a:solidFill>
                  <a:schemeClr val="bg1"/>
                </a:solidFill>
              </a:rPr>
              <a:t> - </a:t>
            </a:r>
            <a:r>
              <a:rPr lang="en-US" sz="5300" cap="none" dirty="0">
                <a:solidFill>
                  <a:schemeClr val="bg1"/>
                </a:solidFill>
              </a:rPr>
              <a:t>Financial &amp; Medical</a:t>
            </a:r>
            <a:br>
              <a:rPr lang="en-US" sz="5300" cap="none" dirty="0">
                <a:solidFill>
                  <a:schemeClr val="bg1"/>
                </a:solidFill>
              </a:rPr>
            </a:br>
            <a:r>
              <a:rPr lang="en-US" sz="5300" cap="none" dirty="0">
                <a:solidFill>
                  <a:schemeClr val="bg1"/>
                </a:solidFill>
              </a:rPr>
              <a:t>2. </a:t>
            </a:r>
            <a:r>
              <a:rPr lang="en-US" sz="5300" dirty="0">
                <a:solidFill>
                  <a:schemeClr val="bg1"/>
                </a:solidFill>
              </a:rPr>
              <a:t>named beneficiaries &amp; Joint Owners</a:t>
            </a:r>
            <a:br>
              <a:rPr lang="en-US" sz="5300" dirty="0">
                <a:solidFill>
                  <a:schemeClr val="bg1"/>
                </a:solidFill>
              </a:rPr>
            </a:br>
            <a:r>
              <a:rPr lang="en-US" sz="5300" dirty="0">
                <a:solidFill>
                  <a:schemeClr val="bg1"/>
                </a:solidFill>
              </a:rPr>
              <a:t>3. Will / trust</a:t>
            </a:r>
            <a:br>
              <a:rPr lang="en-US" sz="5300" dirty="0">
                <a:solidFill>
                  <a:schemeClr val="bg1"/>
                </a:solidFill>
              </a:rPr>
            </a:br>
            <a:endParaRPr lang="en-US" sz="5300" dirty="0">
              <a:solidFill>
                <a:schemeClr val="bg1"/>
              </a:solidFill>
            </a:endParaRPr>
          </a:p>
        </p:txBody>
      </p:sp>
    </p:spTree>
    <p:extLst>
      <p:ext uri="{BB962C8B-B14F-4D97-AF65-F5344CB8AC3E}">
        <p14:creationId xmlns:p14="http://schemas.microsoft.com/office/powerpoint/2010/main" val="370870813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2604E-12CF-F43C-8D90-083A4B470DC1}"/>
              </a:ext>
            </a:extLst>
          </p:cNvPr>
          <p:cNvSpPr>
            <a:spLocks noGrp="1"/>
          </p:cNvSpPr>
          <p:nvPr>
            <p:ph type="title"/>
          </p:nvPr>
        </p:nvSpPr>
        <p:spPr>
          <a:xfrm>
            <a:off x="856060" y="-1478570"/>
            <a:ext cx="7429499" cy="1478570"/>
          </a:xfrm>
        </p:spPr>
        <p:txBody>
          <a:bodyPr vert="horz" lIns="91440" tIns="45720" rIns="91440" bIns="45720" rtlCol="0" anchor="b">
            <a:normAutofit/>
          </a:bodyPr>
          <a:lstStyle/>
          <a:p>
            <a:r>
              <a:rPr lang="en-US" dirty="0"/>
              <a:t>Benefits of Estate Planning 2</a:t>
            </a:r>
          </a:p>
        </p:txBody>
      </p:sp>
      <p:sp>
        <p:nvSpPr>
          <p:cNvPr id="4" name="TextBox 3"/>
          <p:cNvSpPr txBox="1"/>
          <p:nvPr/>
        </p:nvSpPr>
        <p:spPr>
          <a:xfrm>
            <a:off x="838200" y="304800"/>
            <a:ext cx="7467600" cy="61555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C00000"/>
                </a:solidFill>
                <a:effectLst/>
                <a:uLnTx/>
                <a:uFillTx/>
                <a:latin typeface="Tw Cen MT" panose="020B0602020104020603"/>
                <a:ea typeface="+mn-ea"/>
                <a:cs typeface="+mn-cs"/>
              </a:rPr>
              <a:t>Benefits of Estate Planning</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prstClr val="white"/>
              </a:solidFill>
              <a:effectLst/>
              <a:uLnTx/>
              <a:uFillTx/>
              <a:latin typeface="Tw Cen MT" panose="020B0602020104020603"/>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sng" strike="noStrike" kern="1200" cap="none" spc="0" normalizeH="0" baseline="0" noProof="0" dirty="0">
                <a:ln>
                  <a:noFill/>
                </a:ln>
                <a:solidFill>
                  <a:srgbClr val="C00000"/>
                </a:solidFill>
                <a:effectLst/>
                <a:uLnTx/>
                <a:uFillTx/>
                <a:latin typeface="Tw Cen MT" panose="020B0602020104020603"/>
                <a:ea typeface="+mn-ea"/>
                <a:cs typeface="+mn-cs"/>
              </a:rPr>
              <a:t>Providing for your Family</a:t>
            </a:r>
            <a:r>
              <a:rPr kumimoji="0" lang="en-US" sz="2000" b="1" i="0" u="sng" strike="noStrike" kern="1200" cap="none" spc="0" normalizeH="0" baseline="0" noProof="0" dirty="0">
                <a:ln>
                  <a:noFill/>
                </a:ln>
                <a:solidFill>
                  <a:srgbClr val="27CED7">
                    <a:lumMod val="75000"/>
                  </a:srgbClr>
                </a:solidFill>
                <a:effectLst/>
                <a:uLnTx/>
                <a:uFillTx/>
                <a:latin typeface="Tw Cen MT" panose="020B0602020104020603"/>
                <a:ea typeface="+mn-ea"/>
                <a:cs typeface="+mn-cs"/>
              </a:rPr>
              <a:t>.</a:t>
            </a:r>
            <a:r>
              <a:rPr kumimoji="0" lang="en-US" sz="2000" b="1" i="0" u="none" strike="noStrike" kern="1200" cap="none" spc="0" normalizeH="0" baseline="0" noProof="0" dirty="0">
                <a:ln>
                  <a:noFill/>
                </a:ln>
                <a:solidFill>
                  <a:srgbClr val="27CED7">
                    <a:lumMod val="75000"/>
                  </a:srgbClr>
                </a:solidFill>
                <a:effectLst/>
                <a:uLnTx/>
                <a:uFillTx/>
                <a:latin typeface="Tw Cen MT" panose="020B0602020104020603"/>
                <a:ea typeface="+mn-ea"/>
                <a:cs typeface="+mn-cs"/>
              </a:rPr>
              <a:t> </a:t>
            </a:r>
            <a:r>
              <a:rPr kumimoji="0" lang="en-US" sz="2000" b="0" i="0" u="none" strike="noStrike" kern="1200" cap="none" spc="0" normalizeH="0" baseline="0" noProof="0" dirty="0">
                <a:ln>
                  <a:noFill/>
                </a:ln>
                <a:solidFill>
                  <a:prstClr val="black"/>
                </a:solidFill>
                <a:effectLst/>
                <a:uLnTx/>
                <a:uFillTx/>
                <a:latin typeface="Tw Cen MT" panose="020B0602020104020603"/>
                <a:ea typeface="+mn-ea"/>
                <a:cs typeface="+mn-cs"/>
              </a:rPr>
              <a:t>Making sure your family is provided for the way you would do if you were still able and around.</a:t>
            </a:r>
            <a:r>
              <a:rPr kumimoji="0" lang="en-US" sz="2000" b="1" i="0" u="sng" strike="noStrike" kern="1200" cap="none" spc="0" normalizeH="0" baseline="0" noProof="0" dirty="0">
                <a:ln>
                  <a:noFill/>
                </a:ln>
                <a:solidFill>
                  <a:prstClr val="black"/>
                </a:solidFill>
                <a:effectLst/>
                <a:uLnTx/>
                <a:uFillTx/>
                <a:latin typeface="Tw Cen MT" panose="020B0602020104020603"/>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dirty="0">
              <a:ln>
                <a:noFill/>
              </a:ln>
              <a:solidFill>
                <a:srgbClr val="27CED7">
                  <a:lumMod val="75000"/>
                </a:srgbClr>
              </a:solidFill>
              <a:effectLst/>
              <a:uLnTx/>
              <a:uFillTx/>
              <a:latin typeface="Tw Cen MT" panose="020B0602020104020603"/>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sng" strike="noStrike" kern="1200" cap="none" spc="0" normalizeH="0" baseline="0" noProof="0" dirty="0">
                <a:ln>
                  <a:noFill/>
                </a:ln>
                <a:solidFill>
                  <a:srgbClr val="C00000"/>
                </a:solidFill>
                <a:effectLst/>
                <a:uLnTx/>
                <a:uFillTx/>
                <a:latin typeface="Tw Cen MT" panose="020B0602020104020603"/>
                <a:ea typeface="+mn-ea"/>
                <a:cs typeface="+mn-cs"/>
              </a:rPr>
              <a:t>Control</a:t>
            </a:r>
            <a:r>
              <a:rPr kumimoji="0" lang="en-US" sz="2000" b="1" i="0" u="sng" strike="noStrike" kern="1200" cap="none" spc="0" normalizeH="0" baseline="0" noProof="0" dirty="0">
                <a:ln>
                  <a:noFill/>
                </a:ln>
                <a:solidFill>
                  <a:srgbClr val="27CED7">
                    <a:lumMod val="75000"/>
                  </a:srgbClr>
                </a:solidFill>
                <a:effectLst/>
                <a:uLnTx/>
                <a:uFillTx/>
                <a:latin typeface="Tw Cen MT" panose="020B0602020104020603"/>
                <a:ea typeface="+mn-ea"/>
                <a:cs typeface="+mn-cs"/>
              </a:rPr>
              <a:t>.</a:t>
            </a:r>
            <a:r>
              <a:rPr kumimoji="0" lang="en-US" sz="2000" b="0" i="0" u="none" strike="noStrike" kern="1200" cap="none" spc="0" normalizeH="0" baseline="0" noProof="0" dirty="0">
                <a:ln>
                  <a:noFill/>
                </a:ln>
                <a:solidFill>
                  <a:prstClr val="white"/>
                </a:solidFill>
                <a:effectLst/>
                <a:uLnTx/>
                <a:uFillTx/>
                <a:latin typeface="Tw Cen MT" panose="020B0602020104020603"/>
                <a:ea typeface="+mn-ea"/>
                <a:cs typeface="+mn-cs"/>
              </a:rPr>
              <a:t> </a:t>
            </a:r>
            <a:r>
              <a:rPr kumimoji="0" lang="en-US" sz="2000" b="0" i="0" u="none" strike="noStrike" kern="1200" cap="none" spc="0" normalizeH="0" baseline="0" noProof="0" dirty="0">
                <a:ln>
                  <a:noFill/>
                </a:ln>
                <a:solidFill>
                  <a:prstClr val="black"/>
                </a:solidFill>
                <a:effectLst/>
                <a:uLnTx/>
                <a:uFillTx/>
                <a:latin typeface="Tw Cen MT" panose="020B0602020104020603"/>
                <a:ea typeface="+mn-ea"/>
                <a:cs typeface="+mn-cs"/>
              </a:rPr>
              <a:t>Transfer to the individuals </a:t>
            </a:r>
            <a:r>
              <a:rPr kumimoji="0" lang="en-US" sz="2000" b="0" i="1" u="none" strike="noStrike" kern="1200" cap="none" spc="0" normalizeH="0" baseline="0" noProof="0" dirty="0">
                <a:ln>
                  <a:noFill/>
                </a:ln>
                <a:solidFill>
                  <a:prstClr val="black"/>
                </a:solidFill>
                <a:effectLst/>
                <a:uLnTx/>
                <a:uFillTx/>
                <a:latin typeface="Tw Cen MT" panose="020B0602020104020603"/>
                <a:ea typeface="+mn-ea"/>
                <a:cs typeface="+mn-cs"/>
              </a:rPr>
              <a:t>you</a:t>
            </a:r>
            <a:r>
              <a:rPr kumimoji="0" lang="en-US" sz="2000" b="0" i="0" u="none" strike="noStrike" kern="1200" cap="none" spc="0" normalizeH="0" baseline="0" noProof="0" dirty="0">
                <a:ln>
                  <a:noFill/>
                </a:ln>
                <a:solidFill>
                  <a:prstClr val="black"/>
                </a:solidFill>
                <a:effectLst/>
                <a:uLnTx/>
                <a:uFillTx/>
                <a:latin typeface="Tw Cen MT" panose="020B0602020104020603"/>
                <a:ea typeface="+mn-ea"/>
                <a:cs typeface="+mn-cs"/>
              </a:rPr>
              <a:t> designate – rather than the State of Nebraska determining your heirs or a conniving heir.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w Cen MT" panose="020B0602020104020603"/>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sng" strike="noStrike" kern="1200" cap="none" spc="0" normalizeH="0" baseline="0" noProof="0" dirty="0">
                <a:ln>
                  <a:noFill/>
                </a:ln>
                <a:solidFill>
                  <a:srgbClr val="C00000"/>
                </a:solidFill>
                <a:effectLst/>
                <a:uLnTx/>
                <a:uFillTx/>
                <a:latin typeface="Tw Cen MT" panose="020B0602020104020603"/>
                <a:ea typeface="+mn-ea"/>
                <a:cs typeface="+mn-cs"/>
              </a:rPr>
              <a:t>Peace of Mind</a:t>
            </a:r>
            <a:r>
              <a:rPr kumimoji="0" lang="en-US" sz="2000" b="1" i="0" u="sng" strike="noStrike" kern="1200" cap="none" spc="0" normalizeH="0" baseline="0" noProof="0" dirty="0">
                <a:ln>
                  <a:noFill/>
                </a:ln>
                <a:solidFill>
                  <a:srgbClr val="27CED7">
                    <a:lumMod val="75000"/>
                  </a:srgbClr>
                </a:solidFill>
                <a:effectLst/>
                <a:uLnTx/>
                <a:uFillTx/>
                <a:latin typeface="Tw Cen MT" panose="020B0602020104020603"/>
                <a:ea typeface="+mn-ea"/>
                <a:cs typeface="+mn-cs"/>
              </a:rPr>
              <a:t>.</a:t>
            </a:r>
            <a:r>
              <a:rPr kumimoji="0" lang="en-US" sz="2000" b="1" i="0" u="none" strike="noStrike" kern="1200" cap="none" spc="0" normalizeH="0" baseline="0" noProof="0" dirty="0">
                <a:ln>
                  <a:noFill/>
                </a:ln>
                <a:solidFill>
                  <a:srgbClr val="27CED7">
                    <a:lumMod val="75000"/>
                  </a:srgbClr>
                </a:solidFill>
                <a:effectLst/>
                <a:uLnTx/>
                <a:uFillTx/>
                <a:latin typeface="Tw Cen MT" panose="020B0602020104020603"/>
                <a:ea typeface="+mn-ea"/>
                <a:cs typeface="+mn-cs"/>
              </a:rPr>
              <a:t> </a:t>
            </a:r>
            <a:r>
              <a:rPr kumimoji="0" lang="en-US" sz="2000" b="0" i="0" u="none" strike="noStrike" kern="1200" cap="none" spc="0" normalizeH="0" baseline="0" noProof="0" dirty="0">
                <a:ln>
                  <a:noFill/>
                </a:ln>
                <a:solidFill>
                  <a:prstClr val="black"/>
                </a:solidFill>
                <a:effectLst/>
                <a:uLnTx/>
                <a:uFillTx/>
                <a:latin typeface="Tw Cen MT" panose="020B0602020104020603"/>
                <a:ea typeface="+mn-ea"/>
                <a:cs typeface="+mn-cs"/>
              </a:rPr>
              <a:t>One less thing for your family to worry about in a time of crisis or grief.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w Cen MT" panose="020B0602020104020603"/>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sng" strike="noStrike" kern="1200" cap="none" spc="0" normalizeH="0" baseline="0" noProof="0" dirty="0">
                <a:ln>
                  <a:noFill/>
                </a:ln>
                <a:solidFill>
                  <a:srgbClr val="C00000"/>
                </a:solidFill>
                <a:effectLst/>
                <a:uLnTx/>
                <a:uFillTx/>
                <a:latin typeface="Tw Cen MT" panose="020B0602020104020603"/>
                <a:ea typeface="+mn-ea"/>
                <a:cs typeface="+mn-cs"/>
              </a:rPr>
              <a:t>Planning for Emergencies</a:t>
            </a:r>
            <a:r>
              <a:rPr kumimoji="0" lang="en-US" sz="2000" b="0" i="0" u="none" strike="noStrike" kern="1200" cap="none" spc="0" normalizeH="0" baseline="0" noProof="0" dirty="0">
                <a:ln>
                  <a:noFill/>
                </a:ln>
                <a:solidFill>
                  <a:srgbClr val="C00000"/>
                </a:solidFill>
                <a:effectLst/>
                <a:uLnTx/>
                <a:uFillTx/>
                <a:latin typeface="Arial"/>
                <a:ea typeface="Calibri"/>
                <a:cs typeface="Times New Roman"/>
              </a:rPr>
              <a:t>.</a:t>
            </a:r>
            <a:r>
              <a:rPr kumimoji="0" lang="en-US" sz="2000" b="0" i="0" u="none" strike="noStrike" kern="1200" cap="none" spc="0" normalizeH="0" baseline="0" noProof="0" dirty="0">
                <a:ln>
                  <a:noFill/>
                </a:ln>
                <a:solidFill>
                  <a:prstClr val="black"/>
                </a:solidFill>
                <a:effectLst/>
                <a:uLnTx/>
                <a:uFillTx/>
                <a:latin typeface="Arial"/>
                <a:ea typeface="Calibri"/>
                <a:cs typeface="Times New Roman"/>
              </a:rPr>
              <a:t> </a:t>
            </a:r>
            <a:r>
              <a:rPr kumimoji="0" lang="en-US" sz="2000" b="0" i="0" u="none" strike="noStrike" kern="1200" cap="none" spc="0" normalizeH="0" baseline="0" noProof="0" dirty="0">
                <a:ln>
                  <a:noFill/>
                </a:ln>
                <a:solidFill>
                  <a:prstClr val="black"/>
                </a:solidFill>
                <a:effectLst/>
                <a:uLnTx/>
                <a:uFillTx/>
                <a:latin typeface="Tw Cen MT" panose="020B0602020104020603"/>
                <a:ea typeface="+mn-ea"/>
                <a:cs typeface="+mn-cs"/>
              </a:rPr>
              <a:t>Know who will handle the details if you aren’t able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Arial"/>
              <a:ea typeface="Calibri"/>
              <a:cs typeface="Times New Roman"/>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sng" strike="noStrike" kern="1200" cap="none" spc="0" normalizeH="0" baseline="0" noProof="0" dirty="0">
                <a:ln>
                  <a:noFill/>
                </a:ln>
                <a:solidFill>
                  <a:srgbClr val="C00000"/>
                </a:solidFill>
                <a:effectLst/>
                <a:uLnTx/>
                <a:uFillTx/>
                <a:latin typeface="Tw Cen MT" panose="020B0602020104020603"/>
                <a:ea typeface="+mn-ea"/>
                <a:cs typeface="+mn-cs"/>
              </a:rPr>
              <a:t>Limiting the likelihood of family fights</a:t>
            </a:r>
            <a:r>
              <a:rPr kumimoji="0" lang="en-US" sz="2000" b="0" i="0" u="none" strike="noStrike" kern="1200" cap="none" spc="0" normalizeH="0" baseline="0" noProof="0" dirty="0">
                <a:ln>
                  <a:noFill/>
                </a:ln>
                <a:solidFill>
                  <a:srgbClr val="C00000"/>
                </a:solidFill>
                <a:effectLst/>
                <a:uLnTx/>
                <a:uFillTx/>
                <a:latin typeface="Arial"/>
                <a:ea typeface="Calibri"/>
                <a:cs typeface="Times New Roman"/>
              </a:rPr>
              <a:t>.</a:t>
            </a:r>
            <a:r>
              <a:rPr kumimoji="0" lang="en-US" sz="2000" b="0" i="0" u="none" strike="noStrike" kern="1200" cap="none" spc="0" normalizeH="0" baseline="0" noProof="0" dirty="0">
                <a:ln>
                  <a:noFill/>
                </a:ln>
                <a:solidFill>
                  <a:prstClr val="white"/>
                </a:solidFill>
                <a:effectLst/>
                <a:uLnTx/>
                <a:uFillTx/>
                <a:latin typeface="Arial"/>
                <a:ea typeface="Calibri"/>
                <a:cs typeface="Times New Roman"/>
              </a:rPr>
              <a:t> </a:t>
            </a:r>
            <a:r>
              <a:rPr kumimoji="0" lang="en-US" sz="2000" b="0" i="0" u="none" strike="noStrike" kern="1200" cap="none" spc="0" normalizeH="0" baseline="0" noProof="0" dirty="0">
                <a:ln>
                  <a:noFill/>
                </a:ln>
                <a:solidFill>
                  <a:prstClr val="black"/>
                </a:solidFill>
                <a:effectLst/>
                <a:uLnTx/>
                <a:uFillTx/>
                <a:latin typeface="Tw Cen MT" panose="020B0602020104020603"/>
                <a:ea typeface="+mn-ea"/>
                <a:cs typeface="+mn-cs"/>
              </a:rPr>
              <a:t>Put in place common sense controls and divisions to limit family strife.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Arial"/>
              <a:ea typeface="Calibri"/>
              <a:cs typeface="Times New Roman"/>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sng" strike="noStrike" kern="1200" cap="none" spc="0" normalizeH="0" baseline="0" noProof="0" dirty="0">
                <a:ln>
                  <a:noFill/>
                </a:ln>
                <a:solidFill>
                  <a:srgbClr val="C00000"/>
                </a:solidFill>
                <a:effectLst/>
                <a:uLnTx/>
                <a:uFillTx/>
                <a:latin typeface="Tw Cen MT" panose="020B0602020104020603"/>
                <a:ea typeface="+mn-ea"/>
                <a:cs typeface="+mn-cs"/>
              </a:rPr>
              <a:t>Efficiency</a:t>
            </a:r>
            <a:r>
              <a:rPr kumimoji="0" lang="en-US" sz="2000" b="0" i="0" u="none" strike="noStrike" kern="1200" cap="none" spc="0" normalizeH="0" baseline="0" noProof="0" dirty="0">
                <a:ln>
                  <a:noFill/>
                </a:ln>
                <a:solidFill>
                  <a:prstClr val="white"/>
                </a:solidFill>
                <a:effectLst/>
                <a:uLnTx/>
                <a:uFillTx/>
                <a:latin typeface="Arial"/>
                <a:ea typeface="Calibri"/>
                <a:cs typeface="Times New Roman"/>
              </a:rPr>
              <a:t>.  </a:t>
            </a:r>
            <a:r>
              <a:rPr kumimoji="0" lang="en-US" sz="2000" b="0" i="0" u="none" strike="noStrike" kern="1200" cap="none" spc="0" normalizeH="0" baseline="0" noProof="0" dirty="0">
                <a:ln>
                  <a:noFill/>
                </a:ln>
                <a:solidFill>
                  <a:prstClr val="black"/>
                </a:solidFill>
                <a:effectLst/>
                <a:uLnTx/>
                <a:uFillTx/>
                <a:latin typeface="Tw Cen MT" panose="020B0602020104020603"/>
                <a:ea typeface="+mn-ea"/>
                <a:cs typeface="+mn-cs"/>
              </a:rPr>
              <a:t>Think about costs and possible problems ahead of time to make the transfer of assets more timely and cost effective.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80785158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7C008-A12B-73F6-6C67-13DDB919820F}"/>
              </a:ext>
            </a:extLst>
          </p:cNvPr>
          <p:cNvSpPr>
            <a:spLocks noGrp="1"/>
          </p:cNvSpPr>
          <p:nvPr>
            <p:ph type="title"/>
          </p:nvPr>
        </p:nvSpPr>
        <p:spPr>
          <a:xfrm>
            <a:off x="860029" y="609601"/>
            <a:ext cx="2892028" cy="685799"/>
          </a:xfrm>
        </p:spPr>
        <p:txBody>
          <a:bodyPr/>
          <a:lstStyle/>
          <a:p>
            <a:pPr algn="ctr"/>
            <a:r>
              <a:rPr lang="en-US" u="sng" dirty="0">
                <a:solidFill>
                  <a:srgbClr val="C00000"/>
                </a:solidFill>
              </a:rPr>
              <a:t>HOW CREATE</a:t>
            </a:r>
          </a:p>
        </p:txBody>
      </p:sp>
      <p:sp>
        <p:nvSpPr>
          <p:cNvPr id="4" name="Text Placeholder 3">
            <a:extLst>
              <a:ext uri="{FF2B5EF4-FFF2-40B4-BE49-F238E27FC236}">
                <a16:creationId xmlns:a16="http://schemas.microsoft.com/office/drawing/2014/main" id="{4D21AFDF-1CAE-421F-EF1C-AFF3E95680A7}"/>
              </a:ext>
            </a:extLst>
          </p:cNvPr>
          <p:cNvSpPr>
            <a:spLocks noGrp="1"/>
          </p:cNvSpPr>
          <p:nvPr>
            <p:ph type="body" sz="half" idx="2"/>
          </p:nvPr>
        </p:nvSpPr>
        <p:spPr>
          <a:xfrm>
            <a:off x="860029" y="1447800"/>
            <a:ext cx="2892028" cy="4648200"/>
          </a:xfrm>
        </p:spPr>
        <p:txBody>
          <a:bodyPr>
            <a:normAutofit/>
          </a:bodyPr>
          <a:lstStyle/>
          <a:p>
            <a:r>
              <a:rPr lang="en-US" dirty="0"/>
              <a:t>What the process should look like with an attorney:</a:t>
            </a:r>
          </a:p>
          <a:p>
            <a:pPr marL="342900" indent="-342900">
              <a:buFont typeface="+mj-lt"/>
              <a:buAutoNum type="arabicPeriod"/>
            </a:pPr>
            <a:r>
              <a:rPr lang="en-US" dirty="0"/>
              <a:t>Meet with the attorney in her office or on zoom to discuss your particulars</a:t>
            </a:r>
          </a:p>
          <a:p>
            <a:pPr marL="342900" indent="-342900">
              <a:buFont typeface="+mj-lt"/>
              <a:buAutoNum type="arabicPeriod"/>
            </a:pPr>
            <a:r>
              <a:rPr lang="en-US" dirty="0"/>
              <a:t>Decide on what type of documents you need</a:t>
            </a:r>
          </a:p>
          <a:p>
            <a:pPr marL="342900" indent="-342900">
              <a:buFont typeface="+mj-lt"/>
              <a:buAutoNum type="arabicPeriod"/>
            </a:pPr>
            <a:r>
              <a:rPr lang="en-US" dirty="0"/>
              <a:t>Receive drafts for your review; ask questions</a:t>
            </a:r>
          </a:p>
          <a:p>
            <a:pPr marL="342900" indent="-342900">
              <a:buFont typeface="+mj-lt"/>
              <a:buAutoNum type="arabicPeriod"/>
            </a:pPr>
            <a:r>
              <a:rPr lang="en-US" dirty="0"/>
              <a:t>Review with an attorney and then execute</a:t>
            </a:r>
          </a:p>
        </p:txBody>
      </p:sp>
      <p:sp>
        <p:nvSpPr>
          <p:cNvPr id="3" name="Content Placeholder 2">
            <a:extLst>
              <a:ext uri="{FF2B5EF4-FFF2-40B4-BE49-F238E27FC236}">
                <a16:creationId xmlns:a16="http://schemas.microsoft.com/office/drawing/2014/main" id="{9E63945A-5D0D-98E2-681B-AAAD7E638270}"/>
              </a:ext>
            </a:extLst>
          </p:cNvPr>
          <p:cNvSpPr>
            <a:spLocks noGrp="1"/>
          </p:cNvSpPr>
          <p:nvPr>
            <p:ph idx="1"/>
          </p:nvPr>
        </p:nvSpPr>
        <p:spPr>
          <a:xfrm>
            <a:off x="3867150" y="381000"/>
            <a:ext cx="4418407" cy="6019800"/>
          </a:xfrm>
        </p:spPr>
        <p:txBody>
          <a:bodyPr>
            <a:normAutofit fontScale="85000" lnSpcReduction="20000"/>
          </a:bodyPr>
          <a:lstStyle/>
          <a:p>
            <a:endParaRPr lang="en-US" dirty="0"/>
          </a:p>
          <a:p>
            <a:r>
              <a:rPr lang="en-US" u="sng" dirty="0"/>
              <a:t>Handwritten</a:t>
            </a:r>
          </a:p>
          <a:p>
            <a:pPr lvl="1"/>
            <a:r>
              <a:rPr lang="en-US" dirty="0"/>
              <a:t>Easy</a:t>
            </a:r>
          </a:p>
          <a:p>
            <a:pPr lvl="1"/>
            <a:r>
              <a:rPr lang="en-US" dirty="0"/>
              <a:t>But easy to challenge</a:t>
            </a:r>
          </a:p>
          <a:p>
            <a:r>
              <a:rPr lang="en-US" u="sng" dirty="0"/>
              <a:t>Internet</a:t>
            </a:r>
          </a:p>
          <a:p>
            <a:pPr lvl="1"/>
            <a:r>
              <a:rPr lang="en-US" dirty="0"/>
              <a:t>User-friendly and immediate</a:t>
            </a:r>
          </a:p>
          <a:p>
            <a:pPr lvl="1"/>
            <a:r>
              <a:rPr lang="en-US" dirty="0"/>
              <a:t>May not take into account your particular situation</a:t>
            </a:r>
          </a:p>
          <a:p>
            <a:pPr lvl="1"/>
            <a:r>
              <a:rPr lang="en-US" dirty="0"/>
              <a:t>You may not know the questions to ask</a:t>
            </a:r>
          </a:p>
          <a:p>
            <a:r>
              <a:rPr lang="en-US" u="sng" dirty="0"/>
              <a:t>Attorney</a:t>
            </a:r>
            <a:r>
              <a:rPr lang="en-US" dirty="0"/>
              <a:t> </a:t>
            </a:r>
          </a:p>
          <a:p>
            <a:pPr lvl="1"/>
            <a:r>
              <a:rPr lang="en-US" dirty="0"/>
              <a:t>More robust process but often slower and more expensive</a:t>
            </a:r>
          </a:p>
          <a:p>
            <a:pPr lvl="1"/>
            <a:r>
              <a:rPr lang="en-US" dirty="0"/>
              <a:t>An ongoing resource when you have questions or changes</a:t>
            </a:r>
          </a:p>
          <a:p>
            <a:pPr lvl="1"/>
            <a:r>
              <a:rPr lang="en-US" dirty="0"/>
              <a:t>Better understands the human element of estate planning (e.g. one kid on a bank acct)</a:t>
            </a:r>
          </a:p>
          <a:p>
            <a:endParaRPr lang="en-US" dirty="0"/>
          </a:p>
        </p:txBody>
      </p:sp>
    </p:spTree>
    <p:extLst>
      <p:ext uri="{BB962C8B-B14F-4D97-AF65-F5344CB8AC3E}">
        <p14:creationId xmlns:p14="http://schemas.microsoft.com/office/powerpoint/2010/main" val="338947165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79436-F7E4-4C40-892B-8608BFF28D7D}"/>
              </a:ext>
            </a:extLst>
          </p:cNvPr>
          <p:cNvSpPr>
            <a:spLocks noGrp="1"/>
          </p:cNvSpPr>
          <p:nvPr>
            <p:ph type="title"/>
          </p:nvPr>
        </p:nvSpPr>
        <p:spPr/>
        <p:txBody>
          <a:bodyPr>
            <a:normAutofit/>
          </a:bodyPr>
          <a:lstStyle/>
          <a:p>
            <a:pPr algn="ctr"/>
            <a:r>
              <a:rPr lang="en-US" sz="4400" dirty="0">
                <a:solidFill>
                  <a:srgbClr val="C00000"/>
                </a:solidFill>
              </a:rPr>
              <a:t>Power of Attorney</a:t>
            </a:r>
          </a:p>
        </p:txBody>
      </p:sp>
      <p:sp>
        <p:nvSpPr>
          <p:cNvPr id="4" name="Text Placeholder 3">
            <a:extLst>
              <a:ext uri="{FF2B5EF4-FFF2-40B4-BE49-F238E27FC236}">
                <a16:creationId xmlns:a16="http://schemas.microsoft.com/office/drawing/2014/main" id="{E86ABC5D-F67C-CCF6-150C-649C8DCC1FA0}"/>
              </a:ext>
            </a:extLst>
          </p:cNvPr>
          <p:cNvSpPr>
            <a:spLocks noGrp="1"/>
          </p:cNvSpPr>
          <p:nvPr>
            <p:ph type="body" sz="half" idx="2"/>
          </p:nvPr>
        </p:nvSpPr>
        <p:spPr/>
        <p:txBody>
          <a:bodyPr>
            <a:normAutofit/>
          </a:bodyPr>
          <a:lstStyle/>
          <a:p>
            <a:endParaRPr lang="en-US" dirty="0"/>
          </a:p>
          <a:p>
            <a:r>
              <a:rPr lang="en-US" sz="2400" u="sng" dirty="0"/>
              <a:t>Use</a:t>
            </a:r>
            <a:r>
              <a:rPr lang="en-US" sz="2400" dirty="0"/>
              <a:t>: During your life, when you are incapacitated. </a:t>
            </a:r>
          </a:p>
          <a:p>
            <a:endParaRPr lang="en-US" dirty="0"/>
          </a:p>
        </p:txBody>
      </p:sp>
      <p:sp>
        <p:nvSpPr>
          <p:cNvPr id="3" name="Content Placeholder 2">
            <a:extLst>
              <a:ext uri="{FF2B5EF4-FFF2-40B4-BE49-F238E27FC236}">
                <a16:creationId xmlns:a16="http://schemas.microsoft.com/office/drawing/2014/main" id="{49604085-EE5A-5963-44C4-B67EC398C17A}"/>
              </a:ext>
            </a:extLst>
          </p:cNvPr>
          <p:cNvSpPr>
            <a:spLocks noGrp="1"/>
          </p:cNvSpPr>
          <p:nvPr>
            <p:ph idx="1"/>
          </p:nvPr>
        </p:nvSpPr>
        <p:spPr/>
        <p:txBody>
          <a:bodyPr>
            <a:normAutofit lnSpcReduction="10000"/>
          </a:bodyPr>
          <a:lstStyle/>
          <a:p>
            <a:pPr>
              <a:buFont typeface="Wingdings" panose="05000000000000000000" pitchFamily="2" charset="2"/>
              <a:buChar char="ü"/>
            </a:pPr>
            <a:r>
              <a:rPr lang="en-US" u="sng" dirty="0"/>
              <a:t>WHO</a:t>
            </a:r>
            <a:r>
              <a:rPr lang="en-US" dirty="0"/>
              <a:t>: Anyone and everyone over the age of 18, married or single</a:t>
            </a:r>
          </a:p>
          <a:p>
            <a:pPr>
              <a:buFont typeface="Wingdings" panose="05000000000000000000" pitchFamily="2" charset="2"/>
              <a:buChar char="ü"/>
            </a:pPr>
            <a:r>
              <a:rPr lang="en-US" u="sng" dirty="0"/>
              <a:t>WHAT</a:t>
            </a:r>
            <a:r>
              <a:rPr lang="en-US" dirty="0"/>
              <a:t>: A document, like a contract, that delegates your legal authority to another if you become incapacitated or immediately, as you designate.</a:t>
            </a:r>
          </a:p>
          <a:p>
            <a:pPr>
              <a:buFont typeface="Wingdings" panose="05000000000000000000" pitchFamily="2" charset="2"/>
              <a:buChar char="ü"/>
            </a:pPr>
            <a:r>
              <a:rPr lang="en-US" u="sng" dirty="0"/>
              <a:t>WHY</a:t>
            </a:r>
            <a:r>
              <a:rPr lang="en-US" dirty="0"/>
              <a:t>: So that someone has authority to make decisions for you and manage your finances when you are unable. </a:t>
            </a:r>
          </a:p>
          <a:p>
            <a:pPr>
              <a:buFont typeface="Wingdings" panose="05000000000000000000" pitchFamily="2" charset="2"/>
              <a:buChar char="ü"/>
            </a:pPr>
            <a:endParaRPr lang="en-US" dirty="0"/>
          </a:p>
        </p:txBody>
      </p:sp>
    </p:spTree>
    <p:extLst>
      <p:ext uri="{BB962C8B-B14F-4D97-AF65-F5344CB8AC3E}">
        <p14:creationId xmlns:p14="http://schemas.microsoft.com/office/powerpoint/2010/main" val="2875295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BE61F-AC54-0406-F936-64FC24973A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4EC50E-E887-37AB-BCBD-718A0251617D}"/>
              </a:ext>
            </a:extLst>
          </p:cNvPr>
          <p:cNvSpPr>
            <a:spLocks noGrp="1"/>
          </p:cNvSpPr>
          <p:nvPr>
            <p:ph type="title"/>
          </p:nvPr>
        </p:nvSpPr>
        <p:spPr>
          <a:xfrm>
            <a:off x="860028" y="609601"/>
            <a:ext cx="7598171" cy="990599"/>
          </a:xfrm>
        </p:spPr>
        <p:txBody>
          <a:bodyPr>
            <a:normAutofit/>
          </a:bodyPr>
          <a:lstStyle/>
          <a:p>
            <a:pPr algn="ctr"/>
            <a:r>
              <a:rPr lang="en-US" sz="4400" dirty="0">
                <a:solidFill>
                  <a:srgbClr val="C00000"/>
                </a:solidFill>
              </a:rPr>
              <a:t>Durable power of attorney</a:t>
            </a:r>
          </a:p>
        </p:txBody>
      </p:sp>
      <p:sp>
        <p:nvSpPr>
          <p:cNvPr id="4" name="Text Placeholder 3">
            <a:extLst>
              <a:ext uri="{FF2B5EF4-FFF2-40B4-BE49-F238E27FC236}">
                <a16:creationId xmlns:a16="http://schemas.microsoft.com/office/drawing/2014/main" id="{32BF019B-73F2-9403-0D23-F60818A4D408}"/>
              </a:ext>
            </a:extLst>
          </p:cNvPr>
          <p:cNvSpPr>
            <a:spLocks noGrp="1"/>
          </p:cNvSpPr>
          <p:nvPr>
            <p:ph type="body" sz="half" idx="2"/>
          </p:nvPr>
        </p:nvSpPr>
        <p:spPr>
          <a:xfrm>
            <a:off x="860028" y="1676400"/>
            <a:ext cx="7423943" cy="4876800"/>
          </a:xfrm>
        </p:spPr>
        <p:txBody>
          <a:bodyPr>
            <a:normAutofit/>
          </a:bodyPr>
          <a:lstStyle/>
          <a:p>
            <a:pPr marL="285750" indent="-285750">
              <a:buFont typeface="Arial" panose="020B0604020202020204" pitchFamily="34" charset="0"/>
              <a:buChar char="•"/>
            </a:pPr>
            <a:r>
              <a:rPr lang="en-US" sz="3200" dirty="0">
                <a:latin typeface="Arial" panose="020B0604020202020204" pitchFamily="34" charset="0"/>
                <a:cs typeface="Arial" panose="020B0604020202020204" pitchFamily="34" charset="0"/>
              </a:rPr>
              <a:t>Delegate authority to another</a:t>
            </a:r>
          </a:p>
          <a:p>
            <a:pPr marL="285750" indent="-285750">
              <a:buFont typeface="Arial" panose="020B0604020202020204" pitchFamily="34" charset="0"/>
              <a:buChar char="•"/>
            </a:pPr>
            <a:r>
              <a:rPr lang="en-US" sz="3200" dirty="0">
                <a:latin typeface="Arial" panose="020B0604020202020204" pitchFamily="34" charset="0"/>
                <a:cs typeface="Arial" panose="020B0604020202020204" pitchFamily="34" charset="0"/>
              </a:rPr>
              <a:t>Either immediately or upon incapacity</a:t>
            </a:r>
          </a:p>
          <a:p>
            <a:pPr marL="285750" indent="-285750">
              <a:buFont typeface="Arial" panose="020B0604020202020204" pitchFamily="34" charset="0"/>
              <a:buChar char="•"/>
            </a:pPr>
            <a:r>
              <a:rPr lang="en-US" sz="3200" dirty="0">
                <a:latin typeface="Arial" panose="020B0604020202020204" pitchFamily="34" charset="0"/>
                <a:cs typeface="Arial" panose="020B0604020202020204" pitchFamily="34" charset="0"/>
              </a:rPr>
              <a:t>For Financial and Legal Matters such as: paying bills, managing bank accounts, signing contracts, transferring real estate, signing tax returns, protecting your finances</a:t>
            </a:r>
          </a:p>
          <a:p>
            <a:endParaRPr lang="en-US" dirty="0"/>
          </a:p>
        </p:txBody>
      </p:sp>
    </p:spTree>
    <p:extLst>
      <p:ext uri="{BB962C8B-B14F-4D97-AF65-F5344CB8AC3E}">
        <p14:creationId xmlns:p14="http://schemas.microsoft.com/office/powerpoint/2010/main" val="129379876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E5052-7579-70F2-A6A0-A181E8DF5C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9EE911-27A9-DC47-8A35-E2167AF9C257}"/>
              </a:ext>
            </a:extLst>
          </p:cNvPr>
          <p:cNvSpPr>
            <a:spLocks noGrp="1"/>
          </p:cNvSpPr>
          <p:nvPr>
            <p:ph type="title"/>
          </p:nvPr>
        </p:nvSpPr>
        <p:spPr>
          <a:xfrm>
            <a:off x="860028" y="609601"/>
            <a:ext cx="7598171" cy="990599"/>
          </a:xfrm>
        </p:spPr>
        <p:txBody>
          <a:bodyPr>
            <a:normAutofit/>
          </a:bodyPr>
          <a:lstStyle/>
          <a:p>
            <a:pPr algn="ctr"/>
            <a:r>
              <a:rPr lang="en-US" sz="4400" dirty="0">
                <a:solidFill>
                  <a:srgbClr val="C00000"/>
                </a:solidFill>
              </a:rPr>
              <a:t>Medical power of attorney</a:t>
            </a:r>
          </a:p>
        </p:txBody>
      </p:sp>
      <p:sp>
        <p:nvSpPr>
          <p:cNvPr id="4" name="Text Placeholder 3">
            <a:extLst>
              <a:ext uri="{FF2B5EF4-FFF2-40B4-BE49-F238E27FC236}">
                <a16:creationId xmlns:a16="http://schemas.microsoft.com/office/drawing/2014/main" id="{4AEDD669-A293-13D0-EC25-215416CB2891}"/>
              </a:ext>
            </a:extLst>
          </p:cNvPr>
          <p:cNvSpPr>
            <a:spLocks noGrp="1"/>
          </p:cNvSpPr>
          <p:nvPr>
            <p:ph type="body" sz="half" idx="2"/>
          </p:nvPr>
        </p:nvSpPr>
        <p:spPr>
          <a:xfrm>
            <a:off x="860028" y="1676400"/>
            <a:ext cx="7423943" cy="4876800"/>
          </a:xfrm>
        </p:spPr>
        <p:txBody>
          <a:bodyPr>
            <a:normAutofit/>
          </a:bodyPr>
          <a:lstStyle/>
          <a:p>
            <a:pPr marL="285750" indent="-285750">
              <a:buFont typeface="Arial" panose="020B0604020202020204" pitchFamily="34" charset="0"/>
              <a:buChar char="•"/>
            </a:pPr>
            <a:r>
              <a:rPr lang="en-US" sz="3200" dirty="0">
                <a:latin typeface="Arial" panose="020B0604020202020204" pitchFamily="34" charset="0"/>
                <a:cs typeface="Arial" panose="020B0604020202020204" pitchFamily="34" charset="0"/>
              </a:rPr>
              <a:t>Delegate authority to another</a:t>
            </a:r>
          </a:p>
          <a:p>
            <a:pPr marL="285750" indent="-285750">
              <a:buFont typeface="Arial" panose="020B0604020202020204" pitchFamily="34" charset="0"/>
              <a:buChar char="•"/>
            </a:pPr>
            <a:r>
              <a:rPr lang="en-US" sz="3200" dirty="0">
                <a:latin typeface="Arial" panose="020B0604020202020204" pitchFamily="34" charset="0"/>
                <a:cs typeface="Arial" panose="020B0604020202020204" pitchFamily="34" charset="0"/>
              </a:rPr>
              <a:t>Only upon incapacity</a:t>
            </a:r>
          </a:p>
          <a:p>
            <a:pPr marL="285750" indent="-285750">
              <a:buFont typeface="Arial" panose="020B0604020202020204" pitchFamily="34" charset="0"/>
              <a:buChar char="•"/>
            </a:pPr>
            <a:r>
              <a:rPr lang="en-US" sz="3200" dirty="0">
                <a:latin typeface="Arial" panose="020B0604020202020204" pitchFamily="34" charset="0"/>
                <a:cs typeface="Arial" panose="020B0604020202020204" pitchFamily="34" charset="0"/>
              </a:rPr>
              <a:t>For healthcare decisions such as: choosing doctors, treatment options, having access to HIPPA information</a:t>
            </a:r>
          </a:p>
          <a:p>
            <a:pPr marL="285750" indent="-285750">
              <a:buFont typeface="Arial" panose="020B0604020202020204" pitchFamily="34" charset="0"/>
              <a:buChar char="•"/>
            </a:pPr>
            <a:r>
              <a:rPr lang="en-US" sz="3200" dirty="0">
                <a:latin typeface="Arial" panose="020B0604020202020204" pitchFamily="34" charset="0"/>
                <a:cs typeface="Arial" panose="020B0604020202020204" pitchFamily="34" charset="0"/>
              </a:rPr>
              <a:t>For end-of-life decisions when you are deemed to be “terminally” ill</a:t>
            </a:r>
          </a:p>
          <a:p>
            <a:endParaRPr lang="en-US" dirty="0"/>
          </a:p>
        </p:txBody>
      </p:sp>
    </p:spTree>
    <p:extLst>
      <p:ext uri="{BB962C8B-B14F-4D97-AF65-F5344CB8AC3E}">
        <p14:creationId xmlns:p14="http://schemas.microsoft.com/office/powerpoint/2010/main" val="59480344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F4C672-2158-D2ED-5CBA-F2FC888046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AA018C-C57A-072D-2D13-4393D5C992E6}"/>
              </a:ext>
            </a:extLst>
          </p:cNvPr>
          <p:cNvSpPr>
            <a:spLocks noGrp="1"/>
          </p:cNvSpPr>
          <p:nvPr>
            <p:ph type="title"/>
          </p:nvPr>
        </p:nvSpPr>
        <p:spPr>
          <a:xfrm>
            <a:off x="860028" y="609601"/>
            <a:ext cx="7598171" cy="990599"/>
          </a:xfrm>
        </p:spPr>
        <p:txBody>
          <a:bodyPr>
            <a:normAutofit fontScale="90000"/>
          </a:bodyPr>
          <a:lstStyle/>
          <a:p>
            <a:pPr algn="ctr"/>
            <a:r>
              <a:rPr lang="en-US" sz="4400" dirty="0">
                <a:solidFill>
                  <a:srgbClr val="C00000"/>
                </a:solidFill>
              </a:rPr>
              <a:t>When capacity to sign is already an issue</a:t>
            </a:r>
          </a:p>
        </p:txBody>
      </p:sp>
      <p:sp>
        <p:nvSpPr>
          <p:cNvPr id="4" name="Text Placeholder 3">
            <a:extLst>
              <a:ext uri="{FF2B5EF4-FFF2-40B4-BE49-F238E27FC236}">
                <a16:creationId xmlns:a16="http://schemas.microsoft.com/office/drawing/2014/main" id="{40B404F4-9A67-EA5C-59D4-7A2DDC852E42}"/>
              </a:ext>
            </a:extLst>
          </p:cNvPr>
          <p:cNvSpPr>
            <a:spLocks noGrp="1"/>
          </p:cNvSpPr>
          <p:nvPr>
            <p:ph type="body" sz="half" idx="2"/>
          </p:nvPr>
        </p:nvSpPr>
        <p:spPr>
          <a:xfrm>
            <a:off x="860028" y="1676400"/>
            <a:ext cx="7423943" cy="4876800"/>
          </a:xfrm>
        </p:spPr>
        <p:txBody>
          <a:bodyPr>
            <a:normAutofit lnSpcReduction="10000"/>
          </a:bodyPr>
          <a:lstStyle/>
          <a:p>
            <a:pPr marL="285750" indent="-285750">
              <a:buFont typeface="Arial" panose="020B0604020202020204" pitchFamily="34" charset="0"/>
              <a:buChar char="•"/>
            </a:pPr>
            <a:r>
              <a:rPr lang="en-US" sz="3200" dirty="0">
                <a:latin typeface="Arial" panose="020B0604020202020204" pitchFamily="34" charset="0"/>
                <a:cs typeface="Arial" panose="020B0604020202020204" pitchFamily="34" charset="0"/>
              </a:rPr>
              <a:t>Need only to understand the nature and effect of the document at the time they are signing it. </a:t>
            </a:r>
          </a:p>
          <a:p>
            <a:pPr marL="742950" lvl="1" indent="-285750">
              <a:buFont typeface="Arial" panose="020B0604020202020204" pitchFamily="34" charset="0"/>
              <a:buChar char="•"/>
            </a:pPr>
            <a:r>
              <a:rPr lang="en-US" sz="3000" dirty="0">
                <a:latin typeface="Arial" panose="020B0604020202020204" pitchFamily="34" charset="0"/>
                <a:cs typeface="Arial" panose="020B0604020202020204" pitchFamily="34" charset="0"/>
              </a:rPr>
              <a:t>Pick the best time of day</a:t>
            </a:r>
          </a:p>
          <a:p>
            <a:pPr marL="742950" lvl="1" indent="-285750">
              <a:buFont typeface="Arial" panose="020B0604020202020204" pitchFamily="34" charset="0"/>
              <a:buChar char="•"/>
            </a:pPr>
            <a:r>
              <a:rPr lang="en-US" sz="3000" dirty="0">
                <a:latin typeface="Arial" panose="020B0604020202020204" pitchFamily="34" charset="0"/>
                <a:cs typeface="Arial" panose="020B0604020202020204" pitchFamily="34" charset="0"/>
              </a:rPr>
              <a:t>Can make more than one attempt</a:t>
            </a:r>
          </a:p>
          <a:p>
            <a:pPr marL="742950" lvl="1" indent="-285750">
              <a:buFont typeface="Arial" panose="020B0604020202020204" pitchFamily="34" charset="0"/>
              <a:buChar char="•"/>
            </a:pPr>
            <a:r>
              <a:rPr lang="en-US" sz="3000" dirty="0">
                <a:latin typeface="Arial" panose="020B0604020202020204" pitchFamily="34" charset="0"/>
                <a:cs typeface="Arial" panose="020B0604020202020204" pitchFamily="34" charset="0"/>
              </a:rPr>
              <a:t>Signed in front of a notary</a:t>
            </a:r>
          </a:p>
          <a:p>
            <a:pPr marL="285750" indent="-285750">
              <a:buFont typeface="Arial" panose="020B0604020202020204" pitchFamily="34" charset="0"/>
              <a:buChar char="•"/>
            </a:pPr>
            <a:r>
              <a:rPr lang="en-US" sz="3200" dirty="0">
                <a:latin typeface="Arial" panose="020B0604020202020204" pitchFamily="34" charset="0"/>
                <a:cs typeface="Arial" panose="020B0604020202020204" pitchFamily="34" charset="0"/>
              </a:rPr>
              <a:t>If capacity too much of an issue, can get a guardianship / conservatorship</a:t>
            </a:r>
          </a:p>
          <a:p>
            <a:endParaRPr lang="en-US" dirty="0"/>
          </a:p>
        </p:txBody>
      </p:sp>
    </p:spTree>
    <p:extLst>
      <p:ext uri="{BB962C8B-B14F-4D97-AF65-F5344CB8AC3E}">
        <p14:creationId xmlns:p14="http://schemas.microsoft.com/office/powerpoint/2010/main" val="177661798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03960-6EBE-EBBA-2E91-F32A6C4E87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A4FEB2-BBB9-EB6A-736A-C705CB349167}"/>
              </a:ext>
            </a:extLst>
          </p:cNvPr>
          <p:cNvSpPr>
            <a:spLocks noGrp="1"/>
          </p:cNvSpPr>
          <p:nvPr>
            <p:ph type="title"/>
          </p:nvPr>
        </p:nvSpPr>
        <p:spPr>
          <a:xfrm>
            <a:off x="533400" y="609601"/>
            <a:ext cx="7924799" cy="685799"/>
          </a:xfrm>
        </p:spPr>
        <p:txBody>
          <a:bodyPr>
            <a:normAutofit fontScale="90000"/>
          </a:bodyPr>
          <a:lstStyle/>
          <a:p>
            <a:pPr algn="ctr"/>
            <a:r>
              <a:rPr lang="en-US" sz="4400" dirty="0">
                <a:solidFill>
                  <a:srgbClr val="C00000"/>
                </a:solidFill>
              </a:rPr>
              <a:t>Guardianship/conservatorship</a:t>
            </a:r>
          </a:p>
        </p:txBody>
      </p:sp>
      <p:sp>
        <p:nvSpPr>
          <p:cNvPr id="4" name="Text Placeholder 3">
            <a:extLst>
              <a:ext uri="{FF2B5EF4-FFF2-40B4-BE49-F238E27FC236}">
                <a16:creationId xmlns:a16="http://schemas.microsoft.com/office/drawing/2014/main" id="{FAE753CC-17C3-B0A6-41D9-00B212CEB505}"/>
              </a:ext>
            </a:extLst>
          </p:cNvPr>
          <p:cNvSpPr>
            <a:spLocks noGrp="1"/>
          </p:cNvSpPr>
          <p:nvPr>
            <p:ph type="body" sz="half" idx="2"/>
          </p:nvPr>
        </p:nvSpPr>
        <p:spPr>
          <a:xfrm>
            <a:off x="533400" y="1295400"/>
            <a:ext cx="8229600" cy="5257800"/>
          </a:xfrm>
        </p:spPr>
        <p:txBody>
          <a:bodyPr>
            <a:normAutofit fontScale="92500" lnSpcReduction="20000"/>
          </a:bodyPr>
          <a:lstStyle/>
          <a:p>
            <a:pPr marL="285750" indent="-285750">
              <a:buFont typeface="Arial" panose="020B0604020202020204" pitchFamily="34" charset="0"/>
              <a:buChar char="•"/>
            </a:pPr>
            <a:r>
              <a:rPr lang="en-US" sz="3200" u="sng" dirty="0">
                <a:solidFill>
                  <a:schemeClr val="bg1"/>
                </a:solidFill>
                <a:latin typeface="Arial" panose="020B0604020202020204" pitchFamily="34" charset="0"/>
                <a:cs typeface="Arial" panose="020B0604020202020204" pitchFamily="34" charset="0"/>
              </a:rPr>
              <a:t>Guardianship</a:t>
            </a:r>
            <a:r>
              <a:rPr lang="en-US" sz="3200" dirty="0">
                <a:solidFill>
                  <a:schemeClr val="bg1"/>
                </a:solidFill>
                <a:latin typeface="Arial" panose="020B0604020202020204" pitchFamily="34" charset="0"/>
                <a:cs typeface="Arial" panose="020B0604020202020204" pitchFamily="34" charset="0"/>
              </a:rPr>
              <a:t> = authority over the body, such as healthcare and living arrangements</a:t>
            </a:r>
          </a:p>
          <a:p>
            <a:pPr marL="285750" indent="-285750">
              <a:buFont typeface="Arial" panose="020B0604020202020204" pitchFamily="34" charset="0"/>
              <a:buChar char="•"/>
            </a:pPr>
            <a:r>
              <a:rPr lang="en-US" sz="3200" u="sng" dirty="0">
                <a:solidFill>
                  <a:schemeClr val="bg1"/>
                </a:solidFill>
                <a:latin typeface="Arial" panose="020B0604020202020204" pitchFamily="34" charset="0"/>
                <a:cs typeface="Arial" panose="020B0604020202020204" pitchFamily="34" charset="0"/>
              </a:rPr>
              <a:t>Conservatorship</a:t>
            </a:r>
            <a:r>
              <a:rPr lang="en-US" sz="3200" dirty="0">
                <a:solidFill>
                  <a:schemeClr val="bg1"/>
                </a:solidFill>
                <a:latin typeface="Arial" panose="020B0604020202020204" pitchFamily="34" charset="0"/>
                <a:cs typeface="Arial" panose="020B0604020202020204" pitchFamily="34" charset="0"/>
              </a:rPr>
              <a:t> = authority over finances and assets</a:t>
            </a:r>
          </a:p>
          <a:p>
            <a:pPr marL="285750" indent="-285750">
              <a:buFont typeface="Arial" panose="020B0604020202020204" pitchFamily="34" charset="0"/>
              <a:buChar char="•"/>
            </a:pPr>
            <a:r>
              <a:rPr lang="en-US" sz="3200" dirty="0">
                <a:solidFill>
                  <a:schemeClr val="bg1"/>
                </a:solidFill>
                <a:latin typeface="Arial" panose="020B0604020202020204" pitchFamily="34" charset="0"/>
                <a:cs typeface="Arial" panose="020B0604020202020204" pitchFamily="34" charset="0"/>
              </a:rPr>
              <a:t>Filed through the court</a:t>
            </a:r>
          </a:p>
          <a:p>
            <a:pPr marL="285750" indent="-285750">
              <a:buFont typeface="Arial" panose="020B0604020202020204" pitchFamily="34" charset="0"/>
              <a:buChar char="•"/>
            </a:pPr>
            <a:r>
              <a:rPr lang="en-US" sz="3200" dirty="0">
                <a:latin typeface="Arial" panose="020B0604020202020204" pitchFamily="34" charset="0"/>
                <a:cs typeface="Arial" panose="020B0604020202020204" pitchFamily="34" charset="0"/>
              </a:rPr>
              <a:t>Helpful to have attorney but not required</a:t>
            </a:r>
          </a:p>
          <a:p>
            <a:pPr marL="285750" indent="-285750">
              <a:buFont typeface="Arial" panose="020B0604020202020204" pitchFamily="34" charset="0"/>
              <a:buChar char="•"/>
            </a:pPr>
            <a:r>
              <a:rPr lang="en-US" sz="3200" u="sng" dirty="0">
                <a:latin typeface="Arial" panose="020B0604020202020204" pitchFamily="34" charset="0"/>
                <a:cs typeface="Arial" panose="020B0604020202020204" pitchFamily="34" charset="0"/>
              </a:rPr>
              <a:t>Online Court Resources</a:t>
            </a:r>
            <a:r>
              <a:rPr lang="en-US" sz="3200" dirty="0">
                <a:latin typeface="Arial" panose="020B0604020202020204" pitchFamily="34" charset="0"/>
                <a:cs typeface="Arial" panose="020B0604020202020204" pitchFamily="34" charset="0"/>
              </a:rPr>
              <a:t>: https://nebraskajudicial.gov/administration/public/guardianship-and-conservatorship-information </a:t>
            </a:r>
            <a:endParaRPr lang="en-US" sz="3200" dirty="0">
              <a:solidFill>
                <a:schemeClr val="bg1"/>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03047159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1A420-8AD7-7B83-0DB0-1E8245AF5F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BD2A5C-1992-AED6-8FAA-A0339D704600}"/>
              </a:ext>
            </a:extLst>
          </p:cNvPr>
          <p:cNvSpPr>
            <a:spLocks noGrp="1"/>
          </p:cNvSpPr>
          <p:nvPr>
            <p:ph type="title"/>
          </p:nvPr>
        </p:nvSpPr>
        <p:spPr>
          <a:xfrm>
            <a:off x="760415" y="381000"/>
            <a:ext cx="7293371" cy="609599"/>
          </a:xfrm>
        </p:spPr>
        <p:txBody>
          <a:bodyPr/>
          <a:lstStyle/>
          <a:p>
            <a:pPr algn="ctr"/>
            <a:r>
              <a:rPr lang="en-US" u="sng" dirty="0">
                <a:solidFill>
                  <a:srgbClr val="C00000"/>
                </a:solidFill>
              </a:rPr>
              <a:t>Non-PROBATE Transfers</a:t>
            </a:r>
          </a:p>
        </p:txBody>
      </p:sp>
      <p:sp>
        <p:nvSpPr>
          <p:cNvPr id="3" name="Content Placeholder 2">
            <a:extLst>
              <a:ext uri="{FF2B5EF4-FFF2-40B4-BE49-F238E27FC236}">
                <a16:creationId xmlns:a16="http://schemas.microsoft.com/office/drawing/2014/main" id="{3DF1EAB9-11BE-E75B-D1B3-35BCE52B38D4}"/>
              </a:ext>
            </a:extLst>
          </p:cNvPr>
          <p:cNvSpPr>
            <a:spLocks noGrp="1"/>
          </p:cNvSpPr>
          <p:nvPr>
            <p:ph idx="1"/>
          </p:nvPr>
        </p:nvSpPr>
        <p:spPr>
          <a:xfrm>
            <a:off x="736031" y="990598"/>
            <a:ext cx="7874569" cy="5486401"/>
          </a:xfrm>
        </p:spPr>
        <p:txBody>
          <a:bodyPr>
            <a:normAutofit fontScale="92500" lnSpcReduction="10000"/>
          </a:bodyPr>
          <a:lstStyle/>
          <a:p>
            <a:pPr marL="0" indent="0">
              <a:buNone/>
            </a:pPr>
            <a:r>
              <a:rPr lang="en-US" dirty="0"/>
              <a:t>Pre-planned transfers to be made at death, that do not rely on a Will document:</a:t>
            </a:r>
          </a:p>
          <a:p>
            <a:r>
              <a:rPr lang="en-US" dirty="0"/>
              <a:t>Payable-on-death </a:t>
            </a:r>
            <a:r>
              <a:rPr lang="en-US" b="1" u="sng" dirty="0"/>
              <a:t>Beneficiaries</a:t>
            </a:r>
            <a:r>
              <a:rPr lang="en-US" dirty="0"/>
              <a:t> on accounts (e.g. IRA, bank account)</a:t>
            </a:r>
          </a:p>
          <a:p>
            <a:r>
              <a:rPr lang="en-US" b="1" u="sng" dirty="0"/>
              <a:t>Joint ownership </a:t>
            </a:r>
            <a:r>
              <a:rPr lang="en-US" dirty="0"/>
              <a:t>of real estate or accounts (e.g. both husband and wife are on title)</a:t>
            </a:r>
          </a:p>
          <a:p>
            <a:r>
              <a:rPr lang="en-US" b="1" u="sng" dirty="0"/>
              <a:t>Transfer on Death Deed</a:t>
            </a:r>
            <a:r>
              <a:rPr lang="en-US" dirty="0"/>
              <a:t>.  A special deed for real estate that creates a beneficiary for your house - Revocable </a:t>
            </a:r>
          </a:p>
          <a:p>
            <a:r>
              <a:rPr lang="en-US" b="1" u="sng" dirty="0"/>
              <a:t>Life Estate</a:t>
            </a:r>
            <a:r>
              <a:rPr lang="en-US" dirty="0"/>
              <a:t>. A deed that allows you to keep your land during your life but then transfers it automatically upon your death – Irrevocable</a:t>
            </a:r>
          </a:p>
          <a:p>
            <a:r>
              <a:rPr lang="en-US" dirty="0"/>
              <a:t>Using a </a:t>
            </a:r>
            <a:r>
              <a:rPr lang="en-US" b="1" u="sng" dirty="0"/>
              <a:t>Trust</a:t>
            </a:r>
          </a:p>
          <a:p>
            <a:endParaRPr lang="en-US" dirty="0"/>
          </a:p>
        </p:txBody>
      </p:sp>
    </p:spTree>
    <p:extLst>
      <p:ext uri="{BB962C8B-B14F-4D97-AF65-F5344CB8AC3E}">
        <p14:creationId xmlns:p14="http://schemas.microsoft.com/office/powerpoint/2010/main" val="22026037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E57A7-5870-0420-5C7E-60B90AE82157}"/>
              </a:ext>
            </a:extLst>
          </p:cNvPr>
          <p:cNvSpPr>
            <a:spLocks noGrp="1"/>
          </p:cNvSpPr>
          <p:nvPr>
            <p:ph type="title"/>
          </p:nvPr>
        </p:nvSpPr>
        <p:spPr>
          <a:xfrm>
            <a:off x="3810000" y="624841"/>
            <a:ext cx="2892028" cy="609599"/>
          </a:xfrm>
        </p:spPr>
        <p:txBody>
          <a:bodyPr>
            <a:normAutofit/>
          </a:bodyPr>
          <a:lstStyle/>
          <a:p>
            <a:r>
              <a:rPr lang="en-US" u="sng" dirty="0">
                <a:solidFill>
                  <a:srgbClr val="C00000"/>
                </a:solidFill>
              </a:rPr>
              <a:t>PROBATE</a:t>
            </a:r>
          </a:p>
        </p:txBody>
      </p:sp>
      <p:sp>
        <p:nvSpPr>
          <p:cNvPr id="3" name="Content Placeholder 2">
            <a:extLst>
              <a:ext uri="{FF2B5EF4-FFF2-40B4-BE49-F238E27FC236}">
                <a16:creationId xmlns:a16="http://schemas.microsoft.com/office/drawing/2014/main" id="{1A584516-DB76-3CF3-BC80-58E6905FB3A7}"/>
              </a:ext>
            </a:extLst>
          </p:cNvPr>
          <p:cNvSpPr>
            <a:spLocks noGrp="1"/>
          </p:cNvSpPr>
          <p:nvPr>
            <p:ph idx="1"/>
          </p:nvPr>
        </p:nvSpPr>
        <p:spPr>
          <a:xfrm>
            <a:off x="860029" y="1219200"/>
            <a:ext cx="7423942" cy="5198534"/>
          </a:xfrm>
        </p:spPr>
        <p:txBody>
          <a:bodyPr>
            <a:normAutofit lnSpcReduction="10000"/>
          </a:bodyPr>
          <a:lstStyle/>
          <a:p>
            <a:pPr marL="0" indent="0">
              <a:buNone/>
            </a:pPr>
            <a:r>
              <a:rPr lang="en-US" u="sng" dirty="0"/>
              <a:t>What it is</a:t>
            </a:r>
            <a:r>
              <a:rPr lang="en-US" dirty="0"/>
              <a:t>:  The process of submitting the decedent’s Will to the Court to be reviewed and verified as a legitimate Will. Upon favorable review of the Will, the decedent’s named executor (personal representative) is authorized by the Court to take legal actions to settle the decedent’s estate, pay bills, settle claims, talk to the bank, sign a deed, sell a house, pay taxes, and distribute the remaining assets. </a:t>
            </a:r>
          </a:p>
          <a:p>
            <a:pPr marL="0" indent="0">
              <a:buNone/>
            </a:pPr>
            <a:r>
              <a:rPr lang="en-US" u="sng" dirty="0"/>
              <a:t>Bad Rep</a:t>
            </a:r>
            <a:r>
              <a:rPr lang="en-US" dirty="0"/>
              <a:t>: Probate itself is not particularly expensive – typically less than $500. The expensive part is hiring the attorney. However, even if you have a trust, your heirs will likely hire an attorney to get advice on what to do. The costs of trust administration and probate are very similar. </a:t>
            </a:r>
          </a:p>
          <a:p>
            <a:pPr marL="0" indent="0">
              <a:buNone/>
            </a:pPr>
            <a:endParaRPr lang="en-US" dirty="0"/>
          </a:p>
        </p:txBody>
      </p:sp>
    </p:spTree>
    <p:extLst>
      <p:ext uri="{BB962C8B-B14F-4D97-AF65-F5344CB8AC3E}">
        <p14:creationId xmlns:p14="http://schemas.microsoft.com/office/powerpoint/2010/main" val="32361492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837F32-70A6-7209-06B7-02842AF51228}"/>
              </a:ext>
            </a:extLst>
          </p:cNvPr>
          <p:cNvSpPr>
            <a:spLocks noGrp="1"/>
          </p:cNvSpPr>
          <p:nvPr>
            <p:ph type="title"/>
          </p:nvPr>
        </p:nvSpPr>
        <p:spPr>
          <a:xfrm>
            <a:off x="782320" y="48144"/>
            <a:ext cx="8019650" cy="818866"/>
          </a:xfrm>
        </p:spPr>
        <p:txBody>
          <a:bodyPr/>
          <a:lstStyle/>
          <a:p>
            <a:r>
              <a:rPr lang="en-US" dirty="0"/>
              <a:t>Genes Involved in AD</a:t>
            </a:r>
          </a:p>
        </p:txBody>
      </p:sp>
      <p:sp>
        <p:nvSpPr>
          <p:cNvPr id="5" name="Content Placeholder 2">
            <a:extLst>
              <a:ext uri="{FF2B5EF4-FFF2-40B4-BE49-F238E27FC236}">
                <a16:creationId xmlns:a16="http://schemas.microsoft.com/office/drawing/2014/main" id="{05C24CC7-4C69-088E-B760-DAB4688927F3}"/>
              </a:ext>
            </a:extLst>
          </p:cNvPr>
          <p:cNvSpPr>
            <a:spLocks noGrp="1"/>
          </p:cNvSpPr>
          <p:nvPr>
            <p:ph idx="1"/>
          </p:nvPr>
        </p:nvSpPr>
        <p:spPr>
          <a:xfrm>
            <a:off x="782320" y="867010"/>
            <a:ext cx="8019651" cy="4953033"/>
          </a:xfrm>
        </p:spPr>
        <p:txBody>
          <a:bodyPr>
            <a:noAutofit/>
          </a:bodyPr>
          <a:lstStyle/>
          <a:p>
            <a:pPr marL="457200" indent="-457200">
              <a:buFont typeface="Wingdings" pitchFamily="2" charset="2"/>
              <a:buChar char="Ø"/>
            </a:pPr>
            <a:r>
              <a:rPr lang="en-US" sz="3600" dirty="0"/>
              <a:t>Causative Genetic Mutations</a:t>
            </a:r>
          </a:p>
          <a:p>
            <a:pPr marL="1068902" lvl="1" indent="-457200">
              <a:buFont typeface="Wingdings" pitchFamily="2" charset="2"/>
              <a:buChar char="Ø"/>
            </a:pPr>
            <a:r>
              <a:rPr lang="en-US" sz="3200" dirty="0"/>
              <a:t>Very early onset (40’s and 50’s), autosomal dominant inheritance</a:t>
            </a:r>
          </a:p>
          <a:p>
            <a:pPr marL="1068902" lvl="1" indent="-457200">
              <a:buFont typeface="+mj-lt"/>
              <a:buAutoNum type="arabicPeriod"/>
            </a:pPr>
            <a:r>
              <a:rPr lang="en-US" dirty="0">
                <a:solidFill>
                  <a:schemeClr val="tx1"/>
                </a:solidFill>
              </a:rPr>
              <a:t>Presenilin 1 (PSEN1)</a:t>
            </a:r>
          </a:p>
          <a:p>
            <a:pPr marL="1068902" lvl="1" indent="-457200">
              <a:buFont typeface="+mj-lt"/>
              <a:buAutoNum type="arabicPeriod"/>
            </a:pPr>
            <a:r>
              <a:rPr lang="en-US" dirty="0">
                <a:solidFill>
                  <a:schemeClr val="tx1"/>
                </a:solidFill>
              </a:rPr>
              <a:t>Presenilin 2 (</a:t>
            </a:r>
            <a:r>
              <a:rPr lang="en-US" dirty="0"/>
              <a:t>PSEN2)</a:t>
            </a:r>
          </a:p>
          <a:p>
            <a:pPr marL="1068902" lvl="1" indent="-457200">
              <a:buFont typeface="+mj-lt"/>
              <a:buAutoNum type="arabicPeriod"/>
            </a:pPr>
            <a:r>
              <a:rPr lang="en-US" dirty="0"/>
              <a:t>Amyloid Precursor Protein (APP)</a:t>
            </a:r>
          </a:p>
          <a:p>
            <a:pPr marL="457200" indent="-457200">
              <a:buFont typeface="Wingdings" pitchFamily="2" charset="2"/>
              <a:buChar char="Ø"/>
            </a:pPr>
            <a:r>
              <a:rPr lang="en-US" sz="3600" dirty="0">
                <a:solidFill>
                  <a:schemeClr val="tx1"/>
                </a:solidFill>
              </a:rPr>
              <a:t>Susceptibility Genes</a:t>
            </a:r>
          </a:p>
          <a:p>
            <a:pPr marL="1068902" lvl="1" indent="-457200">
              <a:buFont typeface="Wingdings" pitchFamily="2" charset="2"/>
              <a:buChar char="Ø"/>
            </a:pPr>
            <a:r>
              <a:rPr lang="en-US" sz="3200" dirty="0"/>
              <a:t>Increase risk but are not sufficient by themselves, other factors impact risk</a:t>
            </a:r>
          </a:p>
          <a:p>
            <a:pPr marL="1126052" lvl="1" indent="-514350">
              <a:buFont typeface="+mj-lt"/>
              <a:buAutoNum type="arabicPeriod"/>
            </a:pPr>
            <a:r>
              <a:rPr lang="en-US" dirty="0">
                <a:solidFill>
                  <a:schemeClr val="tx1"/>
                </a:solidFill>
              </a:rPr>
              <a:t>Apolipoprotein E (APOE) </a:t>
            </a:r>
            <a:r>
              <a:rPr lang="en-US" dirty="0">
                <a:solidFill>
                  <a:schemeClr val="tx1"/>
                </a:solidFill>
                <a:latin typeface="Symbol" pitchFamily="2" charset="2"/>
              </a:rPr>
              <a:t>e</a:t>
            </a:r>
            <a:r>
              <a:rPr lang="en-US" dirty="0">
                <a:solidFill>
                  <a:schemeClr val="tx1"/>
                </a:solidFill>
              </a:rPr>
              <a:t>4 allele</a:t>
            </a:r>
          </a:p>
          <a:p>
            <a:pPr marL="1126052" lvl="1" indent="-514350">
              <a:buFont typeface="+mj-lt"/>
              <a:buAutoNum type="arabicPeriod"/>
            </a:pPr>
            <a:r>
              <a:rPr lang="en-US" dirty="0"/>
              <a:t>A</a:t>
            </a:r>
            <a:r>
              <a:rPr lang="en-US" dirty="0">
                <a:solidFill>
                  <a:schemeClr val="tx1"/>
                </a:solidFill>
              </a:rPr>
              <a:t>pproximately 30+ other genes</a:t>
            </a:r>
          </a:p>
          <a:p>
            <a:endParaRPr lang="en-US" sz="2800" dirty="0">
              <a:solidFill>
                <a:schemeClr val="tx1"/>
              </a:solidFill>
            </a:endParaRPr>
          </a:p>
        </p:txBody>
      </p:sp>
    </p:spTree>
    <p:extLst>
      <p:ext uri="{BB962C8B-B14F-4D97-AF65-F5344CB8AC3E}">
        <p14:creationId xmlns:p14="http://schemas.microsoft.com/office/powerpoint/2010/main" val="2385369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anim calcmode="lin" valueType="num">
                                      <p:cBhvr additive="base">
                                        <p:cTn id="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5" end="5"/>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6" end="6"/>
                                            </p:txEl>
                                          </p:spTgt>
                                        </p:tgtEl>
                                        <p:attrNameLst>
                                          <p:attrName>style.visibility</p:attrName>
                                        </p:attrNameLst>
                                      </p:cBhvr>
                                      <p:to>
                                        <p:strVal val="visible"/>
                                      </p:to>
                                    </p:set>
                                    <p:anim calcmode="lin" valueType="num">
                                      <p:cBhvr additive="base">
                                        <p:cTn id="11"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6" end="6"/>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anim calcmode="lin" valueType="num">
                                      <p:cBhvr additive="base">
                                        <p:cTn id="15"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7" end="7"/>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anim calcmode="lin" valueType="num">
                                      <p:cBhvr additive="base">
                                        <p:cTn id="19"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DE203-E225-F48F-9BC7-61086B1F2C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25AAB2-DDA2-8AF4-1331-B913D4BD46D5}"/>
              </a:ext>
            </a:extLst>
          </p:cNvPr>
          <p:cNvSpPr>
            <a:spLocks noGrp="1"/>
          </p:cNvSpPr>
          <p:nvPr>
            <p:ph type="title"/>
          </p:nvPr>
        </p:nvSpPr>
        <p:spPr/>
        <p:txBody>
          <a:bodyPr>
            <a:normAutofit fontScale="90000"/>
          </a:bodyPr>
          <a:lstStyle/>
          <a:p>
            <a:pPr algn="ctr"/>
            <a:r>
              <a:rPr lang="en-US" sz="4400" dirty="0">
                <a:solidFill>
                  <a:srgbClr val="C00000"/>
                </a:solidFill>
              </a:rPr>
              <a:t>Last will &amp; testament</a:t>
            </a:r>
          </a:p>
        </p:txBody>
      </p:sp>
      <p:sp>
        <p:nvSpPr>
          <p:cNvPr id="4" name="Text Placeholder 3">
            <a:extLst>
              <a:ext uri="{FF2B5EF4-FFF2-40B4-BE49-F238E27FC236}">
                <a16:creationId xmlns:a16="http://schemas.microsoft.com/office/drawing/2014/main" id="{D9E67CC1-B707-DB4E-9D6C-5771433C98BD}"/>
              </a:ext>
            </a:extLst>
          </p:cNvPr>
          <p:cNvSpPr>
            <a:spLocks noGrp="1"/>
          </p:cNvSpPr>
          <p:nvPr>
            <p:ph type="body" sz="half" idx="2"/>
          </p:nvPr>
        </p:nvSpPr>
        <p:spPr/>
        <p:txBody>
          <a:bodyPr>
            <a:normAutofit lnSpcReduction="10000"/>
          </a:bodyPr>
          <a:lstStyle/>
          <a:p>
            <a:endParaRPr lang="en-US" dirty="0"/>
          </a:p>
          <a:p>
            <a:r>
              <a:rPr lang="en-US" sz="2400" u="sng" dirty="0"/>
              <a:t>Use</a:t>
            </a:r>
            <a:r>
              <a:rPr lang="en-US" sz="2400" dirty="0"/>
              <a:t>: After you die, a Will directs how your net assets are divided and to whom – distribution happens within months after death</a:t>
            </a:r>
          </a:p>
          <a:p>
            <a:endParaRPr lang="en-US" dirty="0"/>
          </a:p>
        </p:txBody>
      </p:sp>
      <p:sp>
        <p:nvSpPr>
          <p:cNvPr id="3" name="Content Placeholder 2">
            <a:extLst>
              <a:ext uri="{FF2B5EF4-FFF2-40B4-BE49-F238E27FC236}">
                <a16:creationId xmlns:a16="http://schemas.microsoft.com/office/drawing/2014/main" id="{328B39A2-5609-D41B-8643-39C44C351C92}"/>
              </a:ext>
            </a:extLst>
          </p:cNvPr>
          <p:cNvSpPr>
            <a:spLocks noGrp="1"/>
          </p:cNvSpPr>
          <p:nvPr>
            <p:ph idx="1"/>
          </p:nvPr>
        </p:nvSpPr>
        <p:spPr/>
        <p:txBody>
          <a:bodyPr>
            <a:normAutofit fontScale="85000" lnSpcReduction="20000"/>
          </a:bodyPr>
          <a:lstStyle/>
          <a:p>
            <a:pPr>
              <a:buFont typeface="Wingdings" panose="05000000000000000000" pitchFamily="2" charset="2"/>
              <a:buChar char="ü"/>
            </a:pPr>
            <a:r>
              <a:rPr lang="en-US" u="sng" dirty="0"/>
              <a:t>WHO</a:t>
            </a:r>
            <a:r>
              <a:rPr lang="en-US" dirty="0"/>
              <a:t>: Anyone and everyone over the age of 18, married or single</a:t>
            </a:r>
          </a:p>
          <a:p>
            <a:pPr>
              <a:buFont typeface="Wingdings" panose="05000000000000000000" pitchFamily="2" charset="2"/>
              <a:buChar char="ü"/>
            </a:pPr>
            <a:r>
              <a:rPr lang="en-US" u="sng" dirty="0"/>
              <a:t>ESPECIALLY</a:t>
            </a:r>
            <a:r>
              <a:rPr lang="en-US" dirty="0"/>
              <a:t>: </a:t>
            </a:r>
          </a:p>
          <a:p>
            <a:pPr lvl="1">
              <a:buFont typeface="Wingdings" panose="05000000000000000000" pitchFamily="2" charset="2"/>
              <a:buChar char="v"/>
            </a:pPr>
            <a:r>
              <a:rPr lang="en-US" sz="2400" dirty="0"/>
              <a:t>Families with young children</a:t>
            </a:r>
          </a:p>
          <a:p>
            <a:pPr lvl="1">
              <a:buFont typeface="Wingdings" panose="05000000000000000000" pitchFamily="2" charset="2"/>
              <a:buChar char="v"/>
            </a:pPr>
            <a:r>
              <a:rPr lang="en-US" sz="2400" dirty="0"/>
              <a:t>Married people with children from a previous marriage</a:t>
            </a:r>
          </a:p>
          <a:p>
            <a:pPr lvl="1">
              <a:buFont typeface="Wingdings" panose="05000000000000000000" pitchFamily="2" charset="2"/>
              <a:buChar char="v"/>
            </a:pPr>
            <a:r>
              <a:rPr lang="en-US" sz="2400" dirty="0"/>
              <a:t>Unmarried partners</a:t>
            </a:r>
          </a:p>
          <a:p>
            <a:pPr>
              <a:buFont typeface="Wingdings" panose="05000000000000000000" pitchFamily="2" charset="2"/>
              <a:buChar char="ü"/>
            </a:pPr>
            <a:r>
              <a:rPr lang="en-US" u="sng" dirty="0"/>
              <a:t>WHAT</a:t>
            </a:r>
            <a:r>
              <a:rPr lang="en-US" dirty="0"/>
              <a:t>: A document which only gains enforceability and grants legal authority upon being submitted to a court for Probate. </a:t>
            </a:r>
          </a:p>
          <a:p>
            <a:pPr>
              <a:buFont typeface="Wingdings" panose="05000000000000000000" pitchFamily="2" charset="2"/>
              <a:buChar char="ü"/>
            </a:pPr>
            <a:r>
              <a:rPr lang="en-US" u="sng" dirty="0"/>
              <a:t>WHY</a:t>
            </a:r>
            <a:r>
              <a:rPr lang="en-US" dirty="0"/>
              <a:t>: To avoid fights, prolonged proceedings, and unintended consequences</a:t>
            </a:r>
          </a:p>
          <a:p>
            <a:pPr>
              <a:buFont typeface="Wingdings" panose="05000000000000000000" pitchFamily="2" charset="2"/>
              <a:buChar char="ü"/>
            </a:pPr>
            <a:endParaRPr lang="en-US" dirty="0"/>
          </a:p>
        </p:txBody>
      </p:sp>
    </p:spTree>
    <p:extLst>
      <p:ext uri="{BB962C8B-B14F-4D97-AF65-F5344CB8AC3E}">
        <p14:creationId xmlns:p14="http://schemas.microsoft.com/office/powerpoint/2010/main" val="294589921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AF62D-D943-8300-8C04-6B372DB66C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0AE166-CFE1-67E9-D60C-AD7FEC741121}"/>
              </a:ext>
            </a:extLst>
          </p:cNvPr>
          <p:cNvSpPr>
            <a:spLocks noGrp="1"/>
          </p:cNvSpPr>
          <p:nvPr>
            <p:ph type="title"/>
          </p:nvPr>
        </p:nvSpPr>
        <p:spPr>
          <a:xfrm>
            <a:off x="3048000" y="457200"/>
            <a:ext cx="2892028" cy="533399"/>
          </a:xfrm>
        </p:spPr>
        <p:txBody>
          <a:bodyPr/>
          <a:lstStyle/>
          <a:p>
            <a:pPr algn="ctr"/>
            <a:r>
              <a:rPr lang="en-US" u="sng" dirty="0">
                <a:solidFill>
                  <a:srgbClr val="C00000"/>
                </a:solidFill>
              </a:rPr>
              <a:t>trusts</a:t>
            </a:r>
          </a:p>
        </p:txBody>
      </p:sp>
      <p:sp>
        <p:nvSpPr>
          <p:cNvPr id="3" name="Content Placeholder 2">
            <a:extLst>
              <a:ext uri="{FF2B5EF4-FFF2-40B4-BE49-F238E27FC236}">
                <a16:creationId xmlns:a16="http://schemas.microsoft.com/office/drawing/2014/main" id="{9D20AAEF-CF74-75BB-AB36-B64E580EBB57}"/>
              </a:ext>
            </a:extLst>
          </p:cNvPr>
          <p:cNvSpPr>
            <a:spLocks noGrp="1"/>
          </p:cNvSpPr>
          <p:nvPr>
            <p:ph idx="1"/>
          </p:nvPr>
        </p:nvSpPr>
        <p:spPr>
          <a:xfrm>
            <a:off x="762000" y="1005839"/>
            <a:ext cx="7620000" cy="5198534"/>
          </a:xfrm>
        </p:spPr>
        <p:txBody>
          <a:bodyPr>
            <a:normAutofit fontScale="92500" lnSpcReduction="20000"/>
          </a:bodyPr>
          <a:lstStyle/>
          <a:p>
            <a:endParaRPr lang="en-US" dirty="0"/>
          </a:p>
          <a:p>
            <a:r>
              <a:rPr lang="en-US" u="sng" dirty="0"/>
              <a:t>Kinds</a:t>
            </a:r>
            <a:r>
              <a:rPr lang="en-US" dirty="0"/>
              <a:t>.  There are many, many kinds of trusts. But the one most people use or think of when referring to a trust is a </a:t>
            </a:r>
            <a:r>
              <a:rPr lang="en-US" b="1" u="sng" dirty="0"/>
              <a:t>Revocable Living Trust</a:t>
            </a:r>
            <a:r>
              <a:rPr lang="en-US" dirty="0"/>
              <a:t>.  That is a trust that can be modified, terminated, and fully controlled by you while you are alive.</a:t>
            </a:r>
          </a:p>
          <a:p>
            <a:pPr lvl="1"/>
            <a:r>
              <a:rPr lang="en-US" dirty="0"/>
              <a:t>It only become irrevocable upon your death</a:t>
            </a:r>
          </a:p>
          <a:p>
            <a:r>
              <a:rPr lang="en-US" dirty="0"/>
              <a:t>A Trust is essentially a contract that you make during your life that says how your income and assets should be handled, both during your life, and then upon your death. </a:t>
            </a:r>
          </a:p>
          <a:p>
            <a:r>
              <a:rPr lang="en-US" dirty="0"/>
              <a:t>You are the trustee while you are able; however, your trust nominates a few people or a trust company to serve as trustee if you are no longer able to do so. This pre-planned delegation of authority is what makes a trust different than a Will. </a:t>
            </a:r>
          </a:p>
          <a:p>
            <a:endParaRPr lang="en-US" dirty="0"/>
          </a:p>
        </p:txBody>
      </p:sp>
    </p:spTree>
    <p:extLst>
      <p:ext uri="{BB962C8B-B14F-4D97-AF65-F5344CB8AC3E}">
        <p14:creationId xmlns:p14="http://schemas.microsoft.com/office/powerpoint/2010/main" val="347280272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EEB695-688D-18F7-8401-003B91AB53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26ED4A-E4DE-A723-8877-9B26886D8639}"/>
              </a:ext>
            </a:extLst>
          </p:cNvPr>
          <p:cNvSpPr>
            <a:spLocks noGrp="1"/>
          </p:cNvSpPr>
          <p:nvPr>
            <p:ph type="title"/>
          </p:nvPr>
        </p:nvSpPr>
        <p:spPr>
          <a:xfrm>
            <a:off x="860029" y="440266"/>
            <a:ext cx="7423942" cy="609599"/>
          </a:xfrm>
        </p:spPr>
        <p:txBody>
          <a:bodyPr>
            <a:normAutofit/>
          </a:bodyPr>
          <a:lstStyle/>
          <a:p>
            <a:pPr algn="ctr"/>
            <a:r>
              <a:rPr lang="en-US" u="sng" dirty="0">
                <a:solidFill>
                  <a:srgbClr val="C00000"/>
                </a:solidFill>
              </a:rPr>
              <a:t>Medicaid Planning</a:t>
            </a:r>
          </a:p>
        </p:txBody>
      </p:sp>
      <p:sp>
        <p:nvSpPr>
          <p:cNvPr id="3" name="Content Placeholder 2">
            <a:extLst>
              <a:ext uri="{FF2B5EF4-FFF2-40B4-BE49-F238E27FC236}">
                <a16:creationId xmlns:a16="http://schemas.microsoft.com/office/drawing/2014/main" id="{5CC8A126-5689-02A6-1922-2EF257F86ACB}"/>
              </a:ext>
            </a:extLst>
          </p:cNvPr>
          <p:cNvSpPr>
            <a:spLocks noGrp="1"/>
          </p:cNvSpPr>
          <p:nvPr>
            <p:ph idx="1"/>
          </p:nvPr>
        </p:nvSpPr>
        <p:spPr>
          <a:xfrm>
            <a:off x="860029" y="1219200"/>
            <a:ext cx="7423942" cy="5198534"/>
          </a:xfrm>
        </p:spPr>
        <p:txBody>
          <a:bodyPr>
            <a:normAutofit fontScale="77500" lnSpcReduction="20000"/>
          </a:bodyPr>
          <a:lstStyle/>
          <a:p>
            <a:r>
              <a:rPr lang="en-US" sz="3100" dirty="0"/>
              <a:t>Costs of care are expensive; if you are concerned about running out of resources, Medicaid Planning is wise</a:t>
            </a:r>
          </a:p>
          <a:p>
            <a:r>
              <a:rPr lang="en-US" sz="3100" dirty="0"/>
              <a:t>Main program = Spousal Impoverishment Program</a:t>
            </a:r>
          </a:p>
          <a:p>
            <a:pPr lvl="1"/>
            <a:r>
              <a:rPr lang="en-US" sz="3100" dirty="0"/>
              <a:t>The program helps protect the resources of the at-home spouse; divides the couples' resources</a:t>
            </a:r>
          </a:p>
          <a:p>
            <a:pPr lvl="1"/>
            <a:r>
              <a:rPr lang="en-US" sz="3100" dirty="0"/>
              <a:t>Can keep house and one car</a:t>
            </a:r>
          </a:p>
          <a:p>
            <a:pPr lvl="1"/>
            <a:r>
              <a:rPr lang="en-US" sz="3100" dirty="0"/>
              <a:t>At-home spouse may keep a certain level of income and other resources (e.g. retirement)</a:t>
            </a:r>
          </a:p>
          <a:p>
            <a:r>
              <a:rPr lang="en-US" sz="3000" dirty="0"/>
              <a:t>If at-home spouse does not have minimal resources after asset split, resources will be shifted to at-home spouse and more of institutionalized spouse’s care covered by Medicaid.</a:t>
            </a:r>
            <a:endParaRPr lang="en-US" dirty="0"/>
          </a:p>
        </p:txBody>
      </p:sp>
    </p:spTree>
    <p:extLst>
      <p:ext uri="{BB962C8B-B14F-4D97-AF65-F5344CB8AC3E}">
        <p14:creationId xmlns:p14="http://schemas.microsoft.com/office/powerpoint/2010/main" val="73042949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6317A9-5608-9DAF-9B3E-38F61E5568E9}"/>
              </a:ext>
            </a:extLst>
          </p:cNvPr>
          <p:cNvSpPr>
            <a:spLocks noGrp="1"/>
          </p:cNvSpPr>
          <p:nvPr>
            <p:ph type="title" idx="4294967295"/>
          </p:nvPr>
        </p:nvSpPr>
        <p:spPr>
          <a:xfrm>
            <a:off x="856060" y="-1478570"/>
            <a:ext cx="7429499" cy="1478570"/>
          </a:xfrm>
        </p:spPr>
        <p:txBody>
          <a:bodyPr vert="horz" lIns="91440" tIns="45720" rIns="91440" bIns="45720" rtlCol="0" anchor="b">
            <a:normAutofit/>
          </a:bodyPr>
          <a:lstStyle/>
          <a:p>
            <a:r>
              <a:rPr lang="en-US" dirty="0"/>
              <a:t>Tools of good estate plan 2</a:t>
            </a:r>
          </a:p>
        </p:txBody>
      </p:sp>
      <p:sp>
        <p:nvSpPr>
          <p:cNvPr id="2" name="TextBox 1"/>
          <p:cNvSpPr txBox="1"/>
          <p:nvPr/>
        </p:nvSpPr>
        <p:spPr>
          <a:xfrm>
            <a:off x="762000" y="685800"/>
            <a:ext cx="7848600" cy="563231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C00000"/>
                </a:solidFill>
                <a:effectLst/>
                <a:uLnTx/>
                <a:uFillTx/>
                <a:latin typeface="Tw Cen MT" panose="020B0602020104020603"/>
                <a:ea typeface="+mn-ea"/>
                <a:cs typeface="+mn-cs"/>
              </a:rPr>
              <a:t>Tools of Good Estate Plan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7CED7">
                  <a:lumMod val="75000"/>
                </a:srgbClr>
              </a:solidFill>
              <a:effectLst/>
              <a:uLnTx/>
              <a:uFillTx/>
              <a:latin typeface="Tw Cen MT" panose="020B0602020104020603"/>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prstClr val="black"/>
                </a:solidFill>
                <a:effectLst/>
                <a:uLnTx/>
                <a:uFillTx/>
                <a:latin typeface="Tw Cen MT" panose="020B0602020104020603"/>
                <a:ea typeface="+mn-ea"/>
                <a:cs typeface="+mn-cs"/>
              </a:rPr>
              <a:t>Useful During Your Life</a:t>
            </a:r>
            <a:endParaRPr kumimoji="0" lang="en-US" sz="20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1200150" marR="0" lvl="2"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w Cen MT" panose="020B0602020104020603"/>
                <a:ea typeface="+mn-ea"/>
                <a:cs typeface="+mn-cs"/>
              </a:rPr>
              <a:t>Durable Power of Attorney for Finances</a:t>
            </a:r>
          </a:p>
          <a:p>
            <a:pPr marL="1200150" marR="0" lvl="2"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w Cen MT" panose="020B0602020104020603"/>
                <a:ea typeface="+mn-ea"/>
                <a:cs typeface="+mn-cs"/>
              </a:rPr>
              <a:t>Power of Attorney for Health Care and Living Will</a:t>
            </a:r>
          </a:p>
          <a:p>
            <a:pPr marL="1200150" marR="0" lvl="2"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w Cen MT" panose="020B0602020104020603"/>
                <a:ea typeface="+mn-ea"/>
                <a:cs typeface="+mn-cs"/>
              </a:rPr>
              <a:t>Limited Power of Attorney for Medical Treatment of your Child</a:t>
            </a:r>
          </a:p>
          <a:p>
            <a:pPr marL="1200150" marR="0" lvl="2"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w Cen MT" panose="020B0602020104020603"/>
                <a:ea typeface="+mn-ea"/>
                <a:cs typeface="+mn-cs"/>
              </a:rPr>
              <a:t>Insurance – Umbrella policies</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2000" b="0" i="0" u="sng" strike="noStrike" kern="1200" cap="none" spc="0" normalizeH="0" baseline="0" noProof="0" dirty="0">
              <a:ln>
                <a:noFill/>
              </a:ln>
              <a:solidFill>
                <a:prstClr val="white"/>
              </a:solidFill>
              <a:effectLst/>
              <a:uLnTx/>
              <a:uFillTx/>
              <a:latin typeface="Tw Cen MT" panose="020B0602020104020603"/>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prstClr val="black"/>
                </a:solidFill>
                <a:effectLst/>
                <a:uLnTx/>
                <a:uFillTx/>
                <a:latin typeface="Tw Cen MT" panose="020B0602020104020603"/>
                <a:ea typeface="+mn-ea"/>
                <a:cs typeface="+mn-cs"/>
              </a:rPr>
              <a:t>Useful primarily at or after your Death</a:t>
            </a:r>
            <a:endParaRPr kumimoji="0" lang="en-US" sz="20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1200150" marR="0" lvl="2"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w Cen MT" panose="020B0602020104020603"/>
                <a:ea typeface="+mn-ea"/>
                <a:cs typeface="+mn-cs"/>
              </a:rPr>
              <a:t>Designated Beneficiaries and Transfer on Death designations on banking and financial accounts</a:t>
            </a:r>
          </a:p>
          <a:p>
            <a:pPr marL="1200150" marR="0" lvl="2"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w Cen MT" panose="020B0602020104020603"/>
                <a:ea typeface="+mn-ea"/>
                <a:cs typeface="+mn-cs"/>
              </a:rPr>
              <a:t>Joint tenancies with rights of survivorship; Life estates</a:t>
            </a:r>
          </a:p>
          <a:p>
            <a:pPr marL="1200150" marR="0" lvl="2"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w Cen MT" panose="020B0602020104020603"/>
                <a:ea typeface="+mn-ea"/>
                <a:cs typeface="+mn-cs"/>
              </a:rPr>
              <a:t>Will</a:t>
            </a:r>
          </a:p>
          <a:p>
            <a:pPr marL="1200150" marR="0" lvl="2"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w Cen MT" panose="020B0602020104020603"/>
                <a:ea typeface="+mn-ea"/>
                <a:cs typeface="+mn-cs"/>
              </a:rPr>
              <a:t>Trust (can be useful during life as well)</a:t>
            </a:r>
          </a:p>
          <a:p>
            <a:pPr marL="1200150" marR="0" lvl="2"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w Cen MT" panose="020B0602020104020603"/>
                <a:ea typeface="+mn-ea"/>
                <a:cs typeface="+mn-cs"/>
              </a:rPr>
              <a:t>Transfer on Death designations for your real property and vehicles</a:t>
            </a:r>
          </a:p>
          <a:p>
            <a:pPr marL="1200150" marR="0" lvl="2"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w Cen MT" panose="020B0602020104020603"/>
                <a:ea typeface="+mn-ea"/>
                <a:cs typeface="+mn-cs"/>
              </a:rPr>
              <a:t>Laundry list for personal property</a:t>
            </a:r>
          </a:p>
          <a:p>
            <a:pPr marL="1200150" marR="0" lvl="2"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w Cen MT" panose="020B0602020104020603"/>
                <a:ea typeface="+mn-ea"/>
                <a:cs typeface="+mn-cs"/>
              </a:rPr>
              <a:t>Pre-planned funeral arrangements</a:t>
            </a:r>
          </a:p>
        </p:txBody>
      </p:sp>
    </p:spTree>
    <p:extLst>
      <p:ext uri="{BB962C8B-B14F-4D97-AF65-F5344CB8AC3E}">
        <p14:creationId xmlns:p14="http://schemas.microsoft.com/office/powerpoint/2010/main" val="12767171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7F91A1-5CBB-EB7B-E4F2-0BAAAA71310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F43ED62-ED14-C7A0-4934-80B30A05C59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609600"/>
            <a:ext cx="3238500" cy="1485900"/>
          </a:xfrm>
          <a:prstGeom prst="rect">
            <a:avLst/>
          </a:prstGeom>
        </p:spPr>
      </p:pic>
      <p:sp>
        <p:nvSpPr>
          <p:cNvPr id="2" name="Title 1">
            <a:extLst>
              <a:ext uri="{FF2B5EF4-FFF2-40B4-BE49-F238E27FC236}">
                <a16:creationId xmlns:a16="http://schemas.microsoft.com/office/drawing/2014/main" id="{140022D1-9DC7-C42A-A0FD-163331D0C7AD}"/>
              </a:ext>
            </a:extLst>
          </p:cNvPr>
          <p:cNvSpPr>
            <a:spLocks noGrp="1"/>
          </p:cNvSpPr>
          <p:nvPr>
            <p:ph type="ctrTitle"/>
          </p:nvPr>
        </p:nvSpPr>
        <p:spPr/>
        <p:txBody>
          <a:bodyPr/>
          <a:lstStyle/>
          <a:p>
            <a:r>
              <a:rPr lang="en-US" b="1" dirty="0">
                <a:solidFill>
                  <a:schemeClr val="bg1">
                    <a:lumMod val="50000"/>
                  </a:schemeClr>
                </a:solidFill>
              </a:rPr>
              <a:t>Questions?</a:t>
            </a:r>
          </a:p>
        </p:txBody>
      </p:sp>
      <p:sp>
        <p:nvSpPr>
          <p:cNvPr id="3" name="Subtitle 2">
            <a:extLst>
              <a:ext uri="{FF2B5EF4-FFF2-40B4-BE49-F238E27FC236}">
                <a16:creationId xmlns:a16="http://schemas.microsoft.com/office/drawing/2014/main" id="{A25B99D0-5EC5-51EB-0503-FAFECE79DBA0}"/>
              </a:ext>
            </a:extLst>
          </p:cNvPr>
          <p:cNvSpPr>
            <a:spLocks noGrp="1"/>
          </p:cNvSpPr>
          <p:nvPr>
            <p:ph type="subTitle" idx="1"/>
          </p:nvPr>
        </p:nvSpPr>
        <p:spPr/>
        <p:txBody>
          <a:bodyPr/>
          <a:lstStyle/>
          <a:p>
            <a:r>
              <a:rPr lang="en-US" b="1" dirty="0">
                <a:solidFill>
                  <a:srgbClr val="C00000"/>
                </a:solidFill>
              </a:rPr>
              <a:t>Christina L. Usher</a:t>
            </a:r>
          </a:p>
          <a:p>
            <a:r>
              <a:rPr lang="en-US" b="1" dirty="0">
                <a:solidFill>
                  <a:srgbClr val="C00000"/>
                </a:solidFill>
                <a:hlinkClick r:id="rId4">
                  <a:extLst>
                    <a:ext uri="{A12FA001-AC4F-418D-AE19-62706E023703}">
                      <ahyp:hlinkClr xmlns:ahyp="http://schemas.microsoft.com/office/drawing/2018/hyperlinkcolor" val="tx"/>
                    </a:ext>
                  </a:extLst>
                </a:hlinkClick>
              </a:rPr>
              <a:t>clu@mattsonricketts.com</a:t>
            </a:r>
            <a:endParaRPr lang="en-US" b="1" dirty="0">
              <a:solidFill>
                <a:srgbClr val="C00000"/>
              </a:solidFill>
            </a:endParaRPr>
          </a:p>
          <a:p>
            <a:r>
              <a:rPr lang="en-US" b="1" dirty="0">
                <a:solidFill>
                  <a:srgbClr val="C00000"/>
                </a:solidFill>
              </a:rPr>
              <a:t>402.475.8433</a:t>
            </a:r>
          </a:p>
        </p:txBody>
      </p:sp>
    </p:spTree>
    <p:extLst>
      <p:ext uri="{BB962C8B-B14F-4D97-AF65-F5344CB8AC3E}">
        <p14:creationId xmlns:p14="http://schemas.microsoft.com/office/powerpoint/2010/main" val="163470707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2B16489-1524-4E52-2D0B-094341D977AC}"/>
              </a:ext>
            </a:extLst>
          </p:cNvPr>
          <p:cNvSpPr>
            <a:spLocks noGrp="1"/>
          </p:cNvSpPr>
          <p:nvPr>
            <p:ph type="title"/>
          </p:nvPr>
        </p:nvSpPr>
        <p:spPr>
          <a:xfrm>
            <a:off x="857250" y="2286000"/>
            <a:ext cx="7429499" cy="1478570"/>
          </a:xfrm>
        </p:spPr>
        <p:txBody>
          <a:bodyPr/>
          <a:lstStyle/>
          <a:p>
            <a:pPr algn="ctr"/>
            <a:r>
              <a:rPr lang="en-US" dirty="0">
                <a:solidFill>
                  <a:schemeClr val="bg1"/>
                </a:solidFill>
              </a:rPr>
              <a:t>Definitions &amp; Explanations for your REFERENCE</a:t>
            </a:r>
          </a:p>
        </p:txBody>
      </p:sp>
    </p:spTree>
    <p:extLst>
      <p:ext uri="{BB962C8B-B14F-4D97-AF65-F5344CB8AC3E}">
        <p14:creationId xmlns:p14="http://schemas.microsoft.com/office/powerpoint/2010/main" val="221888727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67E04-0393-7721-E59C-5ED5A336E8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5B0CEC-7DD8-49E4-D532-1BCB3C011532}"/>
              </a:ext>
            </a:extLst>
          </p:cNvPr>
          <p:cNvSpPr>
            <a:spLocks noGrp="1"/>
          </p:cNvSpPr>
          <p:nvPr>
            <p:ph type="title"/>
          </p:nvPr>
        </p:nvSpPr>
        <p:spPr>
          <a:xfrm>
            <a:off x="857250" y="152400"/>
            <a:ext cx="7429499" cy="609600"/>
          </a:xfrm>
        </p:spPr>
        <p:txBody>
          <a:bodyPr/>
          <a:lstStyle/>
          <a:p>
            <a:pPr algn="ctr"/>
            <a:r>
              <a:rPr lang="en-US" dirty="0">
                <a:solidFill>
                  <a:schemeClr val="accent3">
                    <a:lumMod val="50000"/>
                  </a:schemeClr>
                </a:solidFill>
              </a:rPr>
              <a:t>Will v. Trust</a:t>
            </a:r>
          </a:p>
        </p:txBody>
      </p:sp>
      <p:graphicFrame>
        <p:nvGraphicFramePr>
          <p:cNvPr id="13" name="Content Placeholder 12">
            <a:extLst>
              <a:ext uri="{FF2B5EF4-FFF2-40B4-BE49-F238E27FC236}">
                <a16:creationId xmlns:a16="http://schemas.microsoft.com/office/drawing/2014/main" id="{C64C847D-A7BB-F019-3CA2-506F385D66FD}"/>
              </a:ext>
            </a:extLst>
          </p:cNvPr>
          <p:cNvGraphicFramePr>
            <a:graphicFrameLocks noGrp="1"/>
          </p:cNvGraphicFramePr>
          <p:nvPr>
            <p:ph sz="half" idx="1"/>
          </p:nvPr>
        </p:nvGraphicFramePr>
        <p:xfrm>
          <a:off x="228600" y="762000"/>
          <a:ext cx="8686800" cy="5959440"/>
        </p:xfrm>
        <a:graphic>
          <a:graphicData uri="http://schemas.openxmlformats.org/drawingml/2006/table">
            <a:tbl>
              <a:tblPr firstRow="1" bandRow="1">
                <a:tableStyleId>{93296810-A885-4BE3-A3E7-6D5BEEA58F35}</a:tableStyleId>
              </a:tblPr>
              <a:tblGrid>
                <a:gridCol w="1859274">
                  <a:extLst>
                    <a:ext uri="{9D8B030D-6E8A-4147-A177-3AD203B41FA5}">
                      <a16:colId xmlns:a16="http://schemas.microsoft.com/office/drawing/2014/main" val="892577074"/>
                    </a:ext>
                  </a:extLst>
                </a:gridCol>
                <a:gridCol w="3033550">
                  <a:extLst>
                    <a:ext uri="{9D8B030D-6E8A-4147-A177-3AD203B41FA5}">
                      <a16:colId xmlns:a16="http://schemas.microsoft.com/office/drawing/2014/main" val="3502365189"/>
                    </a:ext>
                  </a:extLst>
                </a:gridCol>
                <a:gridCol w="3793976">
                  <a:extLst>
                    <a:ext uri="{9D8B030D-6E8A-4147-A177-3AD203B41FA5}">
                      <a16:colId xmlns:a16="http://schemas.microsoft.com/office/drawing/2014/main" val="2638982738"/>
                    </a:ext>
                  </a:extLst>
                </a:gridCol>
              </a:tblGrid>
              <a:tr h="401917">
                <a:tc>
                  <a:txBody>
                    <a:bodyPr/>
                    <a:lstStyle/>
                    <a:p>
                      <a:r>
                        <a:rPr lang="en-US" dirty="0">
                          <a:solidFill>
                            <a:schemeClr val="bg1"/>
                          </a:solidFill>
                        </a:rPr>
                        <a:t>Feature</a:t>
                      </a:r>
                    </a:p>
                  </a:txBody>
                  <a:tcPr/>
                </a:tc>
                <a:tc>
                  <a:txBody>
                    <a:bodyPr/>
                    <a:lstStyle/>
                    <a:p>
                      <a:pPr algn="ctr"/>
                      <a:r>
                        <a:rPr lang="en-US" dirty="0">
                          <a:solidFill>
                            <a:schemeClr val="bg1"/>
                          </a:solidFill>
                        </a:rPr>
                        <a:t>Will</a:t>
                      </a:r>
                    </a:p>
                  </a:txBody>
                  <a:tcPr/>
                </a:tc>
                <a:tc>
                  <a:txBody>
                    <a:bodyPr/>
                    <a:lstStyle/>
                    <a:p>
                      <a:pPr algn="ctr"/>
                      <a:r>
                        <a:rPr lang="en-US" dirty="0">
                          <a:solidFill>
                            <a:schemeClr val="bg1"/>
                          </a:solidFill>
                        </a:rPr>
                        <a:t>Trust</a:t>
                      </a:r>
                    </a:p>
                  </a:txBody>
                  <a:tcPr/>
                </a:tc>
                <a:extLst>
                  <a:ext uri="{0D108BD9-81ED-4DB2-BD59-A6C34878D82A}">
                    <a16:rowId xmlns:a16="http://schemas.microsoft.com/office/drawing/2014/main" val="245958165"/>
                  </a:ext>
                </a:extLst>
              </a:tr>
              <a:tr h="693720">
                <a:tc>
                  <a:txBody>
                    <a:bodyPr/>
                    <a:lstStyle/>
                    <a:p>
                      <a:r>
                        <a:rPr lang="en-US" dirty="0">
                          <a:solidFill>
                            <a:schemeClr val="bg1"/>
                          </a:solidFill>
                        </a:rPr>
                        <a:t>Takes Effect</a:t>
                      </a:r>
                    </a:p>
                  </a:txBody>
                  <a:tcPr/>
                </a:tc>
                <a:tc>
                  <a:txBody>
                    <a:bodyPr/>
                    <a:lstStyle/>
                    <a:p>
                      <a:r>
                        <a:rPr lang="en-US" dirty="0">
                          <a:solidFill>
                            <a:schemeClr val="bg1"/>
                          </a:solidFill>
                        </a:rPr>
                        <a:t>Only after death, by submitting to the Court</a:t>
                      </a:r>
                    </a:p>
                  </a:txBody>
                  <a:tcPr/>
                </a:tc>
                <a:tc>
                  <a:txBody>
                    <a:bodyPr/>
                    <a:lstStyle/>
                    <a:p>
                      <a:r>
                        <a:rPr lang="en-US" dirty="0">
                          <a:solidFill>
                            <a:schemeClr val="bg1"/>
                          </a:solidFill>
                        </a:rPr>
                        <a:t>Effective during life and after death</a:t>
                      </a:r>
                    </a:p>
                  </a:txBody>
                  <a:tcPr/>
                </a:tc>
                <a:extLst>
                  <a:ext uri="{0D108BD9-81ED-4DB2-BD59-A6C34878D82A}">
                    <a16:rowId xmlns:a16="http://schemas.microsoft.com/office/drawing/2014/main" val="4274016947"/>
                  </a:ext>
                </a:extLst>
              </a:tr>
              <a:tr h="853089">
                <a:tc>
                  <a:txBody>
                    <a:bodyPr/>
                    <a:lstStyle/>
                    <a:p>
                      <a:r>
                        <a:rPr lang="en-US" dirty="0">
                          <a:solidFill>
                            <a:schemeClr val="bg1"/>
                          </a:solidFill>
                        </a:rPr>
                        <a:t>Distributions</a:t>
                      </a:r>
                    </a:p>
                  </a:txBody>
                  <a:tcPr/>
                </a:tc>
                <a:tc>
                  <a:txBody>
                    <a:bodyPr/>
                    <a:lstStyle/>
                    <a:p>
                      <a:r>
                        <a:rPr lang="en-US" dirty="0">
                          <a:solidFill>
                            <a:schemeClr val="bg1"/>
                          </a:solidFill>
                        </a:rPr>
                        <a:t>Immediate, within months after death</a:t>
                      </a:r>
                    </a:p>
                  </a:txBody>
                  <a:tcPr/>
                </a:tc>
                <a:tc>
                  <a:txBody>
                    <a:bodyPr/>
                    <a:lstStyle/>
                    <a:p>
                      <a:r>
                        <a:rPr lang="en-US" dirty="0">
                          <a:solidFill>
                            <a:schemeClr val="bg1"/>
                          </a:solidFill>
                        </a:rPr>
                        <a:t>Can be spread out over decades – good for young kids or people with special needs</a:t>
                      </a:r>
                    </a:p>
                  </a:txBody>
                  <a:tcPr/>
                </a:tc>
                <a:extLst>
                  <a:ext uri="{0D108BD9-81ED-4DB2-BD59-A6C34878D82A}">
                    <a16:rowId xmlns:a16="http://schemas.microsoft.com/office/drawing/2014/main" val="615732233"/>
                  </a:ext>
                </a:extLst>
              </a:tr>
              <a:tr h="656963">
                <a:tc>
                  <a:txBody>
                    <a:bodyPr/>
                    <a:lstStyle/>
                    <a:p>
                      <a:r>
                        <a:rPr lang="en-US" dirty="0">
                          <a:solidFill>
                            <a:schemeClr val="bg1"/>
                          </a:solidFill>
                        </a:rPr>
                        <a:t>NE Inheritance</a:t>
                      </a:r>
                    </a:p>
                    <a:p>
                      <a:r>
                        <a:rPr lang="en-US" dirty="0">
                          <a:solidFill>
                            <a:schemeClr val="bg1"/>
                          </a:solidFill>
                        </a:rPr>
                        <a:t>Tax</a:t>
                      </a:r>
                    </a:p>
                  </a:txBody>
                  <a:tcPr/>
                </a:tc>
                <a:tc>
                  <a:txBody>
                    <a:bodyPr/>
                    <a:lstStyle/>
                    <a:p>
                      <a:r>
                        <a:rPr lang="en-US" dirty="0">
                          <a:solidFill>
                            <a:schemeClr val="bg1"/>
                          </a:solidFill>
                        </a:rPr>
                        <a:t>Must file as part of probate process</a:t>
                      </a:r>
                    </a:p>
                  </a:txBody>
                  <a:tcPr/>
                </a:tc>
                <a:tc>
                  <a:txBody>
                    <a:bodyPr/>
                    <a:lstStyle/>
                    <a:p>
                      <a:r>
                        <a:rPr lang="en-US" dirty="0">
                          <a:solidFill>
                            <a:schemeClr val="bg1"/>
                          </a:solidFill>
                        </a:rPr>
                        <a:t>Legally required to file with court – saves about ½ of probate costs</a:t>
                      </a:r>
                    </a:p>
                  </a:txBody>
                  <a:tcPr/>
                </a:tc>
                <a:extLst>
                  <a:ext uri="{0D108BD9-81ED-4DB2-BD59-A6C34878D82A}">
                    <a16:rowId xmlns:a16="http://schemas.microsoft.com/office/drawing/2014/main" val="2770065203"/>
                  </a:ext>
                </a:extLst>
              </a:tr>
              <a:tr h="693720">
                <a:tc>
                  <a:txBody>
                    <a:bodyPr/>
                    <a:lstStyle/>
                    <a:p>
                      <a:r>
                        <a:rPr lang="en-US" dirty="0">
                          <a:solidFill>
                            <a:schemeClr val="bg1"/>
                          </a:solidFill>
                        </a:rPr>
                        <a:t>Updates and revocability</a:t>
                      </a:r>
                    </a:p>
                  </a:txBody>
                  <a:tcPr/>
                </a:tc>
                <a:tc>
                  <a:txBody>
                    <a:bodyPr/>
                    <a:lstStyle/>
                    <a:p>
                      <a:r>
                        <a:rPr lang="en-US" dirty="0">
                          <a:solidFill>
                            <a:schemeClr val="bg1"/>
                          </a:solidFill>
                        </a:rPr>
                        <a:t>Easy to update; fully revocable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Easy to update; fully revocable but then have to “undo” titling to the trust</a:t>
                      </a:r>
                    </a:p>
                  </a:txBody>
                  <a:tcPr/>
                </a:tc>
                <a:extLst>
                  <a:ext uri="{0D108BD9-81ED-4DB2-BD59-A6C34878D82A}">
                    <a16:rowId xmlns:a16="http://schemas.microsoft.com/office/drawing/2014/main" val="3650722514"/>
                  </a:ext>
                </a:extLst>
              </a:tr>
              <a:tr h="1211280">
                <a:tc>
                  <a:txBody>
                    <a:bodyPr/>
                    <a:lstStyle/>
                    <a:p>
                      <a:r>
                        <a:rPr lang="en-US" dirty="0">
                          <a:solidFill>
                            <a:schemeClr val="bg1"/>
                          </a:solidFill>
                        </a:rPr>
                        <a:t>Costs</a:t>
                      </a:r>
                    </a:p>
                  </a:txBody>
                  <a:tcPr/>
                </a:tc>
                <a:tc>
                  <a:txBody>
                    <a:bodyPr/>
                    <a:lstStyle/>
                    <a:p>
                      <a:pPr marL="285750" indent="-285750">
                        <a:buFont typeface="Arial" panose="020B0604020202020204" pitchFamily="34" charset="0"/>
                        <a:buChar char="•"/>
                      </a:pPr>
                      <a:r>
                        <a:rPr lang="en-US" dirty="0">
                          <a:solidFill>
                            <a:schemeClr val="bg1"/>
                          </a:solidFill>
                        </a:rPr>
                        <a:t>Easier to set up</a:t>
                      </a:r>
                    </a:p>
                    <a:p>
                      <a:pPr marL="285750" indent="-285750">
                        <a:buFont typeface="Arial" panose="020B0604020202020204" pitchFamily="34" charset="0"/>
                        <a:buChar char="•"/>
                      </a:pPr>
                      <a:r>
                        <a:rPr lang="en-US" dirty="0">
                          <a:solidFill>
                            <a:schemeClr val="bg1"/>
                          </a:solidFill>
                        </a:rPr>
                        <a:t>Probate costs + attorney fees</a:t>
                      </a:r>
                    </a:p>
                  </a:txBody>
                  <a:tcPr/>
                </a:tc>
                <a:tc>
                  <a:txBody>
                    <a:bodyPr/>
                    <a:lstStyle/>
                    <a:p>
                      <a:pPr marL="285750" indent="-285750">
                        <a:buFont typeface="Arial" panose="020B0604020202020204" pitchFamily="34" charset="0"/>
                        <a:buChar char="•"/>
                      </a:pPr>
                      <a:r>
                        <a:rPr lang="en-US" dirty="0">
                          <a:solidFill>
                            <a:schemeClr val="bg1"/>
                          </a:solidFill>
                        </a:rPr>
                        <a:t>More complex and expensive to set up &amp; maintain</a:t>
                      </a:r>
                    </a:p>
                    <a:p>
                      <a:pPr marL="285750" indent="-285750">
                        <a:buFont typeface="Arial" panose="020B0604020202020204" pitchFamily="34" charset="0"/>
                        <a:buChar char="•"/>
                      </a:pPr>
                      <a:r>
                        <a:rPr lang="en-US" dirty="0">
                          <a:solidFill>
                            <a:schemeClr val="bg1"/>
                          </a:solidFill>
                        </a:rPr>
                        <a:t>Avoids some probate costs but usually an attorney is still utilized</a:t>
                      </a:r>
                    </a:p>
                  </a:txBody>
                  <a:tcPr/>
                </a:tc>
                <a:extLst>
                  <a:ext uri="{0D108BD9-81ED-4DB2-BD59-A6C34878D82A}">
                    <a16:rowId xmlns:a16="http://schemas.microsoft.com/office/drawing/2014/main" val="86116087"/>
                  </a:ext>
                </a:extLst>
              </a:tr>
              <a:tr h="693720">
                <a:tc>
                  <a:txBody>
                    <a:bodyPr/>
                    <a:lstStyle/>
                    <a:p>
                      <a:r>
                        <a:rPr lang="en-US" dirty="0">
                          <a:solidFill>
                            <a:schemeClr val="bg1"/>
                          </a:solidFill>
                        </a:rPr>
                        <a:t>Taxes</a:t>
                      </a:r>
                    </a:p>
                  </a:txBody>
                  <a:tcPr/>
                </a:tc>
                <a:tc>
                  <a:txBody>
                    <a:bodyPr/>
                    <a:lstStyle/>
                    <a:p>
                      <a:pPr marL="285750" indent="-285750">
                        <a:buFont typeface="Arial" panose="020B0604020202020204" pitchFamily="34" charset="0"/>
                        <a:buChar char="•"/>
                      </a:pPr>
                      <a:r>
                        <a:rPr lang="en-US" dirty="0">
                          <a:solidFill>
                            <a:schemeClr val="bg1"/>
                          </a:solidFill>
                        </a:rPr>
                        <a:t>Not an issue</a:t>
                      </a:r>
                    </a:p>
                  </a:txBody>
                  <a:tcPr/>
                </a:tc>
                <a:tc>
                  <a:txBody>
                    <a:bodyPr/>
                    <a:lstStyle/>
                    <a:p>
                      <a:pPr marL="285750" indent="-285750">
                        <a:buFont typeface="Arial" panose="020B0604020202020204" pitchFamily="34" charset="0"/>
                        <a:buChar char="•"/>
                      </a:pPr>
                      <a:r>
                        <a:rPr lang="en-US" dirty="0">
                          <a:solidFill>
                            <a:schemeClr val="bg1"/>
                          </a:solidFill>
                        </a:rPr>
                        <a:t>Can be an issue for trusts that last for decades – taxed at higher rate</a:t>
                      </a:r>
                    </a:p>
                  </a:txBody>
                  <a:tcPr/>
                </a:tc>
                <a:extLst>
                  <a:ext uri="{0D108BD9-81ED-4DB2-BD59-A6C34878D82A}">
                    <a16:rowId xmlns:a16="http://schemas.microsoft.com/office/drawing/2014/main" val="2704531543"/>
                  </a:ext>
                </a:extLst>
              </a:tr>
              <a:tr h="693720">
                <a:tc>
                  <a:txBody>
                    <a:bodyPr/>
                    <a:lstStyle/>
                    <a:p>
                      <a:r>
                        <a:rPr lang="en-US" dirty="0">
                          <a:solidFill>
                            <a:schemeClr val="bg1"/>
                          </a:solidFill>
                        </a:rPr>
                        <a:t>Biggest Downside</a:t>
                      </a:r>
                    </a:p>
                  </a:txBody>
                  <a:tcPr/>
                </a:tc>
                <a:tc>
                  <a:txBody>
                    <a:bodyPr/>
                    <a:lstStyle/>
                    <a:p>
                      <a:pPr marL="285750" indent="-285750">
                        <a:buFont typeface="Arial" panose="020B0604020202020204" pitchFamily="34" charset="0"/>
                        <a:buChar char="•"/>
                      </a:pPr>
                      <a:r>
                        <a:rPr lang="en-US" dirty="0">
                          <a:solidFill>
                            <a:schemeClr val="bg1"/>
                          </a:solidFill>
                        </a:rPr>
                        <a:t>Needing probate, no matter what</a:t>
                      </a:r>
                    </a:p>
                  </a:txBody>
                  <a:tcPr/>
                </a:tc>
                <a:tc>
                  <a:txBody>
                    <a:bodyPr/>
                    <a:lstStyle/>
                    <a:p>
                      <a:pPr marL="285750" indent="-285750">
                        <a:buFont typeface="Arial" panose="020B0604020202020204" pitchFamily="34" charset="0"/>
                        <a:buChar char="•"/>
                      </a:pPr>
                      <a:r>
                        <a:rPr lang="en-US" dirty="0">
                          <a:solidFill>
                            <a:schemeClr val="bg1"/>
                          </a:solidFill>
                        </a:rPr>
                        <a:t>Assets don’t get titled into trust so have to do probate anyway</a:t>
                      </a:r>
                    </a:p>
                  </a:txBody>
                  <a:tcPr/>
                </a:tc>
                <a:extLst>
                  <a:ext uri="{0D108BD9-81ED-4DB2-BD59-A6C34878D82A}">
                    <a16:rowId xmlns:a16="http://schemas.microsoft.com/office/drawing/2014/main" val="3970671702"/>
                  </a:ext>
                </a:extLst>
              </a:tr>
            </a:tbl>
          </a:graphicData>
        </a:graphic>
      </p:graphicFrame>
    </p:spTree>
    <p:extLst>
      <p:ext uri="{BB962C8B-B14F-4D97-AF65-F5344CB8AC3E}">
        <p14:creationId xmlns:p14="http://schemas.microsoft.com/office/powerpoint/2010/main" val="47429474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8FADD-AD23-E0A3-ABAF-79F602CA431F}"/>
              </a:ext>
            </a:extLst>
          </p:cNvPr>
          <p:cNvSpPr>
            <a:spLocks noGrp="1"/>
          </p:cNvSpPr>
          <p:nvPr>
            <p:ph type="title"/>
          </p:nvPr>
        </p:nvSpPr>
        <p:spPr>
          <a:xfrm>
            <a:off x="2182614" y="635339"/>
            <a:ext cx="4778771" cy="609599"/>
          </a:xfrm>
        </p:spPr>
        <p:txBody>
          <a:bodyPr/>
          <a:lstStyle/>
          <a:p>
            <a:pPr algn="ctr"/>
            <a:r>
              <a:rPr lang="en-US" u="sng" dirty="0">
                <a:solidFill>
                  <a:srgbClr val="C00000"/>
                </a:solidFill>
              </a:rPr>
              <a:t>Inheritance tax</a:t>
            </a:r>
          </a:p>
        </p:txBody>
      </p:sp>
      <p:sp>
        <p:nvSpPr>
          <p:cNvPr id="3" name="Content Placeholder 2">
            <a:extLst>
              <a:ext uri="{FF2B5EF4-FFF2-40B4-BE49-F238E27FC236}">
                <a16:creationId xmlns:a16="http://schemas.microsoft.com/office/drawing/2014/main" id="{A1FE9D01-37D0-D106-EA9F-EA3405D5E409}"/>
              </a:ext>
            </a:extLst>
          </p:cNvPr>
          <p:cNvSpPr>
            <a:spLocks noGrp="1"/>
          </p:cNvSpPr>
          <p:nvPr>
            <p:ph idx="1"/>
          </p:nvPr>
        </p:nvSpPr>
        <p:spPr>
          <a:xfrm>
            <a:off x="852161" y="932348"/>
            <a:ext cx="7439676" cy="5198534"/>
          </a:xfrm>
        </p:spPr>
        <p:txBody>
          <a:bodyPr/>
          <a:lstStyle/>
          <a:p>
            <a:r>
              <a:rPr lang="en-US" dirty="0"/>
              <a:t>There is inheritance tax or estate tax (so-called “Death Taxes”) at both the Federal and State levels (just like income tax)</a:t>
            </a:r>
          </a:p>
          <a:p>
            <a:r>
              <a:rPr lang="en-US" dirty="0"/>
              <a:t>The Federal Tax has a very high exemption: currently $13,990,000 per person (doubled for married couples)</a:t>
            </a:r>
          </a:p>
          <a:p>
            <a:r>
              <a:rPr lang="en-US" dirty="0"/>
              <a:t>Nebraska is one of only 5 states that currently have an inheritance tax. The tax is paid directly to the counties. </a:t>
            </a:r>
          </a:p>
          <a:p>
            <a:pPr lvl="1"/>
            <a:r>
              <a:rPr lang="en-US" dirty="0"/>
              <a:t>No tax between spouses</a:t>
            </a:r>
          </a:p>
          <a:p>
            <a:pPr lvl="1"/>
            <a:r>
              <a:rPr lang="en-US" dirty="0"/>
              <a:t>1% tax, after the first $100k, to children &amp; grandchildren</a:t>
            </a:r>
          </a:p>
          <a:p>
            <a:pPr lvl="1"/>
            <a:r>
              <a:rPr lang="en-US" dirty="0"/>
              <a:t>15% tax, after the first $25k, to a non-married partner</a:t>
            </a:r>
          </a:p>
        </p:txBody>
      </p:sp>
    </p:spTree>
    <p:extLst>
      <p:ext uri="{BB962C8B-B14F-4D97-AF65-F5344CB8AC3E}">
        <p14:creationId xmlns:p14="http://schemas.microsoft.com/office/powerpoint/2010/main" val="186472988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53DBA3-F8B1-C3EB-2259-128843B9F0FC}"/>
              </a:ext>
            </a:extLst>
          </p:cNvPr>
          <p:cNvSpPr>
            <a:spLocks noGrp="1"/>
          </p:cNvSpPr>
          <p:nvPr>
            <p:ph type="title" idx="4294967295"/>
          </p:nvPr>
        </p:nvSpPr>
        <p:spPr>
          <a:xfrm>
            <a:off x="856060" y="-1478570"/>
            <a:ext cx="7429499" cy="1478570"/>
          </a:xfrm>
        </p:spPr>
        <p:txBody>
          <a:bodyPr vert="horz" lIns="91440" tIns="45720" rIns="91440" bIns="45720" rtlCol="0" anchor="b">
            <a:normAutofit/>
          </a:bodyPr>
          <a:lstStyle/>
          <a:p>
            <a:r>
              <a:rPr lang="en-US" dirty="0"/>
              <a:t>Beneficiaries on Accounts</a:t>
            </a:r>
          </a:p>
        </p:txBody>
      </p:sp>
      <p:sp>
        <p:nvSpPr>
          <p:cNvPr id="2" name="TextBox 1"/>
          <p:cNvSpPr txBox="1"/>
          <p:nvPr/>
        </p:nvSpPr>
        <p:spPr>
          <a:xfrm>
            <a:off x="685800" y="609600"/>
            <a:ext cx="7543800" cy="5500929"/>
          </a:xfrm>
          <a:prstGeom prst="rect">
            <a:avLst/>
          </a:prstGeom>
          <a:noFill/>
        </p:spPr>
        <p:txBody>
          <a:bodyPr wrap="square" rtlCol="0">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Calibri"/>
                <a:cs typeface="Times New Roman"/>
              </a:rPr>
              <a:t> </a:t>
            </a:r>
            <a:r>
              <a:rPr kumimoji="0" lang="en-US" sz="2800" b="1" i="0" u="sng" strike="noStrike" kern="1200" cap="none" spc="0" normalizeH="0" baseline="0" noProof="0" dirty="0">
                <a:ln>
                  <a:noFill/>
                </a:ln>
                <a:solidFill>
                  <a:prstClr val="black"/>
                </a:solidFill>
                <a:effectLst/>
                <a:uLnTx/>
                <a:uFillTx/>
                <a:latin typeface="Arial"/>
                <a:ea typeface="Calibri"/>
                <a:cs typeface="Times New Roman"/>
              </a:rPr>
              <a:t>BENEFICIARIES ON ACCOUNTS</a:t>
            </a:r>
          </a:p>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Arial"/>
                <a:ea typeface="Calibri"/>
                <a:cs typeface="Times New Roman"/>
              </a:rPr>
              <a:t>Insurance policies and retirement accounts require beneficiary designations. After death, the financial institution transfers the assets in that account to the designated beneficiary without the probate process. A beneficiary has no power over the account before death.  A similar result can be obtained by using transfer-on-death or payable-on-death beneficiary designations on bank and investment accounts.</a:t>
            </a:r>
          </a:p>
        </p:txBody>
      </p:sp>
    </p:spTree>
    <p:extLst>
      <p:ext uri="{BB962C8B-B14F-4D97-AF65-F5344CB8AC3E}">
        <p14:creationId xmlns:p14="http://schemas.microsoft.com/office/powerpoint/2010/main" val="296774104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7CC9F0-8465-0B99-CE4A-70E0E715B201}"/>
              </a:ext>
            </a:extLst>
          </p:cNvPr>
          <p:cNvSpPr>
            <a:spLocks noGrp="1"/>
          </p:cNvSpPr>
          <p:nvPr>
            <p:ph type="title" idx="4294967295"/>
          </p:nvPr>
        </p:nvSpPr>
        <p:spPr>
          <a:xfrm>
            <a:off x="856060" y="-1478570"/>
            <a:ext cx="7429499" cy="1478570"/>
          </a:xfrm>
        </p:spPr>
        <p:txBody>
          <a:bodyPr vert="horz" lIns="91440" tIns="45720" rIns="91440" bIns="45720" rtlCol="0" anchor="b">
            <a:normAutofit/>
          </a:bodyPr>
          <a:lstStyle/>
          <a:p>
            <a:r>
              <a:rPr lang="en-US" dirty="0"/>
              <a:t>Beneficiaries on Real Estate 2</a:t>
            </a:r>
          </a:p>
        </p:txBody>
      </p:sp>
      <p:sp>
        <p:nvSpPr>
          <p:cNvPr id="2" name="TextBox 1"/>
          <p:cNvSpPr txBox="1"/>
          <p:nvPr/>
        </p:nvSpPr>
        <p:spPr>
          <a:xfrm>
            <a:off x="685800" y="609600"/>
            <a:ext cx="7543800" cy="5438348"/>
          </a:xfrm>
          <a:prstGeom prst="rect">
            <a:avLst/>
          </a:prstGeom>
          <a:noFill/>
        </p:spPr>
        <p:txBody>
          <a:bodyPr wrap="square" rtlCol="0">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black"/>
                </a:solidFill>
                <a:effectLst/>
                <a:uLnTx/>
                <a:uFillTx/>
                <a:latin typeface="Arial"/>
                <a:ea typeface="Calibri"/>
                <a:cs typeface="Times New Roman"/>
              </a:rPr>
              <a:t>BENEFICIARIES ON REAL ESTATE &amp; VEHICLES </a:t>
            </a:r>
          </a:p>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Tw Cen MT" panose="020B0602020104020603"/>
                <a:ea typeface="+mn-ea"/>
                <a:cs typeface="+mn-cs"/>
              </a:rPr>
              <a:t>These designations are similar to designated beneficiary designations but are more formalized. The Transfer on Death Deed is recorded with the Register of Deeds and is a public record.  Upon death, title to a residence or other real property automatically transfers to the person designated on the deed without the need for a probate. The Department of Motor Vehicles also provides titles that automatically transfer ownership of a vehicle at death.</a:t>
            </a:r>
            <a:endParaRPr kumimoji="0" lang="en-US" sz="2800" b="0" i="0" u="none" strike="noStrike" kern="1200" cap="none" spc="0" normalizeH="0" baseline="0" noProof="0" dirty="0">
              <a:ln>
                <a:noFill/>
              </a:ln>
              <a:solidFill>
                <a:schemeClr val="bg1"/>
              </a:solidFill>
              <a:effectLst/>
              <a:uLnTx/>
              <a:uFillTx/>
              <a:latin typeface="Arial"/>
              <a:ea typeface="Calibri"/>
              <a:cs typeface="Times New Roman"/>
            </a:endParaRPr>
          </a:p>
        </p:txBody>
      </p:sp>
    </p:spTree>
    <p:extLst>
      <p:ext uri="{BB962C8B-B14F-4D97-AF65-F5344CB8AC3E}">
        <p14:creationId xmlns:p14="http://schemas.microsoft.com/office/powerpoint/2010/main" val="3377956325"/>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7.jpeg"/></Relationships>
</file>

<file path=ppt/theme/_rels/theme4.xml.rels><?xml version="1.0" encoding="UTF-8" standalone="yes"?>
<Relationships xmlns="http://schemas.openxmlformats.org/package/2006/relationships"><Relationship Id="rId1" Type="http://schemas.openxmlformats.org/officeDocument/2006/relationships/image" Target="../media/image12.jpeg"/></Relationships>
</file>

<file path=ppt/theme/theme1.xml><?xml version="1.0" encoding="utf-8"?>
<a:theme xmlns:a="http://schemas.openxmlformats.org/drawingml/2006/main" name="UNMC Theme">
  <a:themeElements>
    <a:clrScheme name="UNMC">
      <a:dk1>
        <a:srgbClr val="000000"/>
      </a:dk1>
      <a:lt1>
        <a:srgbClr val="FFFFFF"/>
      </a:lt1>
      <a:dk2>
        <a:srgbClr val="2F3A41"/>
      </a:dk2>
      <a:lt2>
        <a:srgbClr val="DCDDDF"/>
      </a:lt2>
      <a:accent1>
        <a:srgbClr val="AD122A"/>
      </a:accent1>
      <a:accent2>
        <a:srgbClr val="005E63"/>
      </a:accent2>
      <a:accent3>
        <a:srgbClr val="00B2B9"/>
      </a:accent3>
      <a:accent4>
        <a:srgbClr val="129DBF"/>
      </a:accent4>
      <a:accent5>
        <a:srgbClr val="F26721"/>
      </a:accent5>
      <a:accent6>
        <a:srgbClr val="FCB614"/>
      </a:accent6>
      <a:hlink>
        <a:srgbClr val="A1B426"/>
      </a:hlink>
      <a:folHlink>
        <a:srgbClr val="129D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UNMC Theme">
  <a:themeElements>
    <a:clrScheme name="UNMC">
      <a:dk1>
        <a:srgbClr val="000000"/>
      </a:dk1>
      <a:lt1>
        <a:srgbClr val="FFFFFF"/>
      </a:lt1>
      <a:dk2>
        <a:srgbClr val="2F3A41"/>
      </a:dk2>
      <a:lt2>
        <a:srgbClr val="DCDDDF"/>
      </a:lt2>
      <a:accent1>
        <a:srgbClr val="AD122A"/>
      </a:accent1>
      <a:accent2>
        <a:srgbClr val="005E63"/>
      </a:accent2>
      <a:accent3>
        <a:srgbClr val="00B2B9"/>
      </a:accent3>
      <a:accent4>
        <a:srgbClr val="129DBF"/>
      </a:accent4>
      <a:accent5>
        <a:srgbClr val="F26721"/>
      </a:accent5>
      <a:accent6>
        <a:srgbClr val="FCB614"/>
      </a:accent6>
      <a:hlink>
        <a:srgbClr val="A1B426"/>
      </a:hlink>
      <a:folHlink>
        <a:srgbClr val="129D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4.xml><?xml version="1.0" encoding="utf-8"?>
<a:theme xmlns:a="http://schemas.openxmlformats.org/drawingml/2006/main" name="Circuit">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84a28940-b464-41c3-ba3b-b4fa6665bc05}" enabled="0" method="" siteId="{84a28940-b464-41c3-ba3b-b4fa6665bc05}" removed="1"/>
</clbl:labelList>
</file>

<file path=docProps/app.xml><?xml version="1.0" encoding="utf-8"?>
<Properties xmlns="http://schemas.openxmlformats.org/officeDocument/2006/extended-properties" xmlns:vt="http://schemas.openxmlformats.org/officeDocument/2006/docPropsVTypes">
  <Template/>
  <TotalTime>2381</TotalTime>
  <Words>5970</Words>
  <Application>Microsoft Office PowerPoint</Application>
  <PresentationFormat>On-screen Show (4:3)</PresentationFormat>
  <Paragraphs>674</Paragraphs>
  <Slides>101</Slides>
  <Notes>13</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101</vt:i4>
      </vt:variant>
    </vt:vector>
  </HeadingPairs>
  <TitlesOfParts>
    <vt:vector size="119" baseType="lpstr">
      <vt:lpstr>Aharoni</vt:lpstr>
      <vt:lpstr>Arial</vt:lpstr>
      <vt:lpstr>Arial-BoldMT</vt:lpstr>
      <vt:lpstr>Calibri</vt:lpstr>
      <vt:lpstr>Century Gothic</vt:lpstr>
      <vt:lpstr>Courier New</vt:lpstr>
      <vt:lpstr>Courier New,monospace</vt:lpstr>
      <vt:lpstr>Roboto</vt:lpstr>
      <vt:lpstr>Symbol</vt:lpstr>
      <vt:lpstr>Times New Roman</vt:lpstr>
      <vt:lpstr>Tw Cen MT</vt:lpstr>
      <vt:lpstr>Wingdings</vt:lpstr>
      <vt:lpstr>Wingdings 3</vt:lpstr>
      <vt:lpstr>Wingdings,Sans-Serif</vt:lpstr>
      <vt:lpstr>UNMC Theme</vt:lpstr>
      <vt:lpstr>1_UNMC Theme</vt:lpstr>
      <vt:lpstr>Ion</vt:lpstr>
      <vt:lpstr>Circuit</vt:lpstr>
      <vt:lpstr>Early-Onset, Alzheimer’s Disease: An Introduction</vt:lpstr>
      <vt:lpstr>Why Focus on Early Onset AD?</vt:lpstr>
      <vt:lpstr>Topics to Cover</vt:lpstr>
      <vt:lpstr>AD Projections over next 30 years</vt:lpstr>
      <vt:lpstr>Alzheimer’s Disease</vt:lpstr>
      <vt:lpstr>The Picture Now</vt:lpstr>
      <vt:lpstr>Brain Atrophy 2</vt:lpstr>
      <vt:lpstr>AD Risk Factors</vt:lpstr>
      <vt:lpstr>Genes Involved in AD</vt:lpstr>
      <vt:lpstr>Causative Genes in AD</vt:lpstr>
      <vt:lpstr>Gene Variants and AD Risk</vt:lpstr>
      <vt:lpstr>APOE genotype and Age of Onset of AD</vt:lpstr>
      <vt:lpstr>Lifetime Risk of AD</vt:lpstr>
      <vt:lpstr>Summary: Causes and Genes</vt:lpstr>
      <vt:lpstr>Alzheimer’s Symptoms 2</vt:lpstr>
      <vt:lpstr>Variants of Alzheimer’s Disease</vt:lpstr>
      <vt:lpstr>Dementia Staging</vt:lpstr>
      <vt:lpstr>ATN Biomarker Classification</vt:lpstr>
      <vt:lpstr>Time Course of AD Biomarkers</vt:lpstr>
      <vt:lpstr>Evolution of Amyloid (“plaque”) and Tau (“tangle”) Accumulation in AD</vt:lpstr>
      <vt:lpstr>The Time Course of AD</vt:lpstr>
      <vt:lpstr>Livestyle for “Brain Health” 2</vt:lpstr>
      <vt:lpstr>FDA-approve Medications 2</vt:lpstr>
      <vt:lpstr>Brain uses electrical signals </vt:lpstr>
      <vt:lpstr>Symptomatic Medications for AD</vt:lpstr>
      <vt:lpstr>Anti-Amyloid Immunotherapy</vt:lpstr>
      <vt:lpstr>Stage for New AD Medications</vt:lpstr>
      <vt:lpstr>Anti-Amyloid immunotherapy2</vt:lpstr>
      <vt:lpstr>Anti-Amyloid Immunotherapy for AD</vt:lpstr>
      <vt:lpstr>Anti-Amyloid Immunotherapy in AD</vt:lpstr>
      <vt:lpstr>Benefits 2</vt:lpstr>
      <vt:lpstr>Clinical AD Research at UNMC</vt:lpstr>
      <vt:lpstr>Email for more info</vt:lpstr>
      <vt:lpstr>National Early Onset AD Research</vt:lpstr>
      <vt:lpstr>Questions</vt:lpstr>
      <vt:lpstr>UNMC/NE MED</vt:lpstr>
      <vt:lpstr>Partnering with Providers and Navigating the Healthcare System</vt:lpstr>
      <vt:lpstr>Team</vt:lpstr>
      <vt:lpstr>Gate Keeper</vt:lpstr>
      <vt:lpstr>Memory Disorders Team</vt:lpstr>
      <vt:lpstr>Therapy</vt:lpstr>
      <vt:lpstr>Additional Team Members Continued</vt:lpstr>
      <vt:lpstr>Additional Team Members</vt:lpstr>
      <vt:lpstr>Preparation for Visits</vt:lpstr>
      <vt:lpstr>Complete Necessary Documents</vt:lpstr>
      <vt:lpstr>Complete Necessary Documents Continued</vt:lpstr>
      <vt:lpstr>Minimize Stress</vt:lpstr>
      <vt:lpstr>Keep a Medication Record</vt:lpstr>
      <vt:lpstr>Be Ready to Answer Questions</vt:lpstr>
      <vt:lpstr>Take Notes</vt:lpstr>
      <vt:lpstr>Discuss Future Care</vt:lpstr>
      <vt:lpstr>Ask for Recommendations</vt:lpstr>
      <vt:lpstr>Leave with a PLAN</vt:lpstr>
      <vt:lpstr>Organize Information</vt:lpstr>
      <vt:lpstr>Team 2</vt:lpstr>
      <vt:lpstr>Movement Disorder Team</vt:lpstr>
      <vt:lpstr>UNMC</vt:lpstr>
      <vt:lpstr>Navigating Resources Through All Stages</vt:lpstr>
      <vt:lpstr>Today's Objective</vt:lpstr>
      <vt:lpstr>Employment and Disability Benefits</vt:lpstr>
      <vt:lpstr>Types of Disability Benefits</vt:lpstr>
      <vt:lpstr>Initiating Disability Benefits</vt:lpstr>
      <vt:lpstr>Social Security Disability  (SSDI)and AD</vt:lpstr>
      <vt:lpstr>Insurance Coverage</vt:lpstr>
      <vt:lpstr>Care Options as Care Needs Increase</vt:lpstr>
      <vt:lpstr>Planning Ahead is Key</vt:lpstr>
      <vt:lpstr>Maintaining Care at Home</vt:lpstr>
      <vt:lpstr>Transitioning Care From Home Into a  Long-Term Care Community</vt:lpstr>
      <vt:lpstr>Transitioning Care From Home Into a  Long-Term Care Community continued</vt:lpstr>
      <vt:lpstr>Palliative Care and Hospice Care</vt:lpstr>
      <vt:lpstr>Palliative Care</vt:lpstr>
      <vt:lpstr>Hospice Care</vt:lpstr>
      <vt:lpstr>NE Caregiver Tax Credit  </vt:lpstr>
      <vt:lpstr>Medicare GUIDE Program (Guiding an Improved Dementia Experience)</vt:lpstr>
      <vt:lpstr>Additional Resources</vt:lpstr>
      <vt:lpstr>Thank you!  Colleen Hoarty, LCSW Medical Social Worker NE Medicine Neurosciences 402-559-5767 cohoarty@nebraskamed.com</vt:lpstr>
      <vt:lpstr>Estate Planning Essentials </vt:lpstr>
      <vt:lpstr>What is an Estate Plan?</vt:lpstr>
      <vt:lpstr>Situations you may encounter where an estate plan will help</vt:lpstr>
      <vt:lpstr>Key tools  to Any Estate Plan  1. Power of Attorney  - Financial &amp; Medical 2. named beneficiaries &amp; Joint Owners 3. Will / trust </vt:lpstr>
      <vt:lpstr>Benefits of Estate Planning 2</vt:lpstr>
      <vt:lpstr>HOW CREATE</vt:lpstr>
      <vt:lpstr>Power of Attorney</vt:lpstr>
      <vt:lpstr>Durable power of attorney</vt:lpstr>
      <vt:lpstr>Medical power of attorney</vt:lpstr>
      <vt:lpstr>When capacity to sign is already an issue</vt:lpstr>
      <vt:lpstr>Guardianship/conservatorship</vt:lpstr>
      <vt:lpstr>Non-PROBATE Transfers</vt:lpstr>
      <vt:lpstr>PROBATE</vt:lpstr>
      <vt:lpstr>Last will &amp; testament</vt:lpstr>
      <vt:lpstr>trusts</vt:lpstr>
      <vt:lpstr>Medicaid Planning</vt:lpstr>
      <vt:lpstr>Tools of good estate plan 2</vt:lpstr>
      <vt:lpstr>Questions?</vt:lpstr>
      <vt:lpstr>Definitions &amp; Explanations for your REFERENCE</vt:lpstr>
      <vt:lpstr>Will v. Trust</vt:lpstr>
      <vt:lpstr>Inheritance tax</vt:lpstr>
      <vt:lpstr>Beneficiaries on Accounts</vt:lpstr>
      <vt:lpstr>Beneficiaries on Real Estate 2</vt:lpstr>
      <vt:lpstr>Joint ownership 2</vt:lpstr>
      <vt:lpstr>Living Revocable Trust 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Heller Memorial</dc:title>
  <dc:creator>Greg</dc:creator>
  <cp:lastModifiedBy>Griffin, Shari</cp:lastModifiedBy>
  <cp:revision>197</cp:revision>
  <cp:lastPrinted>2025-10-31T21:04:05Z</cp:lastPrinted>
  <dcterms:created xsi:type="dcterms:W3CDTF">2014-09-17T15:14:42Z</dcterms:created>
  <dcterms:modified xsi:type="dcterms:W3CDTF">2025-12-04T12:39:51Z</dcterms:modified>
</cp:coreProperties>
</file>