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63" r:id="rId2"/>
    <p:sldId id="264" r:id="rId3"/>
    <p:sldId id="262" r:id="rId4"/>
    <p:sldId id="265" r:id="rId5"/>
    <p:sldId id="266" r:id="rId6"/>
    <p:sldId id="267" r:id="rId7"/>
  </p:sldIdLst>
  <p:sldSz cx="41148000" cy="384048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122A"/>
    <a:srgbClr val="FAFFFD"/>
    <a:srgbClr val="F8FDC7"/>
    <a:srgbClr val="AE1329"/>
    <a:srgbClr val="FFFFED"/>
    <a:srgbClr val="FFFE5C"/>
    <a:srgbClr val="FFFFD7"/>
    <a:srgbClr val="989EA3"/>
    <a:srgbClr val="FFFAC4"/>
    <a:srgbClr val="FAFF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28"/>
    <p:restoredTop sz="94708"/>
  </p:normalViewPr>
  <p:slideViewPr>
    <p:cSldViewPr snapToGrid="0">
      <p:cViewPr>
        <p:scale>
          <a:sx n="19" d="100"/>
          <a:sy n="19" d="100"/>
        </p:scale>
        <p:origin x="2080" y="44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FDAD2-06B6-4A42-8793-C2B2A57EB90A}" type="datetimeFigureOut">
              <a:rPr lang="en-US" smtClean="0"/>
              <a:t>8/29/23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24038" y="1162050"/>
            <a:ext cx="33623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5561F-02C2-404A-A9A2-99CAA8D8F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05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5561F-02C2-404A-A9A2-99CAA8D8F3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53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5561F-02C2-404A-A9A2-99CAA8D8F3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53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5561F-02C2-404A-A9A2-99CAA8D8F3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46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5561F-02C2-404A-A9A2-99CAA8D8F3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3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5561F-02C2-404A-A9A2-99CAA8D8F3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8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2.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402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96" userDrawn="1">
          <p15:clr>
            <a:srgbClr val="FBAE40"/>
          </p15:clr>
        </p15:guide>
        <p15:guide id="2" pos="129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428897-4044-1EF6-84BF-7132F67A6C9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304758" y="12917983"/>
            <a:ext cx="28840221" cy="25486817"/>
          </a:xfrm>
          <a:prstGeom prst="rect">
            <a:avLst/>
          </a:prstGeom>
          <a:solidFill>
            <a:srgbClr val="DCDDDF"/>
          </a:solidFill>
          <a:ln w="0">
            <a:solidFill>
              <a:srgbClr val="D4D6D6">
                <a:alpha val="0"/>
              </a:srgbClr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2194554">
              <a:defRPr/>
            </a:pPr>
            <a:endParaRPr lang="en-US" sz="6350">
              <a:solidFill>
                <a:schemeClr val="l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9F43DA-5531-A9F4-7A87-0D3BCF5FB2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349" y="36656022"/>
            <a:ext cx="2764800" cy="11704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B1C343B-5F69-2824-6284-067696CE52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307779" y="-9781"/>
            <a:ext cx="28840221" cy="13014582"/>
          </a:xfrm>
          <a:prstGeom prst="rect">
            <a:avLst/>
          </a:prstGeom>
          <a:solidFill>
            <a:srgbClr val="AD122A"/>
          </a:solidFill>
          <a:ln w="0">
            <a:solidFill>
              <a:srgbClr val="D4D6D6">
                <a:alpha val="0"/>
              </a:srgbClr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2194554">
              <a:defRPr/>
            </a:pPr>
            <a:endParaRPr lang="en-US" sz="6350">
              <a:solidFill>
                <a:schemeClr val="l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034528-9F80-6D3E-9E23-5AD4002C9E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04" y="1018205"/>
            <a:ext cx="8463487" cy="277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9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1336035" rtl="0" eaLnBrk="1" latinLnBrk="0" hangingPunct="1">
        <a:lnSpc>
          <a:spcPct val="90000"/>
        </a:lnSpc>
        <a:spcBef>
          <a:spcPct val="0"/>
        </a:spcBef>
        <a:buNone/>
        <a:defRPr sz="8766" b="1" i="0" kern="1200" baseline="0">
          <a:solidFill>
            <a:srgbClr val="AC1F2D"/>
          </a:solidFill>
          <a:latin typeface="Arial"/>
          <a:ea typeface="+mj-ea"/>
          <a:cs typeface="Arial"/>
        </a:defRPr>
      </a:lvl1pPr>
    </p:titleStyle>
    <p:bodyStyle>
      <a:lvl1pPr marL="0" indent="0" algn="l" defTabSz="1336035" rtl="0" eaLnBrk="1" latinLnBrk="0" hangingPunct="1">
        <a:lnSpc>
          <a:spcPct val="90000"/>
        </a:lnSpc>
        <a:spcBef>
          <a:spcPct val="20000"/>
        </a:spcBef>
        <a:buFontTx/>
        <a:buNone/>
        <a:defRPr sz="4091" kern="1200">
          <a:solidFill>
            <a:schemeClr val="tx1"/>
          </a:solidFill>
          <a:latin typeface="Arial"/>
          <a:ea typeface="+mn-ea"/>
          <a:cs typeface="Arial"/>
        </a:defRPr>
      </a:lvl1pPr>
      <a:lvl2pPr marL="2171056" indent="-835022" algn="l" defTabSz="1336035" rtl="0" eaLnBrk="1" latinLnBrk="0" hangingPunct="1">
        <a:spcBef>
          <a:spcPct val="20000"/>
        </a:spcBef>
        <a:buFont typeface="Arial"/>
        <a:buChar char="–"/>
        <a:defRPr sz="4091" kern="1200">
          <a:solidFill>
            <a:schemeClr val="tx1"/>
          </a:solidFill>
          <a:latin typeface="+mn-lt"/>
          <a:ea typeface="+mn-ea"/>
          <a:cs typeface="+mn-cs"/>
        </a:defRPr>
      </a:lvl2pPr>
      <a:lvl3pPr marL="3340087" indent="-668017" algn="l" defTabSz="1336035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4091" kern="1200">
          <a:solidFill>
            <a:schemeClr val="tx1"/>
          </a:solidFill>
          <a:latin typeface="Arial"/>
          <a:ea typeface="+mn-ea"/>
          <a:cs typeface="Arial"/>
        </a:defRPr>
      </a:lvl3pPr>
      <a:lvl4pPr marL="4676122" indent="-668017" algn="l" defTabSz="1336035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4091" kern="1200">
          <a:solidFill>
            <a:schemeClr val="tx1"/>
          </a:solidFill>
          <a:latin typeface="Arial"/>
          <a:ea typeface="+mn-ea"/>
          <a:cs typeface="Arial"/>
        </a:defRPr>
      </a:lvl4pPr>
      <a:lvl5pPr marL="6012157" indent="-668017" algn="l" defTabSz="1336035" rtl="0" eaLnBrk="1" latinLnBrk="0" hangingPunct="1">
        <a:lnSpc>
          <a:spcPct val="90000"/>
        </a:lnSpc>
        <a:spcBef>
          <a:spcPct val="20000"/>
        </a:spcBef>
        <a:buFont typeface="Arial"/>
        <a:buChar char="»"/>
        <a:defRPr sz="4091" kern="1200">
          <a:solidFill>
            <a:schemeClr val="tx1"/>
          </a:solidFill>
          <a:latin typeface="Arial"/>
          <a:ea typeface="+mn-ea"/>
          <a:cs typeface="Arial"/>
        </a:defRPr>
      </a:lvl5pPr>
      <a:lvl6pPr marL="7348192" indent="-668017" algn="l" defTabSz="1336035" rtl="0" eaLnBrk="1" latinLnBrk="0" hangingPunct="1">
        <a:spcBef>
          <a:spcPct val="20000"/>
        </a:spcBef>
        <a:buFont typeface="Arial"/>
        <a:buChar char="•"/>
        <a:defRPr sz="5845" kern="1200">
          <a:solidFill>
            <a:schemeClr val="tx1"/>
          </a:solidFill>
          <a:latin typeface="+mn-lt"/>
          <a:ea typeface="+mn-ea"/>
          <a:cs typeface="+mn-cs"/>
        </a:defRPr>
      </a:lvl6pPr>
      <a:lvl7pPr marL="8684227" indent="-668017" algn="l" defTabSz="1336035" rtl="0" eaLnBrk="1" latinLnBrk="0" hangingPunct="1">
        <a:spcBef>
          <a:spcPct val="20000"/>
        </a:spcBef>
        <a:buFont typeface="Arial"/>
        <a:buChar char="•"/>
        <a:defRPr sz="5845" kern="1200">
          <a:solidFill>
            <a:schemeClr val="tx1"/>
          </a:solidFill>
          <a:latin typeface="+mn-lt"/>
          <a:ea typeface="+mn-ea"/>
          <a:cs typeface="+mn-cs"/>
        </a:defRPr>
      </a:lvl7pPr>
      <a:lvl8pPr marL="10020262" indent="-668017" algn="l" defTabSz="1336035" rtl="0" eaLnBrk="1" latinLnBrk="0" hangingPunct="1">
        <a:spcBef>
          <a:spcPct val="20000"/>
        </a:spcBef>
        <a:buFont typeface="Arial"/>
        <a:buChar char="•"/>
        <a:defRPr sz="5845" kern="1200">
          <a:solidFill>
            <a:schemeClr val="tx1"/>
          </a:solidFill>
          <a:latin typeface="+mn-lt"/>
          <a:ea typeface="+mn-ea"/>
          <a:cs typeface="+mn-cs"/>
        </a:defRPr>
      </a:lvl8pPr>
      <a:lvl9pPr marL="11356297" indent="-668017" algn="l" defTabSz="1336035" rtl="0" eaLnBrk="1" latinLnBrk="0" hangingPunct="1">
        <a:spcBef>
          <a:spcPct val="20000"/>
        </a:spcBef>
        <a:buFont typeface="Arial"/>
        <a:buChar char="•"/>
        <a:defRPr sz="58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36035" rtl="0" eaLnBrk="1" latinLnBrk="0" hangingPunct="1">
        <a:defRPr sz="5260" kern="1200">
          <a:solidFill>
            <a:schemeClr val="tx1"/>
          </a:solidFill>
          <a:latin typeface="+mn-lt"/>
          <a:ea typeface="+mn-ea"/>
          <a:cs typeface="+mn-cs"/>
        </a:defRPr>
      </a:lvl1pPr>
      <a:lvl2pPr marL="1336035" algn="l" defTabSz="1336035" rtl="0" eaLnBrk="1" latinLnBrk="0" hangingPunct="1">
        <a:defRPr sz="5260" kern="1200">
          <a:solidFill>
            <a:schemeClr val="tx1"/>
          </a:solidFill>
          <a:latin typeface="+mn-lt"/>
          <a:ea typeface="+mn-ea"/>
          <a:cs typeface="+mn-cs"/>
        </a:defRPr>
      </a:lvl2pPr>
      <a:lvl3pPr marL="2672070" algn="l" defTabSz="1336035" rtl="0" eaLnBrk="1" latinLnBrk="0" hangingPunct="1">
        <a:defRPr sz="5260" kern="1200">
          <a:solidFill>
            <a:schemeClr val="tx1"/>
          </a:solidFill>
          <a:latin typeface="+mn-lt"/>
          <a:ea typeface="+mn-ea"/>
          <a:cs typeface="+mn-cs"/>
        </a:defRPr>
      </a:lvl3pPr>
      <a:lvl4pPr marL="4008104" algn="l" defTabSz="1336035" rtl="0" eaLnBrk="1" latinLnBrk="0" hangingPunct="1">
        <a:defRPr sz="5260" kern="1200">
          <a:solidFill>
            <a:schemeClr val="tx1"/>
          </a:solidFill>
          <a:latin typeface="+mn-lt"/>
          <a:ea typeface="+mn-ea"/>
          <a:cs typeface="+mn-cs"/>
        </a:defRPr>
      </a:lvl4pPr>
      <a:lvl5pPr marL="5344139" algn="l" defTabSz="1336035" rtl="0" eaLnBrk="1" latinLnBrk="0" hangingPunct="1">
        <a:defRPr sz="5260" kern="1200">
          <a:solidFill>
            <a:schemeClr val="tx1"/>
          </a:solidFill>
          <a:latin typeface="+mn-lt"/>
          <a:ea typeface="+mn-ea"/>
          <a:cs typeface="+mn-cs"/>
        </a:defRPr>
      </a:lvl5pPr>
      <a:lvl6pPr marL="6680174" algn="l" defTabSz="1336035" rtl="0" eaLnBrk="1" latinLnBrk="0" hangingPunct="1">
        <a:defRPr sz="5260" kern="1200">
          <a:solidFill>
            <a:schemeClr val="tx1"/>
          </a:solidFill>
          <a:latin typeface="+mn-lt"/>
          <a:ea typeface="+mn-ea"/>
          <a:cs typeface="+mn-cs"/>
        </a:defRPr>
      </a:lvl6pPr>
      <a:lvl7pPr marL="8016209" algn="l" defTabSz="1336035" rtl="0" eaLnBrk="1" latinLnBrk="0" hangingPunct="1">
        <a:defRPr sz="5260" kern="1200">
          <a:solidFill>
            <a:schemeClr val="tx1"/>
          </a:solidFill>
          <a:latin typeface="+mn-lt"/>
          <a:ea typeface="+mn-ea"/>
          <a:cs typeface="+mn-cs"/>
        </a:defRPr>
      </a:lvl7pPr>
      <a:lvl8pPr marL="9352245" algn="l" defTabSz="1336035" rtl="0" eaLnBrk="1" latinLnBrk="0" hangingPunct="1">
        <a:defRPr sz="5260" kern="1200">
          <a:solidFill>
            <a:schemeClr val="tx1"/>
          </a:solidFill>
          <a:latin typeface="+mn-lt"/>
          <a:ea typeface="+mn-ea"/>
          <a:cs typeface="+mn-cs"/>
        </a:defRPr>
      </a:lvl8pPr>
      <a:lvl9pPr marL="10688279" algn="l" defTabSz="1336035" rtl="0" eaLnBrk="1" latinLnBrk="0" hangingPunct="1">
        <a:defRPr sz="52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024" userDrawn="1">
          <p15:clr>
            <a:srgbClr val="F26B43"/>
          </p15:clr>
        </p15:guide>
        <p15:guide id="2" pos="12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gc.harvard.edu/pages/copyright-and-fair-use" TargetMode="External"/><Relationship Id="rId5" Type="http://schemas.openxmlformats.org/officeDocument/2006/relationships/image" Target="../media/image12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46D9A6-258B-B1ED-4041-3A2F3636AD6F}"/>
              </a:ext>
            </a:extLst>
          </p:cNvPr>
          <p:cNvSpPr txBox="1"/>
          <p:nvPr/>
        </p:nvSpPr>
        <p:spPr>
          <a:xfrm>
            <a:off x="13430249" y="14722720"/>
            <a:ext cx="26517600" cy="1745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SLIDE 1: (This slide)</a:t>
            </a:r>
          </a:p>
          <a:p>
            <a:pPr marL="2222500"/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SLIDE 2: Your template slide. 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22500"/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Do a “</a:t>
            </a:r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Save As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9600" i="1" dirty="0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 to create a new, separate file for your project. </a:t>
            </a:r>
          </a:p>
          <a:p>
            <a:pPr marL="2222500"/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1713"/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Delete the intro slide and instruction slide from that file.</a:t>
            </a:r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SLIDES 3-6: Instructional slides. 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22500"/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Basic hints and tips for your poster design.</a:t>
            </a:r>
          </a:p>
        </p:txBody>
      </p:sp>
    </p:spTree>
    <p:extLst>
      <p:ext uri="{BB962C8B-B14F-4D97-AF65-F5344CB8AC3E}">
        <p14:creationId xmlns:p14="http://schemas.microsoft.com/office/powerpoint/2010/main" val="1590227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9" descr="istockphoto_5014466-chart-collection.jpg">
            <a:extLst>
              <a:ext uri="{FF2B5EF4-FFF2-40B4-BE49-F238E27FC236}">
                <a16:creationId xmlns:a16="http://schemas.microsoft.com/office/drawing/2014/main" id="{1B48F96E-A11E-87E5-C4E7-19CDEDC5D08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4250" y="26562163"/>
            <a:ext cx="7401383" cy="480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3829A9-6145-2425-2C72-26689A4F8A4E}"/>
              </a:ext>
            </a:extLst>
          </p:cNvPr>
          <p:cNvSpPr txBox="1"/>
          <p:nvPr/>
        </p:nvSpPr>
        <p:spPr>
          <a:xfrm>
            <a:off x="1733956" y="12800994"/>
            <a:ext cx="8701973" cy="12574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>
                <a:solidFill>
                  <a:srgbClr val="AE1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BACKGROUND: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Explain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why your study matters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fastest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most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brutal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way possible and make important words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for users who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skim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Two sentences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should do it.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4000" b="1" dirty="0">
              <a:solidFill>
                <a:srgbClr val="8C16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>
                <a:solidFill>
                  <a:srgbClr val="AE1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  <a:p>
            <a:pPr marL="597035" indent="-597035">
              <a:lnSpc>
                <a:spcPct val="120000"/>
              </a:lnSpc>
              <a:buFont typeface="+mj-lt"/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Collected [what] from [population]</a:t>
            </a:r>
          </a:p>
          <a:p>
            <a:pPr marL="597035" indent="-597035">
              <a:lnSpc>
                <a:spcPct val="120000"/>
              </a:lnSpc>
              <a:buFont typeface="+mj-lt"/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Tested it with X process.</a:t>
            </a:r>
          </a:p>
          <a:p>
            <a:pPr marL="597035" indent="-597035">
              <a:lnSpc>
                <a:spcPct val="120000"/>
              </a:lnSpc>
              <a:buFont typeface="+mj-lt"/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Illustrate your methods if you can with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 flowchart!</a:t>
            </a:r>
          </a:p>
          <a:p>
            <a:pPr>
              <a:lnSpc>
                <a:spcPct val="120000"/>
              </a:lnSpc>
            </a:pP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>
                <a:solidFill>
                  <a:srgbClr val="AE1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pPr marL="459257" indent="-459257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Graph/table with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essential results only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9257" indent="-459257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Or list results with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bullet points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endParaRPr lang="en-US" sz="4000" dirty="0"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: Authors">
            <a:extLst>
              <a:ext uri="{FF2B5EF4-FFF2-40B4-BE49-F238E27FC236}">
                <a16:creationId xmlns:a16="http://schemas.microsoft.com/office/drawing/2014/main" id="{311BF49D-940E-4C64-FEA8-7D50CCF3905E}"/>
              </a:ext>
            </a:extLst>
          </p:cNvPr>
          <p:cNvSpPr txBox="1"/>
          <p:nvPr/>
        </p:nvSpPr>
        <p:spPr>
          <a:xfrm>
            <a:off x="1313681" y="8271021"/>
            <a:ext cx="79923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Author1 </a:t>
            </a:r>
            <a:r>
              <a:rPr lang="en-US" sz="3200" baseline="30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Author2 </a:t>
            </a:r>
            <a:r>
              <a:rPr lang="en-US" sz="3200" baseline="30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Author3 </a:t>
            </a:r>
            <a:r>
              <a:rPr lang="en-US" sz="3200" baseline="30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Author4</a:t>
            </a:r>
            <a:r>
              <a:rPr lang="en-US" sz="3200" baseline="30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Author5</a:t>
            </a:r>
            <a:r>
              <a:rPr lang="en-US" sz="3200" baseline="30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: Affilliations">
            <a:extLst>
              <a:ext uri="{FF2B5EF4-FFF2-40B4-BE49-F238E27FC236}">
                <a16:creationId xmlns:a16="http://schemas.microsoft.com/office/drawing/2014/main" id="{EA1366C7-DF1C-6F3E-996B-E60E62F287FD}"/>
              </a:ext>
            </a:extLst>
          </p:cNvPr>
          <p:cNvSpPr txBox="1"/>
          <p:nvPr/>
        </p:nvSpPr>
        <p:spPr>
          <a:xfrm>
            <a:off x="1313681" y="10159981"/>
            <a:ext cx="76853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UNMC College of Nursing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Author affiliation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AA22C72-3248-C588-B947-1D67F35E6838}"/>
              </a:ext>
            </a:extLst>
          </p:cNvPr>
          <p:cNvGrpSpPr/>
          <p:nvPr/>
        </p:nvGrpSpPr>
        <p:grpSpPr>
          <a:xfrm>
            <a:off x="2856625" y="33258717"/>
            <a:ext cx="6456637" cy="3798021"/>
            <a:chOff x="27941954" y="34285572"/>
            <a:chExt cx="6456637" cy="3798021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948EDC0E-DE9C-A434-BED2-BBB3C4BF4B65}"/>
                </a:ext>
              </a:extLst>
            </p:cNvPr>
            <p:cNvSpPr/>
            <p:nvPr/>
          </p:nvSpPr>
          <p:spPr>
            <a:xfrm>
              <a:off x="28242435" y="34711646"/>
              <a:ext cx="5961184" cy="29773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D6E852D-B849-3A48-306D-D2DC045E3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1954" y="34285572"/>
              <a:ext cx="6456637" cy="3798021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5B8EC0D-7752-88E7-AC72-1BD667DAD5EF}"/>
              </a:ext>
            </a:extLst>
          </p:cNvPr>
          <p:cNvSpPr txBox="1"/>
          <p:nvPr/>
        </p:nvSpPr>
        <p:spPr>
          <a:xfrm>
            <a:off x="3563657" y="33560993"/>
            <a:ext cx="2766398" cy="460119"/>
          </a:xfrm>
          <a:prstGeom prst="homePlate">
            <a:avLst>
              <a:gd name="adj" fmla="val 64147"/>
            </a:avLst>
          </a:prstGeom>
          <a:solidFill>
            <a:srgbClr val="AE1329"/>
          </a:solidFill>
          <a:ln w="508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91440" bIns="91440" rtlCol="0" anchor="ctr">
            <a:noAutofit/>
          </a:bodyPr>
          <a:lstStyle/>
          <a:p>
            <a:r>
              <a:rPr lang="en-US" sz="2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372E121-7F2B-E734-A664-1F3F4EA7BB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3671"/>
          <a:stretch/>
        </p:blipFill>
        <p:spPr>
          <a:xfrm>
            <a:off x="25398321" y="22574953"/>
            <a:ext cx="14551125" cy="965157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EB4FFA2-97F4-9963-7D03-82D1AC57BA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57409">
            <a:off x="28036494" y="23683431"/>
            <a:ext cx="4018869" cy="4018869"/>
          </a:xfrm>
          <a:prstGeom prst="rect">
            <a:avLst/>
          </a:prstGeom>
        </p:spPr>
      </p:pic>
      <p:sp>
        <p:nvSpPr>
          <p:cNvPr id="31" name="TEXT: Type Your Title Here">
            <a:extLst>
              <a:ext uri="{FF2B5EF4-FFF2-40B4-BE49-F238E27FC236}">
                <a16:creationId xmlns:a16="http://schemas.microsoft.com/office/drawing/2014/main" id="{E01914B1-7FA5-E10C-7ACE-C3A2E30A0393}"/>
              </a:ext>
            </a:extLst>
          </p:cNvPr>
          <p:cNvSpPr txBox="1"/>
          <p:nvPr/>
        </p:nvSpPr>
        <p:spPr>
          <a:xfrm>
            <a:off x="12975887" y="32989829"/>
            <a:ext cx="23516005" cy="4247317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txBody>
          <a:bodyPr wrap="square" lIns="548640" tIns="91440" bIns="91440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CONCLUSIONS:</a:t>
            </a:r>
          </a:p>
          <a:p>
            <a:r>
              <a:rPr lang="en-US" sz="8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1 or 2 sentences to wrap up your findings. Make it </a:t>
            </a:r>
            <a:r>
              <a:rPr lang="en-US" sz="8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MEMORABLE</a:t>
            </a:r>
            <a:r>
              <a:rPr lang="en-US" sz="8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: Type Your Title Here">
            <a:extLst>
              <a:ext uri="{FF2B5EF4-FFF2-40B4-BE49-F238E27FC236}">
                <a16:creationId xmlns:a16="http://schemas.microsoft.com/office/drawing/2014/main" id="{9569D6E1-7DB1-0639-50E3-C3C6AE12AE17}"/>
              </a:ext>
            </a:extLst>
          </p:cNvPr>
          <p:cNvSpPr txBox="1"/>
          <p:nvPr/>
        </p:nvSpPr>
        <p:spPr>
          <a:xfrm>
            <a:off x="13922410" y="1515454"/>
            <a:ext cx="25832623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important </a:t>
            </a:r>
            <a:r>
              <a:rPr lang="en-US" sz="1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or message goes </a:t>
            </a:r>
            <a:r>
              <a:rPr lang="en-US" sz="1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n-US" sz="1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Make them want to </a:t>
            </a:r>
            <a:r>
              <a:rPr lang="en-US" sz="1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walk across the room </a:t>
            </a:r>
            <a:r>
              <a:rPr lang="en-US" sz="1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talk to you.</a:t>
            </a:r>
          </a:p>
        </p:txBody>
      </p:sp>
      <p:sp>
        <p:nvSpPr>
          <p:cNvPr id="2" name="TEXT: Type Your Title Here">
            <a:extLst>
              <a:ext uri="{FF2B5EF4-FFF2-40B4-BE49-F238E27FC236}">
                <a16:creationId xmlns:a16="http://schemas.microsoft.com/office/drawing/2014/main" id="{C6667F37-421E-289F-8B9C-E194F93CC8BE}"/>
              </a:ext>
            </a:extLst>
          </p:cNvPr>
          <p:cNvSpPr txBox="1"/>
          <p:nvPr/>
        </p:nvSpPr>
        <p:spPr>
          <a:xfrm>
            <a:off x="13147130" y="13336941"/>
            <a:ext cx="26622266" cy="855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Use the entire </a:t>
            </a:r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gray area </a:t>
            </a: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to expand on the </a:t>
            </a:r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important aspect </a:t>
            </a: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of your study.</a:t>
            </a:r>
          </a:p>
          <a:p>
            <a:pPr marL="2097088" indent="-773113">
              <a:buAutoNum type="arabicPeriod"/>
            </a:pP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Were your methods new and interesting? Talk about it more in this area.</a:t>
            </a:r>
          </a:p>
          <a:p>
            <a:pPr marL="2097088" indent="-773113">
              <a:buAutoNum type="arabicPeriod"/>
            </a:pP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Results that blew your mind? Make a big deal out of it here?</a:t>
            </a:r>
          </a:p>
          <a:p>
            <a:pPr marL="2097088" indent="-773113">
              <a:buAutoNum type="arabicPeriod"/>
            </a:pP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If demographics of your study a key element to your findings, include them!</a:t>
            </a:r>
          </a:p>
          <a:p>
            <a:pPr marL="2097088" indent="-773113">
              <a:buAutoNum type="arabicPeriod"/>
            </a:pP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Leave room at the right side or along the bottom for your conclusions.</a:t>
            </a:r>
          </a:p>
          <a:p>
            <a:pPr marL="2097088" indent="-773113">
              <a:buAutoNum type="arabicPeriod"/>
            </a:pP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Create more text boxes, find images or clip art, add color. </a:t>
            </a:r>
          </a:p>
          <a:p>
            <a:pPr marL="2981325" indent="-828675"/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Keep it classy and relevant – we are presenting ourselves as serious scientists.</a:t>
            </a:r>
          </a:p>
          <a:p>
            <a:pPr marL="2981325" indent="-828675"/>
            <a:endParaRPr lang="en-US" sz="5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1325" indent="-828675"/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DELETE THIS TEXT BOX!</a:t>
            </a:r>
          </a:p>
        </p:txBody>
      </p:sp>
      <p:sp>
        <p:nvSpPr>
          <p:cNvPr id="12" name="TEXT: Type Your Title Here">
            <a:extLst>
              <a:ext uri="{FF2B5EF4-FFF2-40B4-BE49-F238E27FC236}">
                <a16:creationId xmlns:a16="http://schemas.microsoft.com/office/drawing/2014/main" id="{48D81229-046D-1FA9-8E29-60FA2DDF1D45}"/>
              </a:ext>
            </a:extLst>
          </p:cNvPr>
          <p:cNvSpPr txBox="1"/>
          <p:nvPr/>
        </p:nvSpPr>
        <p:spPr>
          <a:xfrm>
            <a:off x="872512" y="5338783"/>
            <a:ext cx="960295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i="1" dirty="0">
                <a:latin typeface="Arial" panose="020B0604020202020204" pitchFamily="34" charset="0"/>
                <a:cs typeface="Arial" panose="020B0604020202020204" pitchFamily="34" charset="0"/>
              </a:rPr>
              <a:t>Type Your Title Here Using Bold, Italicized Font: Resize the text as needed</a:t>
            </a:r>
          </a:p>
        </p:txBody>
      </p:sp>
      <p:pic>
        <p:nvPicPr>
          <p:cNvPr id="6" name="UNMC Color Palette">
            <a:extLst>
              <a:ext uri="{FF2B5EF4-FFF2-40B4-BE49-F238E27FC236}">
                <a16:creationId xmlns:a16="http://schemas.microsoft.com/office/drawing/2014/main" id="{58B18321-CBE8-D18A-DDF4-E675E30BCD9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6829"/>
          <a:stretch/>
        </p:blipFill>
        <p:spPr>
          <a:xfrm>
            <a:off x="42480597" y="12140768"/>
            <a:ext cx="19975939" cy="886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12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387226BA-0DCE-8AE3-A907-B7CC2AD05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04" y="1018205"/>
            <a:ext cx="8463487" cy="27797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9A9E6A-81F3-83C5-8334-A490D6F603E2}"/>
              </a:ext>
            </a:extLst>
          </p:cNvPr>
          <p:cNvSpPr txBox="1"/>
          <p:nvPr/>
        </p:nvSpPr>
        <p:spPr>
          <a:xfrm>
            <a:off x="3186257" y="17232630"/>
            <a:ext cx="34775485" cy="3939540"/>
          </a:xfrm>
          <a:prstGeom prst="rect">
            <a:avLst/>
          </a:prstGeom>
          <a:solidFill>
            <a:srgbClr val="FFFF00"/>
          </a:solidFill>
          <a:ln w="381000">
            <a:solidFill>
              <a:schemeClr val="tx1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0" b="1" dirty="0">
                <a:latin typeface="Arial" panose="020B0604020202020204" pitchFamily="34" charset="0"/>
                <a:cs typeface="Arial" panose="020B0604020202020204" pitchFamily="34" charset="0"/>
              </a:rPr>
              <a:t>INSTRUCTION SLIDE</a:t>
            </a:r>
            <a:endParaRPr lang="en-US" sz="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E16322-C5DD-B972-A392-615F7F519034}"/>
              </a:ext>
            </a:extLst>
          </p:cNvPr>
          <p:cNvSpPr/>
          <p:nvPr/>
        </p:nvSpPr>
        <p:spPr>
          <a:xfrm>
            <a:off x="59199" y="0"/>
            <a:ext cx="12141903" cy="4829470"/>
          </a:xfrm>
          <a:prstGeom prst="rect">
            <a:avLst/>
          </a:prstGeom>
          <a:noFill/>
          <a:ln w="381000">
            <a:solidFill>
              <a:srgbClr val="FFFF00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7E7E70-3A4B-B052-4E13-036E0337C05C}"/>
              </a:ext>
            </a:extLst>
          </p:cNvPr>
          <p:cNvSpPr/>
          <p:nvPr/>
        </p:nvSpPr>
        <p:spPr>
          <a:xfrm>
            <a:off x="36787014" y="35802276"/>
            <a:ext cx="4570535" cy="2812073"/>
          </a:xfrm>
          <a:prstGeom prst="rect">
            <a:avLst/>
          </a:prstGeom>
          <a:noFill/>
          <a:ln w="381000">
            <a:solidFill>
              <a:srgbClr val="FFFF00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FBB625-D64F-D02F-3918-AD75A57748EF}"/>
              </a:ext>
            </a:extLst>
          </p:cNvPr>
          <p:cNvSpPr txBox="1"/>
          <p:nvPr/>
        </p:nvSpPr>
        <p:spPr>
          <a:xfrm flipH="1">
            <a:off x="10724696" y="1018205"/>
            <a:ext cx="24268688" cy="5697711"/>
          </a:xfrm>
          <a:prstGeom prst="homePlate">
            <a:avLst>
              <a:gd name="adj" fmla="val 68627"/>
            </a:avLst>
          </a:prstGeom>
          <a:solidFill>
            <a:srgbClr val="FFFF00"/>
          </a:solidFill>
          <a:ln w="127000">
            <a:solidFill>
              <a:schemeClr val="tx1"/>
            </a:solidFill>
          </a:ln>
        </p:spPr>
        <p:txBody>
          <a:bodyPr wrap="square" lIns="2560320" tIns="91440" rIns="548640" bIns="182880" rtlCol="0" anchor="ctr">
            <a:noAutofit/>
          </a:bodyPr>
          <a:lstStyle/>
          <a:p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UNMC’s branding guidelines: 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The logos can’t be moved and need space around them. No adding elements within the yellow boxes. </a:t>
            </a:r>
          </a:p>
        </p:txBody>
      </p:sp>
    </p:spTree>
    <p:extLst>
      <p:ext uri="{BB962C8B-B14F-4D97-AF65-F5344CB8AC3E}">
        <p14:creationId xmlns:p14="http://schemas.microsoft.com/office/powerpoint/2010/main" val="2022610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387226BA-0DCE-8AE3-A907-B7CC2AD05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04" y="1018205"/>
            <a:ext cx="8463487" cy="277977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FBCFE69-72D6-514D-DFF8-B24F19F336EB}"/>
              </a:ext>
            </a:extLst>
          </p:cNvPr>
          <p:cNvGrpSpPr/>
          <p:nvPr/>
        </p:nvGrpSpPr>
        <p:grpSpPr>
          <a:xfrm>
            <a:off x="3622400" y="5678991"/>
            <a:ext cx="34585618" cy="32208847"/>
            <a:chOff x="-29659988" y="-772906"/>
            <a:chExt cx="34585618" cy="3220884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3937A38-D735-0888-276D-0BC578E330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843" r="10280" b="3296"/>
            <a:stretch/>
          </p:blipFill>
          <p:spPr>
            <a:xfrm>
              <a:off x="-6345685" y="22816811"/>
              <a:ext cx="9550401" cy="8619130"/>
            </a:xfrm>
            <a:prstGeom prst="rect">
              <a:avLst/>
            </a:prstGeom>
            <a:ln w="127000">
              <a:solidFill>
                <a:schemeClr val="bg1"/>
              </a:solidFill>
              <a:miter lim="800000"/>
            </a:ln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C0F1B54-6104-004D-041F-9131180F41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1463" r="8131"/>
            <a:stretch/>
          </p:blipFill>
          <p:spPr>
            <a:xfrm>
              <a:off x="-2982825" y="1891741"/>
              <a:ext cx="7825903" cy="8845293"/>
            </a:xfrm>
            <a:prstGeom prst="rect">
              <a:avLst/>
            </a:prstGeom>
            <a:ln w="127000">
              <a:solidFill>
                <a:schemeClr val="bg1"/>
              </a:solidFill>
              <a:miter lim="800000"/>
            </a:ln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4C020CC-854E-8133-9680-18183245C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20530977" y="2012535"/>
              <a:ext cx="7810586" cy="7981443"/>
            </a:xfrm>
            <a:prstGeom prst="rect">
              <a:avLst/>
            </a:prstGeom>
            <a:ln w="127000">
              <a:solidFill>
                <a:schemeClr val="bg1"/>
              </a:solidFill>
              <a:miter lim="800000"/>
            </a:ln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BA3E5AC-D2D5-16A6-214D-BE837892B651}"/>
                </a:ext>
              </a:extLst>
            </p:cNvPr>
            <p:cNvSpPr txBox="1"/>
            <p:nvPr/>
          </p:nvSpPr>
          <p:spPr>
            <a:xfrm>
              <a:off x="-28267281" y="5773697"/>
              <a:ext cx="10709271" cy="1200329"/>
            </a:xfrm>
            <a:prstGeom prst="homePlate">
              <a:avLst>
                <a:gd name="adj" fmla="val 117201"/>
              </a:avLst>
            </a:prstGeom>
            <a:solidFill>
              <a:srgbClr val="FFFF00"/>
            </a:solidFill>
            <a:ln w="120650">
              <a:solidFill>
                <a:schemeClr val="tx1"/>
              </a:solidFill>
            </a:ln>
          </p:spPr>
          <p:txBody>
            <a:bodyPr wrap="square" lIns="182880" tIns="182880" rIns="182880" bIns="182880" rtlCol="0">
              <a:spAutoFit/>
            </a:bodyPr>
            <a:lstStyle/>
            <a:p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1. Click on “</a:t>
              </a: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More Fill Colors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”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5E242B3-E1DA-7C99-16EA-F4EC1019D8B9}"/>
                </a:ext>
              </a:extLst>
            </p:cNvPr>
            <p:cNvSpPr txBox="1"/>
            <p:nvPr/>
          </p:nvSpPr>
          <p:spPr>
            <a:xfrm>
              <a:off x="-15812432" y="27126376"/>
              <a:ext cx="10339413" cy="2862322"/>
            </a:xfrm>
            <a:prstGeom prst="homePlate">
              <a:avLst>
                <a:gd name="adj" fmla="val 90674"/>
              </a:avLst>
            </a:prstGeom>
            <a:solidFill>
              <a:srgbClr val="FFFF00"/>
            </a:solidFill>
            <a:ln w="120650">
              <a:solidFill>
                <a:schemeClr val="tx1"/>
              </a:solidFill>
            </a:ln>
          </p:spPr>
          <p:txBody>
            <a:bodyPr wrap="square" lIns="365760" tIns="182880" rIns="182880" bIns="182880" rtlCol="0">
              <a:spAutoFit/>
            </a:bodyPr>
            <a:lstStyle/>
            <a:p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4. This </a:t>
              </a: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box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will </a:t>
              </a: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change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to show your choice. </a:t>
              </a:r>
            </a:p>
            <a:p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Click ”</a:t>
              </a: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OK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”.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54629EF-FF69-A0C4-5ADD-67557D1F9DE7}"/>
                </a:ext>
              </a:extLst>
            </p:cNvPr>
            <p:cNvSpPr txBox="1"/>
            <p:nvPr/>
          </p:nvSpPr>
          <p:spPr>
            <a:xfrm>
              <a:off x="-29659988" y="-772906"/>
              <a:ext cx="27695112" cy="1908215"/>
            </a:xfrm>
            <a:prstGeom prst="rect">
              <a:avLst/>
            </a:prstGeom>
            <a:solidFill>
              <a:srgbClr val="FFFF00"/>
            </a:solidFill>
            <a:ln w="254000">
              <a:solidFill>
                <a:schemeClr val="tx1"/>
              </a:solidFill>
              <a:miter lim="800000"/>
            </a:ln>
          </p:spPr>
          <p:txBody>
            <a:bodyPr wrap="square" tIns="274320" bIns="274320" rtlCol="0">
              <a:spAutoFit/>
            </a:bodyPr>
            <a:lstStyle/>
            <a:p>
              <a:pPr algn="ctr"/>
              <a:r>
                <a:rPr lang="en-US" sz="8800" b="1" dirty="0">
                  <a:latin typeface="Arial" panose="020B0604020202020204" pitchFamily="34" charset="0"/>
                  <a:cs typeface="Arial" panose="020B0604020202020204" pitchFamily="34" charset="0"/>
                </a:rPr>
                <a:t>PICKING COLORS FROM UNMC’s PALETTE</a:t>
              </a:r>
              <a:endParaRPr lang="en-US" sz="8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5" name="UNMC Color Palette">
              <a:extLst>
                <a:ext uri="{FF2B5EF4-FFF2-40B4-BE49-F238E27FC236}">
                  <a16:creationId xmlns:a16="http://schemas.microsoft.com/office/drawing/2014/main" id="{DD5C0162-D1EB-B703-D3F2-3FF6310956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16829"/>
            <a:stretch/>
          </p:blipFill>
          <p:spPr>
            <a:xfrm>
              <a:off x="-15050309" y="13215086"/>
              <a:ext cx="19975939" cy="8860901"/>
            </a:xfrm>
            <a:prstGeom prst="rect">
              <a:avLst/>
            </a:prstGeom>
          </p:spPr>
        </p:pic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3BDCEC8-76A0-B217-1658-3C1F6EC17303}"/>
                </a:ext>
              </a:extLst>
            </p:cNvPr>
            <p:cNvSpPr/>
            <p:nvPr/>
          </p:nvSpPr>
          <p:spPr>
            <a:xfrm>
              <a:off x="-1570484" y="7822827"/>
              <a:ext cx="1206496" cy="1420360"/>
            </a:xfrm>
            <a:prstGeom prst="ellipse">
              <a:avLst/>
            </a:prstGeom>
            <a:noFill/>
            <a:ln w="12700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9C5E18E-8664-31D8-25AE-467922CF2F37}"/>
                </a:ext>
              </a:extLst>
            </p:cNvPr>
            <p:cNvSpPr txBox="1"/>
            <p:nvPr/>
          </p:nvSpPr>
          <p:spPr>
            <a:xfrm>
              <a:off x="-12524043" y="10501316"/>
              <a:ext cx="9344871" cy="4401246"/>
            </a:xfrm>
            <a:prstGeom prst="downArrowCallout">
              <a:avLst>
                <a:gd name="adj1" fmla="val 54026"/>
                <a:gd name="adj2" fmla="val 27013"/>
                <a:gd name="adj3" fmla="val 28620"/>
                <a:gd name="adj4" fmla="val 71380"/>
              </a:avLst>
            </a:prstGeom>
            <a:solidFill>
              <a:srgbClr val="FFFF00"/>
            </a:solidFill>
            <a:ln w="120650">
              <a:solidFill>
                <a:schemeClr val="tx1"/>
              </a:solidFill>
            </a:ln>
          </p:spPr>
          <p:txBody>
            <a:bodyPr wrap="square" lIns="548640" tIns="91440" rIns="91440" bIns="91440" rtlCol="0" anchor="ctr">
              <a:noAutofit/>
            </a:bodyPr>
            <a:lstStyle/>
            <a:p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Hover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over your </a:t>
              </a: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color choice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on this palette </a:t>
              </a: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click 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the one you want.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7207918-C79F-BB6B-5747-CED5E65D1E18}"/>
                </a:ext>
              </a:extLst>
            </p:cNvPr>
            <p:cNvSpPr txBox="1"/>
            <p:nvPr/>
          </p:nvSpPr>
          <p:spPr>
            <a:xfrm>
              <a:off x="-12397046" y="7822827"/>
              <a:ext cx="10709271" cy="1200329"/>
            </a:xfrm>
            <a:prstGeom prst="homePlate">
              <a:avLst>
                <a:gd name="adj" fmla="val 97612"/>
              </a:avLst>
            </a:prstGeom>
            <a:solidFill>
              <a:srgbClr val="FFFF00"/>
            </a:solidFill>
            <a:ln w="120650">
              <a:solidFill>
                <a:schemeClr val="tx1"/>
              </a:solidFill>
            </a:ln>
          </p:spPr>
          <p:txBody>
            <a:bodyPr wrap="square" lIns="274320" tIns="182880" rIns="274320" bIns="182880" rtlCol="0">
              <a:spAutoFit/>
            </a:bodyPr>
            <a:lstStyle/>
            <a:p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2. Click on the </a:t>
              </a: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droppe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r tool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E76DB44-4D50-A995-93C4-0E5B1E197B3D}"/>
              </a:ext>
            </a:extLst>
          </p:cNvPr>
          <p:cNvSpPr txBox="1"/>
          <p:nvPr/>
        </p:nvSpPr>
        <p:spPr>
          <a:xfrm>
            <a:off x="3622400" y="911847"/>
            <a:ext cx="34775485" cy="3939540"/>
          </a:xfrm>
          <a:prstGeom prst="rect">
            <a:avLst/>
          </a:prstGeom>
          <a:solidFill>
            <a:srgbClr val="FFFF00"/>
          </a:solidFill>
          <a:ln w="381000">
            <a:solidFill>
              <a:schemeClr val="tx1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0" b="1" dirty="0">
                <a:latin typeface="Arial" panose="020B0604020202020204" pitchFamily="34" charset="0"/>
                <a:cs typeface="Arial" panose="020B0604020202020204" pitchFamily="34" charset="0"/>
              </a:rPr>
              <a:t>INSTRUCTION SLIDE</a:t>
            </a:r>
            <a:endParaRPr lang="en-US" sz="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862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550B305-E7FF-BE8C-0781-0AA8D19F6808}"/>
              </a:ext>
            </a:extLst>
          </p:cNvPr>
          <p:cNvGrpSpPr/>
          <p:nvPr/>
        </p:nvGrpSpPr>
        <p:grpSpPr>
          <a:xfrm>
            <a:off x="3578647" y="5600552"/>
            <a:ext cx="37286324" cy="32159098"/>
            <a:chOff x="42972207" y="-772906"/>
            <a:chExt cx="37286324" cy="32159098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2C34D991-68F7-8EF0-5279-68EC2AFE10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718" t="3258" r="17926" b="1701"/>
            <a:stretch/>
          </p:blipFill>
          <p:spPr>
            <a:xfrm>
              <a:off x="60738138" y="8737016"/>
              <a:ext cx="5534839" cy="8303044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4F1134F-CDC7-E83E-172C-F59B83A76530}"/>
                </a:ext>
              </a:extLst>
            </p:cNvPr>
            <p:cNvSpPr txBox="1"/>
            <p:nvPr/>
          </p:nvSpPr>
          <p:spPr>
            <a:xfrm>
              <a:off x="43148415" y="8778246"/>
              <a:ext cx="16960791" cy="550233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lIns="457200" tIns="91440" rIns="91440" bIns="91440" rtlCol="0">
              <a:noAutofit/>
            </a:bodyPr>
            <a:lstStyle/>
            <a:p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REMEMBER!</a:t>
              </a:r>
            </a:p>
            <a:p>
              <a:pPr marL="460375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-Pictures of 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humans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will attract 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attention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460375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Representation 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matters! Look for diverse subjects.</a:t>
              </a:r>
            </a:p>
            <a:p>
              <a:pPr marL="460375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-Search with your 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study’s participants 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in mind!</a:t>
              </a:r>
            </a:p>
            <a:p>
              <a:pPr marL="460375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(Pediatric researcher? Don’t use an image with an adult.)</a:t>
              </a:r>
            </a:p>
            <a:p>
              <a:pPr marL="460375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-Pay attention to 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facial expressions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460375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(Smiling people for a grief study sends the wrong message.)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C9641E1-9AA5-CDF3-1003-E91CCEDE8D2B}"/>
                </a:ext>
              </a:extLst>
            </p:cNvPr>
            <p:cNvSpPr txBox="1"/>
            <p:nvPr/>
          </p:nvSpPr>
          <p:spPr>
            <a:xfrm flipH="1">
              <a:off x="64694494" y="12433923"/>
              <a:ext cx="11636173" cy="1846659"/>
            </a:xfrm>
            <a:prstGeom prst="homePlate">
              <a:avLst>
                <a:gd name="adj" fmla="val 81779"/>
              </a:avLst>
            </a:prstGeom>
            <a:solidFill>
              <a:srgbClr val="FFFF00"/>
            </a:solidFill>
            <a:ln w="127000">
              <a:solidFill>
                <a:schemeClr val="tx1"/>
              </a:solidFill>
            </a:ln>
          </p:spPr>
          <p:txBody>
            <a:bodyPr wrap="square" lIns="1554480" tIns="91440" rIns="182880" bIns="91440" rtlCol="0">
              <a:spAutoFit/>
            </a:bodyPr>
            <a:lstStyle/>
            <a:p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Images like this make data display more interesting.</a:t>
              </a: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9822A531-06C0-60EC-EC48-F2ACE262E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741504">
              <a:off x="62296884" y="12262881"/>
              <a:ext cx="2188744" cy="2188744"/>
            </a:xfrm>
            <a:prstGeom prst="rect">
              <a:avLst/>
            </a:prstGeom>
          </p:spPr>
        </p:pic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6011DD77-49F1-F6C5-9F7D-0F362D419ADA}"/>
                </a:ext>
              </a:extLst>
            </p:cNvPr>
            <p:cNvGrpSpPr/>
            <p:nvPr/>
          </p:nvGrpSpPr>
          <p:grpSpPr>
            <a:xfrm>
              <a:off x="44578078" y="23177723"/>
              <a:ext cx="22914734" cy="8208469"/>
              <a:chOff x="42643554" y="17675493"/>
              <a:chExt cx="22914734" cy="8208469"/>
            </a:xfrm>
          </p:grpSpPr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D515FD7E-35B1-6F2D-EBAB-06BD57676C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1793" t="17633" r="1799" b="17525"/>
              <a:stretch/>
            </p:blipFill>
            <p:spPr>
              <a:xfrm>
                <a:off x="42643554" y="17675493"/>
                <a:ext cx="12204739" cy="8208469"/>
              </a:xfrm>
              <a:prstGeom prst="rect">
                <a:avLst/>
              </a:prstGeom>
            </p:spPr>
          </p:pic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A88B0CD-7647-5B9A-7DE7-A0421FA98577}"/>
                  </a:ext>
                </a:extLst>
              </p:cNvPr>
              <p:cNvSpPr txBox="1"/>
              <p:nvPr/>
            </p:nvSpPr>
            <p:spPr>
              <a:xfrm>
                <a:off x="45172311" y="22197427"/>
                <a:ext cx="3463032" cy="2297269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you can place data or text here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F147A1D-056D-0D0D-F9F4-7563AA91A7B0}"/>
                  </a:ext>
                </a:extLst>
              </p:cNvPr>
              <p:cNvSpPr txBox="1"/>
              <p:nvPr/>
            </p:nvSpPr>
            <p:spPr>
              <a:xfrm>
                <a:off x="50870135" y="17823973"/>
                <a:ext cx="3463032" cy="1398249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You can place boxes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ED7FC06-11AD-7B6D-91B9-17F41E0296F2}"/>
                  </a:ext>
                </a:extLst>
              </p:cNvPr>
              <p:cNvSpPr txBox="1"/>
              <p:nvPr/>
            </p:nvSpPr>
            <p:spPr>
              <a:xfrm>
                <a:off x="50870135" y="19438745"/>
                <a:ext cx="3463032" cy="1398249"/>
              </a:xfrm>
              <a:prstGeom prst="roundRect">
                <a:avLst/>
              </a:prstGeom>
              <a:solidFill>
                <a:srgbClr val="FDFF51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like these to display 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linked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8180A59-A584-B401-C819-35CDE1F1708B}"/>
                  </a:ext>
                </a:extLst>
              </p:cNvPr>
              <p:cNvSpPr txBox="1"/>
              <p:nvPr/>
            </p:nvSpPr>
            <p:spPr>
              <a:xfrm>
                <a:off x="50870135" y="21053517"/>
                <a:ext cx="3463032" cy="1398249"/>
              </a:xfrm>
              <a:prstGeom prst="roundRect">
                <a:avLst/>
              </a:prstGeom>
              <a:solidFill>
                <a:srgbClr val="F8FF6C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information 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together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Use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2036972-6A67-FB04-CEB5-32CE13C0AC59}"/>
                  </a:ext>
                </a:extLst>
              </p:cNvPr>
              <p:cNvSpPr txBox="1"/>
              <p:nvPr/>
            </p:nvSpPr>
            <p:spPr>
              <a:xfrm>
                <a:off x="50870135" y="22668289"/>
                <a:ext cx="3463032" cy="1398249"/>
              </a:xfrm>
              <a:prstGeom prst="roundRect">
                <a:avLst/>
              </a:prstGeom>
              <a:solidFill>
                <a:srgbClr val="F8FDC7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gradient of color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to keep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FC47549-9CDD-0CE8-9E7B-7DC246C43CAE}"/>
                  </a:ext>
                </a:extLst>
              </p:cNvPr>
              <p:cNvSpPr txBox="1"/>
              <p:nvPr/>
            </p:nvSpPr>
            <p:spPr>
              <a:xfrm>
                <a:off x="50870135" y="24283062"/>
                <a:ext cx="3463032" cy="1398249"/>
              </a:xfrm>
              <a:prstGeom prst="roundRect">
                <a:avLst/>
              </a:prstGeom>
              <a:solidFill>
                <a:srgbClr val="FAFFFD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eyes moving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down the list.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AB9C5BF-48E0-04D1-E071-C74255284029}"/>
                  </a:ext>
                </a:extLst>
              </p:cNvPr>
              <p:cNvSpPr txBox="1"/>
              <p:nvPr/>
            </p:nvSpPr>
            <p:spPr>
              <a:xfrm flipH="1">
                <a:off x="54748699" y="18418846"/>
                <a:ext cx="10809589" cy="2585323"/>
              </a:xfrm>
              <a:prstGeom prst="homePlate">
                <a:avLst>
                  <a:gd name="adj" fmla="val 81779"/>
                </a:avLst>
              </a:prstGeom>
              <a:solidFill>
                <a:srgbClr val="FFFF00"/>
              </a:solidFill>
              <a:ln w="127000">
                <a:solidFill>
                  <a:schemeClr val="tx1"/>
                </a:solidFill>
              </a:ln>
            </p:spPr>
            <p:txBody>
              <a:bodyPr wrap="square" lIns="1554480" rtlCol="0">
                <a:spAutoFit/>
              </a:bodyPr>
              <a:lstStyle/>
              <a:p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Use the </a:t>
                </a:r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empty </a:t>
                </a:r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area of the photo to </a:t>
                </a:r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highlight important</a:t>
                </a:r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 information</a:t>
                </a:r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4253956-BFC9-42C0-10DF-3EF016662331}"/>
                </a:ext>
              </a:extLst>
            </p:cNvPr>
            <p:cNvSpPr txBox="1"/>
            <p:nvPr/>
          </p:nvSpPr>
          <p:spPr>
            <a:xfrm>
              <a:off x="43148415" y="1518192"/>
              <a:ext cx="34775484" cy="6566991"/>
            </a:xfrm>
            <a:prstGeom prst="roundRect">
              <a:avLst/>
            </a:prstGeom>
            <a:solidFill>
              <a:srgbClr val="FFFF00"/>
            </a:solidFill>
            <a:ln w="76200">
              <a:solidFill>
                <a:schemeClr val="tx1"/>
              </a:solidFill>
            </a:ln>
            <a:effectLst>
              <a:outerShdw blurRad="444485" dist="229247" dir="2700000" algn="tl" rotWithShape="0">
                <a:prstClr val="black"/>
              </a:outerShdw>
            </a:effectLst>
          </p:spPr>
          <p:txBody>
            <a:bodyPr wrap="square" lIns="365760" tIns="91440" rIns="91440" bIns="91440" rtlCol="0">
              <a:noAutofit/>
            </a:bodyPr>
            <a:lstStyle/>
            <a:p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A note about image use:</a:t>
              </a:r>
            </a:p>
            <a:p>
              <a:pPr marL="0" marR="0" algn="l"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0" i="0" u="none" strike="noStrike" dirty="0">
                  <a:solidFill>
                    <a:srgbClr val="21212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Our use of images for a scientific poster is limited and scholarly (for educational and teaching purposes)</a:t>
              </a:r>
              <a:r>
                <a:rPr lang="en-US" sz="4400" dirty="0">
                  <a:solidFill>
                    <a:srgbClr val="2121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which generally</a:t>
              </a:r>
              <a:r>
                <a:rPr lang="en-US" sz="4400" b="0" i="0" u="none" strike="noStrike" dirty="0">
                  <a:solidFill>
                    <a:srgbClr val="21212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falls under the </a:t>
              </a:r>
              <a:r>
                <a:rPr lang="en-US" sz="4400" b="1" i="0" u="none" strike="noStrike" dirty="0">
                  <a:solidFill>
                    <a:srgbClr val="21212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“fair use” </a:t>
              </a:r>
              <a:r>
                <a:rPr lang="en-US" sz="4400" b="0" i="0" u="none" strike="noStrike" dirty="0">
                  <a:solidFill>
                    <a:srgbClr val="21212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exclusion of copyright law. However, there are nuances and exceptions. To avoid confusion</a:t>
              </a:r>
              <a:r>
                <a:rPr lang="en-US" sz="4400" dirty="0">
                  <a:solidFill>
                    <a:srgbClr val="2121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find images using copyright or royalty free sources like Canva, </a:t>
              </a:r>
              <a:r>
                <a:rPr lang="en-US" sz="4400" dirty="0" err="1">
                  <a:solidFill>
                    <a:srgbClr val="2121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Pixabay</a:t>
              </a:r>
              <a:r>
                <a:rPr lang="en-US" sz="4400" dirty="0">
                  <a:solidFill>
                    <a:srgbClr val="2121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or </a:t>
              </a:r>
              <a:r>
                <a:rPr lang="en-US" sz="4400" dirty="0" err="1">
                  <a:solidFill>
                    <a:srgbClr val="2121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Pexels</a:t>
              </a:r>
              <a:r>
                <a:rPr lang="en-US" sz="4400" dirty="0">
                  <a:solidFill>
                    <a:srgbClr val="2121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Websites like Adobe Stock or Getty Images have limited royalty-free options but expand their selection and quality when paying for their images. No matter what source you use -- always download with care! We do not take any responsibility for issues related to downloads from any of these suggested sites.</a:t>
              </a:r>
            </a:p>
            <a:p>
              <a:pPr marL="0" marR="0" algn="l">
                <a:spcBef>
                  <a:spcPts val="0"/>
                </a:spcBef>
                <a:spcAft>
                  <a:spcPts val="0"/>
                </a:spcAft>
              </a:pPr>
              <a:endParaRPr lang="en-US" sz="44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algn="l"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0" i="0" u="sng" strike="noStrike" dirty="0">
                  <a:solidFill>
                    <a:srgbClr val="0078D7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hlinkClick r:id="rId6" tooltip="https://ogc.harvard.edu/pages/copyright-and-fair-use"/>
                </a:rPr>
                <a:t>MORE INFO on Fair Use: https://ogc.harvard.edu/pages/copyright-and-fair-use</a:t>
              </a:r>
              <a:endParaRPr lang="en-US" sz="44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algn="l"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0" i="0" u="none" strike="noStrike" dirty="0">
                  <a:solidFill>
                    <a:srgbClr val="212121"/>
                  </a:solidFill>
                  <a:effectLst/>
                  <a:latin typeface="Calibri" panose="020F0502020204030204" pitchFamily="34" charset="0"/>
                </a:rPr>
                <a:t> </a:t>
              </a:r>
            </a:p>
            <a:p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7011D37-B9F3-C448-3FE3-5EDADF266BC8}"/>
                </a:ext>
              </a:extLst>
            </p:cNvPr>
            <p:cNvGrpSpPr/>
            <p:nvPr/>
          </p:nvGrpSpPr>
          <p:grpSpPr>
            <a:xfrm>
              <a:off x="48588345" y="15778986"/>
              <a:ext cx="31670186" cy="7329137"/>
              <a:chOff x="48029748" y="11449838"/>
              <a:chExt cx="31670186" cy="7329137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49C75D95-9007-7303-0A71-8E3258CD57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3014" t="18429" r="2737" b="18514"/>
              <a:stretch/>
            </p:blipFill>
            <p:spPr>
              <a:xfrm>
                <a:off x="50121851" y="11449838"/>
                <a:ext cx="10630612" cy="7112371"/>
              </a:xfrm>
              <a:prstGeom prst="roundRect">
                <a:avLst/>
              </a:prstGeom>
            </p:spPr>
          </p:pic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9E53A60-505E-1ECF-C5A2-2B263516C26D}"/>
                  </a:ext>
                </a:extLst>
              </p:cNvPr>
              <p:cNvSpPr txBox="1"/>
              <p:nvPr/>
            </p:nvSpPr>
            <p:spPr>
              <a:xfrm>
                <a:off x="48029748" y="12350389"/>
                <a:ext cx="5947830" cy="309991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lIns="274320" tIns="91440" rIns="91440" bIns="91440" rtlCol="0">
                <a:no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Images with off-center subjects leaves room to place a text box with important information.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B0D12C0-DD37-67F8-B999-E3EEDA186963}"/>
                  </a:ext>
                </a:extLst>
              </p:cNvPr>
              <p:cNvSpPr txBox="1"/>
              <p:nvPr/>
            </p:nvSpPr>
            <p:spPr>
              <a:xfrm flipH="1">
                <a:off x="59550609" y="12211984"/>
                <a:ext cx="20149325" cy="6566991"/>
              </a:xfrm>
              <a:prstGeom prst="homePlate">
                <a:avLst>
                  <a:gd name="adj" fmla="val 67156"/>
                </a:avLst>
              </a:prstGeom>
              <a:solidFill>
                <a:srgbClr val="FFFF00"/>
              </a:solidFill>
              <a:ln w="127000">
                <a:solidFill>
                  <a:schemeClr val="tx1"/>
                </a:solidFill>
              </a:ln>
            </p:spPr>
            <p:txBody>
              <a:bodyPr wrap="square" lIns="2377440" tIns="182880" rIns="182880" bIns="182880" rtlCol="0">
                <a:noAutofit/>
              </a:bodyPr>
              <a:lstStyle/>
              <a:p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Change the SHAPE of your images:</a:t>
                </a:r>
              </a:p>
              <a:p>
                <a:pPr marL="742950" indent="-742950">
                  <a:buAutoNum type="arabicPeriod"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click on image</a:t>
                </a:r>
              </a:p>
              <a:p>
                <a:pPr marL="742950" indent="-742950">
                  <a:buAutoNum type="arabicPeriod"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go to ”Picture Format” tab</a:t>
                </a:r>
              </a:p>
              <a:p>
                <a:pPr marL="742950" indent="-742950">
                  <a:buAutoNum type="arabicPeriod"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click down-arrow to right of “Crop”</a:t>
                </a:r>
              </a:p>
              <a:p>
                <a:pPr marL="742950" indent="-742950">
                  <a:buAutoNum type="arabicPeriod"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choose “Crop to Shape”</a:t>
                </a:r>
              </a:p>
              <a:p>
                <a:pPr marL="742950" indent="-742950">
                  <a:buAutoNum type="arabicPeriod"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click on shape you like</a:t>
                </a:r>
              </a:p>
              <a:p>
                <a:pPr marL="742950" indent="-742950">
                  <a:buAutoNum type="arabicPeriod"/>
                </a:pP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use the SAME shape throughout -- 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don’t use multiple shapes in the same poster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45103CA-B20E-EBDB-0F8C-278E2315E008}"/>
                </a:ext>
              </a:extLst>
            </p:cNvPr>
            <p:cNvSpPr txBox="1"/>
            <p:nvPr/>
          </p:nvSpPr>
          <p:spPr>
            <a:xfrm>
              <a:off x="42972207" y="-772906"/>
              <a:ext cx="19844061" cy="1908215"/>
            </a:xfrm>
            <a:prstGeom prst="rect">
              <a:avLst/>
            </a:prstGeom>
            <a:solidFill>
              <a:srgbClr val="FFFF00"/>
            </a:solidFill>
            <a:ln w="254000">
              <a:solidFill>
                <a:schemeClr val="tx1"/>
              </a:solidFill>
            </a:ln>
          </p:spPr>
          <p:txBody>
            <a:bodyPr wrap="square" tIns="274320" bIns="274320" rtlCol="0" anchor="ctr">
              <a:spAutoFit/>
            </a:bodyPr>
            <a:lstStyle/>
            <a:p>
              <a:pPr algn="ctr"/>
              <a:r>
                <a:rPr lang="en-US" sz="8800" b="1" dirty="0">
                  <a:latin typeface="Arial" panose="020B0604020202020204" pitchFamily="34" charset="0"/>
                  <a:cs typeface="Arial" panose="020B0604020202020204" pitchFamily="34" charset="0"/>
                </a:rPr>
                <a:t>USING IMAGES IN YOUR POSTER</a:t>
              </a:r>
              <a:endParaRPr lang="en-US" sz="8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83FE158-EB4D-910B-32E5-ECFACACB248F}"/>
                </a:ext>
              </a:extLst>
            </p:cNvPr>
            <p:cNvSpPr txBox="1"/>
            <p:nvPr/>
          </p:nvSpPr>
          <p:spPr>
            <a:xfrm>
              <a:off x="58866408" y="27013520"/>
              <a:ext cx="15210186" cy="3376121"/>
            </a:xfrm>
            <a:prstGeom prst="rect">
              <a:avLst/>
            </a:prstGeom>
            <a:solidFill>
              <a:srgbClr val="FFFF00"/>
            </a:solidFill>
            <a:ln w="120650">
              <a:solidFill>
                <a:schemeClr val="tx1"/>
              </a:solidFill>
            </a:ln>
          </p:spPr>
          <p:txBody>
            <a:bodyPr wrap="square" lIns="457200" tIns="91440" rIns="91440" bIns="91440" rtlCol="0" anchor="ctr">
              <a:noAutofit/>
            </a:bodyPr>
            <a:lstStyle/>
            <a:p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Check details!!! 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Women wearing headscarves for religious reasons probably aren’t going to bare their belly. This image may alienate certain viewers by overlooking an important detail.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BFFCB1E-EBDA-2426-7472-4F17E0199C5E}"/>
              </a:ext>
            </a:extLst>
          </p:cNvPr>
          <p:cNvSpPr txBox="1"/>
          <p:nvPr/>
        </p:nvSpPr>
        <p:spPr>
          <a:xfrm>
            <a:off x="3622400" y="911847"/>
            <a:ext cx="34775485" cy="3939540"/>
          </a:xfrm>
          <a:prstGeom prst="rect">
            <a:avLst/>
          </a:prstGeom>
          <a:solidFill>
            <a:srgbClr val="FFFF00"/>
          </a:solidFill>
          <a:ln w="381000">
            <a:solidFill>
              <a:schemeClr val="tx1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0" b="1" dirty="0">
                <a:latin typeface="Arial" panose="020B0604020202020204" pitchFamily="34" charset="0"/>
                <a:cs typeface="Arial" panose="020B0604020202020204" pitchFamily="34" charset="0"/>
              </a:rPr>
              <a:t>INSTRUCTION SLIDE</a:t>
            </a:r>
            <a:endParaRPr lang="en-US" sz="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0E8E769-9DF8-079E-0144-1DF956F0569C}"/>
              </a:ext>
            </a:extLst>
          </p:cNvPr>
          <p:cNvSpPr/>
          <p:nvPr/>
        </p:nvSpPr>
        <p:spPr>
          <a:xfrm>
            <a:off x="8694560" y="36625656"/>
            <a:ext cx="3087131" cy="1420360"/>
          </a:xfrm>
          <a:prstGeom prst="ellipse">
            <a:avLst/>
          </a:prstGeom>
          <a:noFill/>
          <a:ln w="12700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387226BA-0DCE-8AE3-A907-B7CC2AD05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04" y="1018205"/>
            <a:ext cx="8463487" cy="2779776"/>
          </a:xfrm>
          <a:prstGeom prst="rect">
            <a:avLst/>
          </a:prstGeom>
        </p:spPr>
      </p:pic>
      <p:pic>
        <p:nvPicPr>
          <p:cNvPr id="14" name="Picture 29" descr="istockphoto_5014466-chart-collection.jpg">
            <a:extLst>
              <a:ext uri="{FF2B5EF4-FFF2-40B4-BE49-F238E27FC236}">
                <a16:creationId xmlns:a16="http://schemas.microsoft.com/office/drawing/2014/main" id="{3ECA6A36-7A86-1107-A1D6-5E4A2FF8F05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8554" y="26445260"/>
            <a:ext cx="7401383" cy="480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: Authors">
            <a:extLst>
              <a:ext uri="{FF2B5EF4-FFF2-40B4-BE49-F238E27FC236}">
                <a16:creationId xmlns:a16="http://schemas.microsoft.com/office/drawing/2014/main" id="{09CDD680-2245-9AC9-115C-1E806063CDE0}"/>
              </a:ext>
            </a:extLst>
          </p:cNvPr>
          <p:cNvSpPr txBox="1"/>
          <p:nvPr/>
        </p:nvSpPr>
        <p:spPr>
          <a:xfrm>
            <a:off x="1160204" y="7811549"/>
            <a:ext cx="79923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Author1 </a:t>
            </a:r>
            <a:r>
              <a:rPr lang="en-US" sz="3200" baseline="30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Author2 </a:t>
            </a:r>
            <a:r>
              <a:rPr lang="en-US" sz="3200" baseline="30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Author3 </a:t>
            </a:r>
            <a:r>
              <a:rPr lang="en-US" sz="3200" baseline="30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Author4</a:t>
            </a:r>
            <a:r>
              <a:rPr lang="en-US" sz="3200" baseline="30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Author5</a:t>
            </a:r>
            <a:r>
              <a:rPr lang="en-US" sz="3200" baseline="30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: Type Your Title Here">
            <a:extLst>
              <a:ext uri="{FF2B5EF4-FFF2-40B4-BE49-F238E27FC236}">
                <a16:creationId xmlns:a16="http://schemas.microsoft.com/office/drawing/2014/main" id="{E83D4B3A-F75D-DFFD-0CA9-7D44C8968EC5}"/>
              </a:ext>
            </a:extLst>
          </p:cNvPr>
          <p:cNvSpPr txBox="1"/>
          <p:nvPr/>
        </p:nvSpPr>
        <p:spPr>
          <a:xfrm>
            <a:off x="1160204" y="4829470"/>
            <a:ext cx="1073400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i="1" dirty="0">
                <a:latin typeface="Arial" panose="020B0604020202020204" pitchFamily="34" charset="0"/>
                <a:cs typeface="Arial" panose="020B0604020202020204" pitchFamily="34" charset="0"/>
              </a:rPr>
              <a:t>Type Your Title Here Using Bold, Italicized Font: Resize the text as needed</a:t>
            </a:r>
          </a:p>
        </p:txBody>
      </p:sp>
      <p:sp>
        <p:nvSpPr>
          <p:cNvPr id="22" name="TEXT: Affilliations">
            <a:extLst>
              <a:ext uri="{FF2B5EF4-FFF2-40B4-BE49-F238E27FC236}">
                <a16:creationId xmlns:a16="http://schemas.microsoft.com/office/drawing/2014/main" id="{37A55D5F-50B0-D8A0-6F52-0160136AE0A2}"/>
              </a:ext>
            </a:extLst>
          </p:cNvPr>
          <p:cNvSpPr txBox="1"/>
          <p:nvPr/>
        </p:nvSpPr>
        <p:spPr>
          <a:xfrm>
            <a:off x="1260279" y="9302815"/>
            <a:ext cx="76853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UNMC College of Nursing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Author affiliation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4A46996-9637-CFDB-F4E9-EB61FBC758CF}"/>
              </a:ext>
            </a:extLst>
          </p:cNvPr>
          <p:cNvGrpSpPr/>
          <p:nvPr/>
        </p:nvGrpSpPr>
        <p:grpSpPr>
          <a:xfrm>
            <a:off x="2856625" y="33258717"/>
            <a:ext cx="6456637" cy="3798021"/>
            <a:chOff x="27941954" y="34285572"/>
            <a:chExt cx="6456637" cy="3798021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914D8804-2241-FA88-56A9-ED4BA51E9F79}"/>
                </a:ext>
              </a:extLst>
            </p:cNvPr>
            <p:cNvSpPr/>
            <p:nvPr/>
          </p:nvSpPr>
          <p:spPr>
            <a:xfrm>
              <a:off x="28242435" y="34711646"/>
              <a:ext cx="5961184" cy="29773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84683F4-A5E6-DEF0-3CBC-EAEA55368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941954" y="34285572"/>
              <a:ext cx="6456637" cy="3798021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AC1EF45-9844-374A-1615-E94C8B6963F2}"/>
              </a:ext>
            </a:extLst>
          </p:cNvPr>
          <p:cNvSpPr txBox="1"/>
          <p:nvPr/>
        </p:nvSpPr>
        <p:spPr>
          <a:xfrm>
            <a:off x="6137698" y="34109767"/>
            <a:ext cx="2807929" cy="2095919"/>
          </a:xfrm>
          <a:prstGeom prst="roundRect">
            <a:avLst/>
          </a:prstGeom>
          <a:solidFill>
            <a:srgbClr val="FFFF00"/>
          </a:solidFill>
          <a:ln w="63500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QR Code HERE.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Links document w/ references, more figures/charts, or full paper.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E82B616-1B6B-1C77-AF71-A4E328498835}"/>
              </a:ext>
            </a:extLst>
          </p:cNvPr>
          <p:cNvSpPr txBox="1"/>
          <p:nvPr/>
        </p:nvSpPr>
        <p:spPr>
          <a:xfrm>
            <a:off x="6763950" y="27584114"/>
            <a:ext cx="5130258" cy="3637982"/>
          </a:xfrm>
          <a:prstGeom prst="roundRect">
            <a:avLst/>
          </a:prstGeom>
          <a:solidFill>
            <a:srgbClr val="FFFF00"/>
          </a:solidFill>
          <a:ln w="63500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use graphics, clip art, or a photo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that will help users associate ideas with your words. Try shifting the text down and putting it right under the authors near the top.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059EE3-D689-922B-D4FA-A37FF0DDB158}"/>
              </a:ext>
            </a:extLst>
          </p:cNvPr>
          <p:cNvSpPr txBox="1"/>
          <p:nvPr/>
        </p:nvSpPr>
        <p:spPr>
          <a:xfrm>
            <a:off x="500602" y="24235860"/>
            <a:ext cx="11700501" cy="3021104"/>
          </a:xfrm>
          <a:prstGeom prst="roundRect">
            <a:avLst/>
          </a:prstGeom>
          <a:solidFill>
            <a:srgbClr val="FFFF00"/>
          </a:solidFill>
          <a:ln w="127000">
            <a:solidFill>
              <a:schemeClr val="tx1"/>
            </a:solidFill>
          </a:ln>
          <a:effectLst>
            <a:outerShdw blurRad="580992" dist="419180" dir="2700000" algn="tl" rotWithShape="0">
              <a:prstClr val="black"/>
            </a:outerShdw>
          </a:effectLst>
        </p:spPr>
        <p:txBody>
          <a:bodyPr wrap="square" lIns="548640" tIns="91440" rIns="91440" bIns="0" rtlCol="0" anchor="ctr">
            <a:noAutofit/>
          </a:bodyPr>
          <a:lstStyle>
            <a:defPPr>
              <a:defRPr lang="en-US"/>
            </a:defPPr>
            <a:lvl1pPr>
              <a:defRPr sz="8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5400" dirty="0"/>
              <a:t>Place a SIMPLE graph, chart or other image anywhere in this left section to break up the text.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7E5BD28-1C2E-CB35-5FEE-428380E800A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3671"/>
          <a:stretch/>
        </p:blipFill>
        <p:spPr>
          <a:xfrm>
            <a:off x="24487135" y="21597728"/>
            <a:ext cx="14551125" cy="9651578"/>
          </a:xfrm>
          <a:prstGeom prst="rect">
            <a:avLst/>
          </a:prstGeom>
        </p:spPr>
      </p:pic>
      <p:sp>
        <p:nvSpPr>
          <p:cNvPr id="31" name="TEXT: Type Your Title Here">
            <a:extLst>
              <a:ext uri="{FF2B5EF4-FFF2-40B4-BE49-F238E27FC236}">
                <a16:creationId xmlns:a16="http://schemas.microsoft.com/office/drawing/2014/main" id="{F81FA2CC-6FA1-CCB5-EC27-6989A3CC18F8}"/>
              </a:ext>
            </a:extLst>
          </p:cNvPr>
          <p:cNvSpPr txBox="1"/>
          <p:nvPr/>
        </p:nvSpPr>
        <p:spPr>
          <a:xfrm>
            <a:off x="13147130" y="13336941"/>
            <a:ext cx="2662226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Use the entire </a:t>
            </a:r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gray area </a:t>
            </a: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to expand on the </a:t>
            </a:r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important aspect </a:t>
            </a: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of your study.</a:t>
            </a:r>
          </a:p>
          <a:p>
            <a:pPr marL="2097088" indent="-773113">
              <a:buAutoNum type="arabicPeriod"/>
            </a:pP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Were your methods new and interesting? Talk about it more in this area.</a:t>
            </a:r>
          </a:p>
          <a:p>
            <a:pPr marL="2097088" indent="-773113">
              <a:buAutoNum type="arabicPeriod"/>
            </a:pP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Results that blew your mind? Make a big deal out of it here?</a:t>
            </a:r>
          </a:p>
          <a:p>
            <a:pPr marL="2097088" indent="-773113">
              <a:buAutoNum type="arabicPeriod"/>
            </a:pP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If demographics of your study a key element to your findings, include them!</a:t>
            </a:r>
          </a:p>
          <a:p>
            <a:pPr marL="2097088" indent="-773113">
              <a:buAutoNum type="arabicPeriod"/>
            </a:pP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Leave room at the right side or along the bottom for your conclusions.</a:t>
            </a:r>
          </a:p>
          <a:p>
            <a:pPr marL="2097088" indent="-773113">
              <a:buAutoNum type="arabicPeriod"/>
            </a:pP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Create more text boxes, find images or clip art, add color. </a:t>
            </a:r>
          </a:p>
          <a:p>
            <a:pPr marL="2981325" indent="-828675"/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Keep it classy and relevant – we are presenting ourselves as serious scientists.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CB88952-47B5-2D38-1CCD-197B9367AC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57409">
            <a:off x="27178248" y="22512527"/>
            <a:ext cx="4018869" cy="4018869"/>
          </a:xfrm>
          <a:prstGeom prst="rect">
            <a:avLst/>
          </a:prstGeom>
        </p:spPr>
      </p:pic>
      <p:sp>
        <p:nvSpPr>
          <p:cNvPr id="35" name="TEXT: Type Your Title Here">
            <a:extLst>
              <a:ext uri="{FF2B5EF4-FFF2-40B4-BE49-F238E27FC236}">
                <a16:creationId xmlns:a16="http://schemas.microsoft.com/office/drawing/2014/main" id="{9ACEAAC9-0EFD-49F0-9E64-F6B8698A746E}"/>
              </a:ext>
            </a:extLst>
          </p:cNvPr>
          <p:cNvSpPr txBox="1"/>
          <p:nvPr/>
        </p:nvSpPr>
        <p:spPr>
          <a:xfrm>
            <a:off x="13086672" y="32662654"/>
            <a:ext cx="23516005" cy="4616648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txBody>
          <a:bodyPr wrap="square" lIns="548640" tIns="91440" bIns="91440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CONCLUSIONS:</a:t>
            </a:r>
          </a:p>
          <a:p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1 or 2 sentences to wrap up your findings. Make it </a:t>
            </a:r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MEMORABLE; </a:t>
            </a:r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many people </a:t>
            </a:r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read this </a:t>
            </a:r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your </a:t>
            </a:r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finding</a:t>
            </a:r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CEE56F5-977D-B733-8D84-7C5ED2433F0B}"/>
              </a:ext>
            </a:extLst>
          </p:cNvPr>
          <p:cNvSpPr txBox="1"/>
          <p:nvPr/>
        </p:nvSpPr>
        <p:spPr>
          <a:xfrm>
            <a:off x="3563657" y="33560993"/>
            <a:ext cx="2766398" cy="460119"/>
          </a:xfrm>
          <a:prstGeom prst="homePlate">
            <a:avLst>
              <a:gd name="adj" fmla="val 64147"/>
            </a:avLst>
          </a:prstGeom>
          <a:solidFill>
            <a:srgbClr val="AE1329"/>
          </a:solidFill>
          <a:ln w="508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91440" bIns="91440" rtlCol="0" anchor="ctr">
            <a:noAutofit/>
          </a:bodyPr>
          <a:lstStyle/>
          <a:p>
            <a:r>
              <a:rPr lang="en-US" sz="2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D12DC5-9A1A-0DDD-88C4-53C605492940}"/>
              </a:ext>
            </a:extLst>
          </p:cNvPr>
          <p:cNvSpPr txBox="1"/>
          <p:nvPr/>
        </p:nvSpPr>
        <p:spPr>
          <a:xfrm>
            <a:off x="1651327" y="11773328"/>
            <a:ext cx="8701973" cy="1184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>
                <a:solidFill>
                  <a:srgbClr val="AE1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BACKGROUND: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Explain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why your study matters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fastest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most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brutal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way possible and make important words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for users who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skim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Two sentences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should do it.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4000" b="1" dirty="0">
              <a:solidFill>
                <a:srgbClr val="8C16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>
                <a:solidFill>
                  <a:srgbClr val="AE1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  <a:p>
            <a:pPr marL="597035" indent="-597035">
              <a:lnSpc>
                <a:spcPct val="120000"/>
              </a:lnSpc>
              <a:buFont typeface="+mj-lt"/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Collected [what] from [population]</a:t>
            </a:r>
          </a:p>
          <a:p>
            <a:pPr marL="597035" indent="-597035">
              <a:lnSpc>
                <a:spcPct val="120000"/>
              </a:lnSpc>
              <a:buFont typeface="+mj-lt"/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Tested it with X process.</a:t>
            </a:r>
          </a:p>
          <a:p>
            <a:pPr marL="597035" indent="-597035">
              <a:lnSpc>
                <a:spcPct val="120000"/>
              </a:lnSpc>
              <a:buFont typeface="+mj-lt"/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If possible, use a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flowchart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to illustrate your methods</a:t>
            </a:r>
          </a:p>
          <a:p>
            <a:pPr marL="597035" indent="-597035">
              <a:lnSpc>
                <a:spcPct val="120000"/>
              </a:lnSpc>
              <a:buFont typeface="+mj-lt"/>
              <a:buAutoNum type="arabicPeriod"/>
            </a:pP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>
                <a:solidFill>
                  <a:srgbClr val="AE1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pPr marL="459257" indent="-459257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Graph/table with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essential results only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9257" indent="-459257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Or list results with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bullet points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: Type Your Title Here">
            <a:extLst>
              <a:ext uri="{FF2B5EF4-FFF2-40B4-BE49-F238E27FC236}">
                <a16:creationId xmlns:a16="http://schemas.microsoft.com/office/drawing/2014/main" id="{A18DDE9B-9215-E4D8-891B-9D070185652A}"/>
              </a:ext>
            </a:extLst>
          </p:cNvPr>
          <p:cNvSpPr txBox="1"/>
          <p:nvPr/>
        </p:nvSpPr>
        <p:spPr>
          <a:xfrm>
            <a:off x="13922410" y="1515454"/>
            <a:ext cx="25832623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>
                <a:solidFill>
                  <a:schemeClr val="bg1">
                    <a:alpha val="76162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5000" b="1" dirty="0">
                <a:solidFill>
                  <a:schemeClr val="bg1">
                    <a:alpha val="76162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important </a:t>
            </a:r>
            <a:r>
              <a:rPr lang="en-US" sz="15000" dirty="0">
                <a:solidFill>
                  <a:schemeClr val="bg1">
                    <a:alpha val="76162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or message goes </a:t>
            </a:r>
            <a:r>
              <a:rPr lang="en-US" sz="15000" b="1" dirty="0">
                <a:solidFill>
                  <a:schemeClr val="bg1">
                    <a:alpha val="76162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n-US" sz="15000" dirty="0">
                <a:solidFill>
                  <a:schemeClr val="bg1">
                    <a:alpha val="76162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Make them want to </a:t>
            </a:r>
            <a:r>
              <a:rPr lang="en-US" sz="15000" b="1" dirty="0">
                <a:solidFill>
                  <a:schemeClr val="bg1">
                    <a:alpha val="76162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walk across the room </a:t>
            </a:r>
            <a:r>
              <a:rPr lang="en-US" sz="15000" dirty="0">
                <a:solidFill>
                  <a:schemeClr val="bg1">
                    <a:alpha val="76162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talk to you.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A9E953-743B-BE63-CA5C-9BB39DE9B98A}"/>
              </a:ext>
            </a:extLst>
          </p:cNvPr>
          <p:cNvSpPr txBox="1"/>
          <p:nvPr/>
        </p:nvSpPr>
        <p:spPr>
          <a:xfrm>
            <a:off x="16870991" y="3009044"/>
            <a:ext cx="17502777" cy="6800314"/>
          </a:xfrm>
          <a:prstGeom prst="roundRect">
            <a:avLst>
              <a:gd name="adj" fmla="val 18762"/>
            </a:avLst>
          </a:prstGeom>
          <a:solidFill>
            <a:srgbClr val="FFFF00"/>
          </a:solidFill>
          <a:ln w="127000">
            <a:solidFill>
              <a:schemeClr val="tx1"/>
            </a:solidFill>
          </a:ln>
          <a:effectLst>
            <a:outerShdw blurRad="580992" dist="419180" dir="2700000" algn="tl" rotWithShape="0">
              <a:prstClr val="black"/>
            </a:outerShdw>
          </a:effectLst>
        </p:spPr>
        <p:txBody>
          <a:bodyPr wrap="square" lIns="365760" tIns="0" rIns="0" bIns="0" rtlCol="0" anchor="ctr">
            <a:noAutofit/>
          </a:bodyPr>
          <a:lstStyle/>
          <a:p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Keep it simple! 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Aim for a </a:t>
            </a: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single sentence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written like a news </a:t>
            </a: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headline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. Two sentences </a:t>
            </a:r>
            <a:r>
              <a:rPr lang="en-US" sz="8000" i="1" dirty="0">
                <a:latin typeface="Arial" panose="020B0604020202020204" pitchFamily="34" charset="0"/>
                <a:cs typeface="Arial" panose="020B0604020202020204" pitchFamily="34" charset="0"/>
              </a:rPr>
              <a:t>maximum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. Increase the type size as needed to fill the space.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3D19BD-6B61-9D0F-F997-B29414C11035}"/>
              </a:ext>
            </a:extLst>
          </p:cNvPr>
          <p:cNvSpPr txBox="1"/>
          <p:nvPr/>
        </p:nvSpPr>
        <p:spPr>
          <a:xfrm>
            <a:off x="15431892" y="32200860"/>
            <a:ext cx="9602955" cy="5540236"/>
          </a:xfrm>
          <a:prstGeom prst="downArrowCallout">
            <a:avLst>
              <a:gd name="adj1" fmla="val 50000"/>
              <a:gd name="adj2" fmla="val 25000"/>
              <a:gd name="adj3" fmla="val 23900"/>
              <a:gd name="adj4" fmla="val 76100"/>
            </a:avLst>
          </a:prstGeom>
          <a:solidFill>
            <a:srgbClr val="FFFF00"/>
          </a:solidFill>
          <a:ln w="127000">
            <a:solidFill>
              <a:schemeClr val="tx1"/>
            </a:solidFill>
            <a:miter lim="800000"/>
          </a:ln>
          <a:effectLst>
            <a:outerShdw blurRad="580992" dist="419180" dir="2700000" algn="tl" rotWithShape="0">
              <a:prstClr val="black"/>
            </a:outerShdw>
          </a:effectLst>
        </p:spPr>
        <p:txBody>
          <a:bodyPr wrap="square" lIns="548640" tIns="91440" rIns="91440" bIns="0" rtlCol="0" anchor="ctr">
            <a:noAutofit/>
          </a:bodyPr>
          <a:lstStyle>
            <a:defPPr>
              <a:defRPr lang="en-US"/>
            </a:defPPr>
            <a:lvl1pPr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MIND THE GAP: </a:t>
            </a:r>
            <a:r>
              <a:rPr lang="en-US" b="0" dirty="0"/>
              <a:t>elements placed too close the edge could be cut off during the printing process.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88F41E-7BA3-9C89-8D9D-C596ADA5474F}"/>
              </a:ext>
            </a:extLst>
          </p:cNvPr>
          <p:cNvSpPr txBox="1"/>
          <p:nvPr/>
        </p:nvSpPr>
        <p:spPr>
          <a:xfrm>
            <a:off x="15431892" y="16609466"/>
            <a:ext cx="18110486" cy="7626394"/>
          </a:xfrm>
          <a:prstGeom prst="roundRect">
            <a:avLst>
              <a:gd name="adj" fmla="val 18762"/>
            </a:avLst>
          </a:prstGeom>
          <a:solidFill>
            <a:srgbClr val="FFFF00"/>
          </a:solidFill>
          <a:ln w="127000">
            <a:solidFill>
              <a:schemeClr val="tx1"/>
            </a:solidFill>
          </a:ln>
          <a:effectLst>
            <a:outerShdw blurRad="580992" dist="419180" dir="2700000" algn="tl" rotWithShape="0">
              <a:prstClr val="black"/>
            </a:outerShdw>
          </a:effectLst>
        </p:spPr>
        <p:txBody>
          <a:bodyPr wrap="square" lIns="548640" tIns="91440" rIns="91440" bIns="0" rtlCol="0" anchor="ctr">
            <a:noAutofit/>
          </a:bodyPr>
          <a:lstStyle/>
          <a:p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Resize &amp; move text boxes as needed. 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Type smaller than 40pts encourages text-heavy posters. Smaller than 24pts is hard to read from more than a few feet away.</a:t>
            </a:r>
          </a:p>
        </p:txBody>
      </p:sp>
    </p:spTree>
    <p:extLst>
      <p:ext uri="{BB962C8B-B14F-4D97-AF65-F5344CB8AC3E}">
        <p14:creationId xmlns:p14="http://schemas.microsoft.com/office/powerpoint/2010/main" val="683125407"/>
      </p:ext>
    </p:extLst>
  </p:cSld>
  <p:clrMapOvr>
    <a:masterClrMapping/>
  </p:clrMapOvr>
</p:sld>
</file>

<file path=ppt/theme/theme1.xml><?xml version="1.0" encoding="utf-8"?>
<a:theme xmlns:a="http://schemas.openxmlformats.org/drawingml/2006/main" name="UNMC-Theme1">
  <a:themeElements>
    <a:clrScheme name="Custom 1">
      <a:dk1>
        <a:sysClr val="windowText" lastClr="000000"/>
      </a:dk1>
      <a:lt1>
        <a:sysClr val="window" lastClr="FFFFFF"/>
      </a:lt1>
      <a:dk2>
        <a:srgbClr val="303B41"/>
      </a:dk2>
      <a:lt2>
        <a:srgbClr val="DCDDDF"/>
      </a:lt2>
      <a:accent1>
        <a:srgbClr val="AD122A"/>
      </a:accent1>
      <a:accent2>
        <a:srgbClr val="005E63"/>
      </a:accent2>
      <a:accent3>
        <a:srgbClr val="00B2B9"/>
      </a:accent3>
      <a:accent4>
        <a:srgbClr val="A1B426"/>
      </a:accent4>
      <a:accent5>
        <a:srgbClr val="F26721"/>
      </a:accent5>
      <a:accent6>
        <a:srgbClr val="FCB614"/>
      </a:accent6>
      <a:hlink>
        <a:srgbClr val="002957"/>
      </a:hlink>
      <a:folHlink>
        <a:srgbClr val="129D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Poster_A_42x45_MNRS" id="{1DC0669C-1EF8-6F4D-8EF6-B0E1E5C027BD}" vid="{8080C7B6-F9C4-0C4F-89F4-9DE859E561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29481</TotalTime>
  <Words>1167</Words>
  <Application>Microsoft Macintosh PowerPoint</Application>
  <PresentationFormat>Custom</PresentationFormat>
  <Paragraphs>115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Lato</vt:lpstr>
      <vt:lpstr>UNMC-Theme1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Metro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 Waples</dc:creator>
  <cp:lastModifiedBy>Hepburn, Kirsten</cp:lastModifiedBy>
  <cp:revision>66</cp:revision>
  <cp:lastPrinted>2015-07-24T19:55:40Z</cp:lastPrinted>
  <dcterms:created xsi:type="dcterms:W3CDTF">2010-12-02T21:49:18Z</dcterms:created>
  <dcterms:modified xsi:type="dcterms:W3CDTF">2023-08-29T21:40:31Z</dcterms:modified>
</cp:coreProperties>
</file>