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41148000" cy="38404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7" userDrawn="1">
          <p15:clr>
            <a:srgbClr val="A4A3A4"/>
          </p15:clr>
        </p15:guide>
        <p15:guide id="2" pos="18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57"/>
    <a:srgbClr val="DAEFF0"/>
    <a:srgbClr val="129DBF"/>
    <a:srgbClr val="AD122A"/>
    <a:srgbClr val="1283A1"/>
    <a:srgbClr val="D6E5EA"/>
    <a:srgbClr val="D1D1D1"/>
    <a:srgbClr val="00658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6"/>
    <p:restoredTop sz="94708"/>
  </p:normalViewPr>
  <p:slideViewPr>
    <p:cSldViewPr snapToGrid="0">
      <p:cViewPr>
        <p:scale>
          <a:sx n="13" d="100"/>
          <a:sy n="13" d="100"/>
        </p:scale>
        <p:origin x="3960" y="1112"/>
      </p:cViewPr>
      <p:guideLst>
        <p:guide orient="horz" pos="1707"/>
        <p:guide pos="18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FDAD2-06B6-4A42-8793-C2B2A57EB90A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24038" y="1162050"/>
            <a:ext cx="3362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5561F-02C2-404A-A9A2-99CAA8D8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mal 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639DEC9-5A40-2E47-A764-B64A4F168D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73386" y="36574328"/>
            <a:ext cx="2329972" cy="12361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DD2947-DB60-0E44-AF72-983B384B97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031382" y="1054226"/>
            <a:ext cx="8239011" cy="1836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6C8E31-BC38-FA45-8116-0B8C57E85F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73383" y="36574326"/>
            <a:ext cx="2329974" cy="123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EDD2947-DB60-0E44-AF72-983B384B97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516320" y="939687"/>
            <a:ext cx="8726146" cy="157010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A98DF77-4C81-7D43-B9FC-75BE318D21CB}"/>
              </a:ext>
            </a:extLst>
          </p:cNvPr>
          <p:cNvSpPr/>
          <p:nvPr userDrawn="1"/>
        </p:nvSpPr>
        <p:spPr>
          <a:xfrm>
            <a:off x="0" y="0"/>
            <a:ext cx="2841171" cy="384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46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FEFEDD-B97A-1643-AD07-E9E0076693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623297" y="36274781"/>
            <a:ext cx="3974654" cy="176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7A2B2B-B8C2-AC45-9348-C98F18F0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2292" y="10225525"/>
            <a:ext cx="24292350" cy="5346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70094DC5-27EB-A241-BC6E-59749931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292" y="2042684"/>
            <a:ext cx="24292350" cy="7425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9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1336035" rtl="0" eaLnBrk="1" latinLnBrk="0" hangingPunct="1">
        <a:lnSpc>
          <a:spcPct val="90000"/>
        </a:lnSpc>
        <a:spcBef>
          <a:spcPct val="0"/>
        </a:spcBef>
        <a:buNone/>
        <a:defRPr sz="8766" b="1" i="0" kern="1200" baseline="0">
          <a:solidFill>
            <a:srgbClr val="AC1F2D"/>
          </a:solidFill>
          <a:latin typeface="Arial"/>
          <a:ea typeface="+mj-ea"/>
          <a:cs typeface="Arial"/>
        </a:defRPr>
      </a:lvl1pPr>
    </p:titleStyle>
    <p:bodyStyle>
      <a:lvl1pPr marL="0" indent="0" algn="l" defTabSz="1336035" rtl="0" eaLnBrk="1" latinLnBrk="0" hangingPunct="1">
        <a:lnSpc>
          <a:spcPct val="90000"/>
        </a:lnSpc>
        <a:spcBef>
          <a:spcPct val="20000"/>
        </a:spcBef>
        <a:buFontTx/>
        <a:buNone/>
        <a:defRPr sz="4091" kern="1200">
          <a:solidFill>
            <a:schemeClr val="tx1"/>
          </a:solidFill>
          <a:latin typeface="Arial"/>
          <a:ea typeface="+mn-ea"/>
          <a:cs typeface="Arial"/>
        </a:defRPr>
      </a:lvl1pPr>
      <a:lvl2pPr marL="2171056" indent="-835022" algn="l" defTabSz="1336035" rtl="0" eaLnBrk="1" latinLnBrk="0" hangingPunct="1">
        <a:spcBef>
          <a:spcPct val="20000"/>
        </a:spcBef>
        <a:buFont typeface="Arial"/>
        <a:buChar char="–"/>
        <a:defRPr sz="4091" kern="1200">
          <a:solidFill>
            <a:schemeClr val="tx1"/>
          </a:solidFill>
          <a:latin typeface="+mn-lt"/>
          <a:ea typeface="+mn-ea"/>
          <a:cs typeface="+mn-cs"/>
        </a:defRPr>
      </a:lvl2pPr>
      <a:lvl3pPr marL="3340087" indent="-668017" algn="l" defTabSz="1336035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4091" kern="1200">
          <a:solidFill>
            <a:schemeClr val="tx1"/>
          </a:solidFill>
          <a:latin typeface="Arial"/>
          <a:ea typeface="+mn-ea"/>
          <a:cs typeface="Arial"/>
        </a:defRPr>
      </a:lvl3pPr>
      <a:lvl4pPr marL="4676122" indent="-668017" algn="l" defTabSz="1336035" rtl="0" eaLnBrk="1" latinLnBrk="0" hangingPunct="1">
        <a:lnSpc>
          <a:spcPct val="90000"/>
        </a:lnSpc>
        <a:spcBef>
          <a:spcPct val="20000"/>
        </a:spcBef>
        <a:buFont typeface="Arial"/>
        <a:buChar char="–"/>
        <a:defRPr sz="4091" kern="1200">
          <a:solidFill>
            <a:schemeClr val="tx1"/>
          </a:solidFill>
          <a:latin typeface="Arial"/>
          <a:ea typeface="+mn-ea"/>
          <a:cs typeface="Arial"/>
        </a:defRPr>
      </a:lvl4pPr>
      <a:lvl5pPr marL="6012157" indent="-668017" algn="l" defTabSz="1336035" rtl="0" eaLnBrk="1" latinLnBrk="0" hangingPunct="1">
        <a:lnSpc>
          <a:spcPct val="90000"/>
        </a:lnSpc>
        <a:spcBef>
          <a:spcPct val="20000"/>
        </a:spcBef>
        <a:buFont typeface="Arial"/>
        <a:buChar char="»"/>
        <a:defRPr sz="4091" kern="1200">
          <a:solidFill>
            <a:schemeClr val="tx1"/>
          </a:solidFill>
          <a:latin typeface="Arial"/>
          <a:ea typeface="+mn-ea"/>
          <a:cs typeface="Arial"/>
        </a:defRPr>
      </a:lvl5pPr>
      <a:lvl6pPr marL="7348192" indent="-668017" algn="l" defTabSz="1336035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6pPr>
      <a:lvl7pPr marL="8684227" indent="-668017" algn="l" defTabSz="1336035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7pPr>
      <a:lvl8pPr marL="10020262" indent="-668017" algn="l" defTabSz="1336035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8pPr>
      <a:lvl9pPr marL="11356297" indent="-668017" algn="l" defTabSz="1336035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1pPr>
      <a:lvl2pPr marL="1336035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2pPr>
      <a:lvl3pPr marL="2672070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3pPr>
      <a:lvl4pPr marL="4008104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4pPr>
      <a:lvl5pPr marL="5344139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5pPr>
      <a:lvl6pPr marL="6680174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6pPr>
      <a:lvl7pPr marL="8016209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7pPr>
      <a:lvl8pPr marL="9352245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8pPr>
      <a:lvl9pPr marL="10688279" algn="l" defTabSz="1336035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sv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6BC127C-2AF5-A948-B463-49C26B3CFB08}"/>
              </a:ext>
            </a:extLst>
          </p:cNvPr>
          <p:cNvSpPr/>
          <p:nvPr/>
        </p:nvSpPr>
        <p:spPr>
          <a:xfrm>
            <a:off x="0" y="0"/>
            <a:ext cx="17306403" cy="3840480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46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92C08A-2516-404A-8190-3CB44C499328}"/>
              </a:ext>
            </a:extLst>
          </p:cNvPr>
          <p:cNvSpPr txBox="1"/>
          <p:nvPr/>
        </p:nvSpPr>
        <p:spPr>
          <a:xfrm>
            <a:off x="2019190" y="6532062"/>
            <a:ext cx="16238520" cy="874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 people </a:t>
            </a:r>
            <a:r>
              <a:rPr lang="en-US" sz="1125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something cool you learned in 5 seconds </a:t>
            </a:r>
            <a:r>
              <a:rPr lang="en-US" sz="112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they walk by (or scroll by).</a:t>
            </a:r>
            <a:endParaRPr lang="en-US" sz="1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B1394C-7C82-384F-ACCB-317194909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4955" y="33766731"/>
            <a:ext cx="3827792" cy="382779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4">
            <a:extLst>
              <a:ext uri="{FF2B5EF4-FFF2-40B4-BE49-F238E27FC236}">
                <a16:creationId xmlns:a16="http://schemas.microsoft.com/office/drawing/2014/main" id="{4044FA76-CB4F-B643-8AE0-FC57BCB0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56496" y="34864336"/>
            <a:ext cx="9484707" cy="187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5786" b="1" dirty="0">
                <a:solidFill>
                  <a:schemeClr val="tx2"/>
                </a:solidFill>
                <a:latin typeface="Arial Bold" charset="0"/>
                <a:cs typeface="Arial Bold" charset="0"/>
              </a:rPr>
              <a:t>Take a picture </a:t>
            </a:r>
            <a:r>
              <a:rPr lang="en-US" sz="5786" dirty="0">
                <a:solidFill>
                  <a:schemeClr val="tx2"/>
                </a:solidFill>
                <a:latin typeface="Arial Bold" charset="0"/>
                <a:cs typeface="Arial Bold" charset="0"/>
              </a:rPr>
              <a:t>to </a:t>
            </a:r>
            <a:br>
              <a:rPr lang="en-US" sz="5786" dirty="0">
                <a:solidFill>
                  <a:schemeClr val="tx2"/>
                </a:solidFill>
                <a:latin typeface="Arial Bold" charset="0"/>
                <a:cs typeface="Arial Bold" charset="0"/>
              </a:rPr>
            </a:br>
            <a:r>
              <a:rPr lang="en-US" sz="5786" b="1" dirty="0">
                <a:solidFill>
                  <a:schemeClr val="tx2"/>
                </a:solidFill>
                <a:latin typeface="Arial Bold" charset="0"/>
                <a:cs typeface="Arial Bold" charset="0"/>
              </a:rPr>
              <a:t>download </a:t>
            </a:r>
            <a:r>
              <a:rPr lang="en-US" sz="5786" dirty="0">
                <a:solidFill>
                  <a:schemeClr val="tx2"/>
                </a:solidFill>
                <a:latin typeface="Arial Bold" charset="0"/>
                <a:cs typeface="Arial Bold" charset="0"/>
              </a:rPr>
              <a:t>the </a:t>
            </a:r>
            <a:r>
              <a:rPr lang="en-US" sz="5786" b="1" dirty="0">
                <a:solidFill>
                  <a:schemeClr val="tx2"/>
                </a:solidFill>
                <a:latin typeface="Arial Bold" charset="0"/>
                <a:cs typeface="Arial Bold" charset="0"/>
              </a:rPr>
              <a:t>full paper.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8B0685C-CD0C-7B47-AA60-3A3B1D150819}"/>
              </a:ext>
            </a:extLst>
          </p:cNvPr>
          <p:cNvSpPr/>
          <p:nvPr/>
        </p:nvSpPr>
        <p:spPr>
          <a:xfrm>
            <a:off x="8116172" y="29777625"/>
            <a:ext cx="6962566" cy="1625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3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Illustrate your takeaway point with an image, graphic or key figure.</a:t>
            </a:r>
          </a:p>
          <a:p>
            <a:endParaRPr lang="en-US" sz="2893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C08D463-088D-FD4C-8EC8-8A36261904DD}"/>
              </a:ext>
            </a:extLst>
          </p:cNvPr>
          <p:cNvSpPr/>
          <p:nvPr/>
        </p:nvSpPr>
        <p:spPr>
          <a:xfrm>
            <a:off x="24309982" y="37112248"/>
            <a:ext cx="13255332" cy="98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93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 a free QR code at https://</a:t>
            </a:r>
            <a:r>
              <a:rPr lang="en-US" sz="2893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www.qrcode-monkey.com</a:t>
            </a:r>
            <a:r>
              <a:rPr lang="en-US" sz="2893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endParaRPr lang="en-US" sz="2893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0C354C56-2F07-A54F-A3EF-E11D464C1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449" y="24271369"/>
            <a:ext cx="6962567" cy="663619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552653E-2115-FD46-9F22-B3634659D2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1724" y="34864335"/>
            <a:ext cx="1091973" cy="1857375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6DC96B2E-4D0C-FA44-BFEB-25FE03671078}"/>
              </a:ext>
            </a:extLst>
          </p:cNvPr>
          <p:cNvSpPr/>
          <p:nvPr/>
        </p:nvSpPr>
        <p:spPr>
          <a:xfrm>
            <a:off x="18636577" y="5354785"/>
            <a:ext cx="21100497" cy="799540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46" dirty="0"/>
              <a:t>v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39D1201-1CED-EC4C-B809-1044C6C08F3D}"/>
              </a:ext>
            </a:extLst>
          </p:cNvPr>
          <p:cNvSpPr/>
          <p:nvPr/>
        </p:nvSpPr>
        <p:spPr>
          <a:xfrm>
            <a:off x="30447884" y="19202400"/>
            <a:ext cx="9316532" cy="7734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46" dirty="0"/>
              <a:t>v</a:t>
            </a:r>
          </a:p>
        </p:txBody>
      </p:sp>
      <p:pic>
        <p:nvPicPr>
          <p:cNvPr id="66" name="Picture 65" descr="A picture containing clock&#10;&#10;Description automatically generated">
            <a:extLst>
              <a:ext uri="{FF2B5EF4-FFF2-40B4-BE49-F238E27FC236}">
                <a16:creationId xmlns:a16="http://schemas.microsoft.com/office/drawing/2014/main" id="{99B02A02-2D2F-2E49-BCF7-751D314C0E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8252" y="6151998"/>
            <a:ext cx="19376163" cy="7531162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0A38E8EE-A7FE-E740-8F34-452447931AF5}"/>
              </a:ext>
            </a:extLst>
          </p:cNvPr>
          <p:cNvSpPr/>
          <p:nvPr/>
        </p:nvSpPr>
        <p:spPr>
          <a:xfrm>
            <a:off x="18663918" y="19202401"/>
            <a:ext cx="9766527" cy="77348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46" dirty="0"/>
              <a:t>v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FD2F6ED1-C230-2C48-BF0B-63C4F8C339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555742" y="20924286"/>
            <a:ext cx="7981269" cy="4540243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F6396BA-FC85-5D43-B39F-EC40473750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068261" y="20463735"/>
            <a:ext cx="8121316" cy="5066356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4978D-130A-EF43-BE45-BE5477D02311}"/>
              </a:ext>
            </a:extLst>
          </p:cNvPr>
          <p:cNvSpPr txBox="1"/>
          <p:nvPr/>
        </p:nvSpPr>
        <p:spPr>
          <a:xfrm>
            <a:off x="19555741" y="3192902"/>
            <a:ext cx="6139328" cy="108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29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040960F-9C79-AB40-9400-8B7128698F48}"/>
              </a:ext>
            </a:extLst>
          </p:cNvPr>
          <p:cNvSpPr txBox="1"/>
          <p:nvPr/>
        </p:nvSpPr>
        <p:spPr>
          <a:xfrm>
            <a:off x="19555741" y="17469551"/>
            <a:ext cx="9029395" cy="1279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Explain what the graph shows.</a:t>
            </a: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 Like, </a:t>
            </a:r>
            <a:r>
              <a:rPr lang="en-US" sz="3857" b="1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spoilers are good.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DD5AF7D-6267-6F46-B9F8-AAD75F815B65}"/>
              </a:ext>
            </a:extLst>
          </p:cNvPr>
          <p:cNvSpPr txBox="1"/>
          <p:nvPr/>
        </p:nvSpPr>
        <p:spPr>
          <a:xfrm>
            <a:off x="30533075" y="17469551"/>
            <a:ext cx="9029395" cy="1279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Quickly explain what the graph shows.</a:t>
            </a: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57" b="1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Help people think.</a:t>
            </a:r>
          </a:p>
        </p:txBody>
      </p:sp>
      <p:sp>
        <p:nvSpPr>
          <p:cNvPr id="77" name="Graphic 18">
            <a:extLst>
              <a:ext uri="{FF2B5EF4-FFF2-40B4-BE49-F238E27FC236}">
                <a16:creationId xmlns:a16="http://schemas.microsoft.com/office/drawing/2014/main" id="{3C1B6771-A5E1-E347-A4D6-6F69EB11B171}"/>
              </a:ext>
            </a:extLst>
          </p:cNvPr>
          <p:cNvSpPr/>
          <p:nvPr/>
        </p:nvSpPr>
        <p:spPr>
          <a:xfrm>
            <a:off x="1438393" y="35108626"/>
            <a:ext cx="628092" cy="692249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bg1"/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446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098A142-FEB7-224F-91C5-5E89B5FE1A3E}"/>
              </a:ext>
            </a:extLst>
          </p:cNvPr>
          <p:cNvSpPr txBox="1"/>
          <p:nvPr/>
        </p:nvSpPr>
        <p:spPr>
          <a:xfrm>
            <a:off x="3342386" y="35022768"/>
            <a:ext cx="12268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Author1,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author2, author3, author4, author5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26AC840-D59D-7545-8F76-0EF331FF7F88}"/>
              </a:ext>
            </a:extLst>
          </p:cNvPr>
          <p:cNvSpPr txBox="1"/>
          <p:nvPr/>
        </p:nvSpPr>
        <p:spPr>
          <a:xfrm>
            <a:off x="19656889" y="6097990"/>
            <a:ext cx="8874703" cy="1279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Immune checkpoint</a:t>
            </a:r>
            <a:r>
              <a:rPr lang="en-US" sz="3857" dirty="0">
                <a:solidFill>
                  <a:schemeClr val="accent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inhibits </a:t>
            </a:r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T-cell activation.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5CF1DB0-FA15-F644-8E2C-F5488ADFAC48}"/>
              </a:ext>
            </a:extLst>
          </p:cNvPr>
          <p:cNvSpPr txBox="1"/>
          <p:nvPr/>
        </p:nvSpPr>
        <p:spPr>
          <a:xfrm>
            <a:off x="30634222" y="6097988"/>
            <a:ext cx="9102852" cy="1279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Anti-PDF-1 antibodies </a:t>
            </a:r>
            <a:r>
              <a:rPr lang="en-US" sz="3857" dirty="0">
                <a:solidFill>
                  <a:schemeClr val="accent4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permit </a:t>
            </a:r>
            <a:r>
              <a:rPr lang="en-US" sz="3857" dirty="0"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T cell activation.</a:t>
            </a:r>
          </a:p>
        </p:txBody>
      </p:sp>
    </p:spTree>
    <p:extLst>
      <p:ext uri="{BB962C8B-B14F-4D97-AF65-F5344CB8AC3E}">
        <p14:creationId xmlns:p14="http://schemas.microsoft.com/office/powerpoint/2010/main" val="2022610763"/>
      </p:ext>
    </p:extLst>
  </p:cSld>
  <p:clrMapOvr>
    <a:masterClrMapping/>
  </p:clrMapOvr>
</p:sld>
</file>

<file path=ppt/theme/theme1.xml><?xml version="1.0" encoding="utf-8"?>
<a:theme xmlns:a="http://schemas.openxmlformats.org/drawingml/2006/main" name="UNMC-Theme1">
  <a:themeElements>
    <a:clrScheme name="Custom 1">
      <a:dk1>
        <a:sysClr val="windowText" lastClr="000000"/>
      </a:dk1>
      <a:lt1>
        <a:sysClr val="window" lastClr="FFFFFF"/>
      </a:lt1>
      <a:dk2>
        <a:srgbClr val="303B41"/>
      </a:dk2>
      <a:lt2>
        <a:srgbClr val="DCDDDF"/>
      </a:lt2>
      <a:accent1>
        <a:srgbClr val="AD122A"/>
      </a:accent1>
      <a:accent2>
        <a:srgbClr val="005E63"/>
      </a:accent2>
      <a:accent3>
        <a:srgbClr val="00B2B9"/>
      </a:accent3>
      <a:accent4>
        <a:srgbClr val="A1B426"/>
      </a:accent4>
      <a:accent5>
        <a:srgbClr val="F26721"/>
      </a:accent5>
      <a:accent6>
        <a:srgbClr val="FCB614"/>
      </a:accent6>
      <a:hlink>
        <a:srgbClr val="002957"/>
      </a:hlink>
      <a:folHlink>
        <a:srgbClr val="129D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MC-Theme1" id="{8EF01B1E-9DFC-494C-AC3E-5BE6BC8B2399}" vid="{BBF8300F-5B1F-C149-BD60-AC602127E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UNMC-Theme1</Template>
  <TotalTime>28617</TotalTime>
  <Words>104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Bold</vt:lpstr>
      <vt:lpstr>Calibri</vt:lpstr>
      <vt:lpstr>Lato</vt:lpstr>
      <vt:lpstr>UNMC-Theme1</vt:lpstr>
      <vt:lpstr>PowerPoint Presentation</vt:lpstr>
    </vt:vector>
  </TitlesOfParts>
  <Company>Metro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Waples</dc:creator>
  <cp:lastModifiedBy>Hepburn, Kirsten</cp:lastModifiedBy>
  <cp:revision>52</cp:revision>
  <cp:lastPrinted>2015-07-24T19:55:40Z</cp:lastPrinted>
  <dcterms:created xsi:type="dcterms:W3CDTF">2010-12-02T21:49:18Z</dcterms:created>
  <dcterms:modified xsi:type="dcterms:W3CDTF">2023-08-29T21:53:36Z</dcterms:modified>
</cp:coreProperties>
</file>