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62" r:id="rId5"/>
  </p:sldIdLst>
  <p:sldSz cx="43891200" cy="32918400"/>
  <p:notesSz cx="6858000" cy="9144000"/>
  <p:defaultTextStyle>
    <a:defPPr>
      <a:defRPr lang="en-US"/>
    </a:defPPr>
    <a:lvl1pPr marL="0" algn="l" defTabSz="391866" rtl="0" eaLnBrk="1" latinLnBrk="0" hangingPunct="1">
      <a:defRPr sz="1543" kern="1200">
        <a:solidFill>
          <a:schemeClr val="tx1"/>
        </a:solidFill>
        <a:latin typeface="+mn-lt"/>
        <a:ea typeface="+mn-ea"/>
        <a:cs typeface="+mn-cs"/>
      </a:defRPr>
    </a:lvl1pPr>
    <a:lvl2pPr marL="391866" algn="l" defTabSz="391866" rtl="0" eaLnBrk="1" latinLnBrk="0" hangingPunct="1">
      <a:defRPr sz="1543" kern="1200">
        <a:solidFill>
          <a:schemeClr val="tx1"/>
        </a:solidFill>
        <a:latin typeface="+mn-lt"/>
        <a:ea typeface="+mn-ea"/>
        <a:cs typeface="+mn-cs"/>
      </a:defRPr>
    </a:lvl2pPr>
    <a:lvl3pPr marL="783732" algn="l" defTabSz="391866" rtl="0" eaLnBrk="1" latinLnBrk="0" hangingPunct="1">
      <a:defRPr sz="1543" kern="1200">
        <a:solidFill>
          <a:schemeClr val="tx1"/>
        </a:solidFill>
        <a:latin typeface="+mn-lt"/>
        <a:ea typeface="+mn-ea"/>
        <a:cs typeface="+mn-cs"/>
      </a:defRPr>
    </a:lvl3pPr>
    <a:lvl4pPr marL="1175598" algn="l" defTabSz="391866" rtl="0" eaLnBrk="1" latinLnBrk="0" hangingPunct="1">
      <a:defRPr sz="1543" kern="1200">
        <a:solidFill>
          <a:schemeClr val="tx1"/>
        </a:solidFill>
        <a:latin typeface="+mn-lt"/>
        <a:ea typeface="+mn-ea"/>
        <a:cs typeface="+mn-cs"/>
      </a:defRPr>
    </a:lvl4pPr>
    <a:lvl5pPr marL="1567464" algn="l" defTabSz="391866" rtl="0" eaLnBrk="1" latinLnBrk="0" hangingPunct="1">
      <a:defRPr sz="1543" kern="1200">
        <a:solidFill>
          <a:schemeClr val="tx1"/>
        </a:solidFill>
        <a:latin typeface="+mn-lt"/>
        <a:ea typeface="+mn-ea"/>
        <a:cs typeface="+mn-cs"/>
      </a:defRPr>
    </a:lvl5pPr>
    <a:lvl6pPr marL="1959331" algn="l" defTabSz="391866" rtl="0" eaLnBrk="1" latinLnBrk="0" hangingPunct="1">
      <a:defRPr sz="1543" kern="1200">
        <a:solidFill>
          <a:schemeClr val="tx1"/>
        </a:solidFill>
        <a:latin typeface="+mn-lt"/>
        <a:ea typeface="+mn-ea"/>
        <a:cs typeface="+mn-cs"/>
      </a:defRPr>
    </a:lvl6pPr>
    <a:lvl7pPr marL="2351197" algn="l" defTabSz="391866" rtl="0" eaLnBrk="1" latinLnBrk="0" hangingPunct="1">
      <a:defRPr sz="1543" kern="1200">
        <a:solidFill>
          <a:schemeClr val="tx1"/>
        </a:solidFill>
        <a:latin typeface="+mn-lt"/>
        <a:ea typeface="+mn-ea"/>
        <a:cs typeface="+mn-cs"/>
      </a:defRPr>
    </a:lvl7pPr>
    <a:lvl8pPr marL="2743063" algn="l" defTabSz="391866" rtl="0" eaLnBrk="1" latinLnBrk="0" hangingPunct="1">
      <a:defRPr sz="1543" kern="1200">
        <a:solidFill>
          <a:schemeClr val="tx1"/>
        </a:solidFill>
        <a:latin typeface="+mn-lt"/>
        <a:ea typeface="+mn-ea"/>
        <a:cs typeface="+mn-cs"/>
      </a:defRPr>
    </a:lvl8pPr>
    <a:lvl9pPr marL="3134929" algn="l" defTabSz="391866" rtl="0" eaLnBrk="1" latinLnBrk="0" hangingPunct="1">
      <a:defRPr sz="15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82D"/>
    <a:srgbClr val="5CB8B3"/>
    <a:srgbClr val="435664"/>
    <a:srgbClr val="DFD1A7"/>
    <a:srgbClr val="D0B888"/>
    <a:srgbClr val="6F1831"/>
    <a:srgbClr val="5729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63C30D-250C-4164-AB6E-1BD1C8D35DEE}" v="2" dt="2025-03-06T22:38:53.3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590"/>
  </p:normalViewPr>
  <p:slideViewPr>
    <p:cSldViewPr snapToGrid="0">
      <p:cViewPr>
        <p:scale>
          <a:sx n="33" d="100"/>
          <a:sy n="33" d="100"/>
        </p:scale>
        <p:origin x="-2684" y="-3780"/>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ae Dinkel" userId="fd2bd4b6-8e00-4d51-85fe-ed3e0e9696bb" providerId="ADAL" clId="{9D63C30D-250C-4164-AB6E-1BD1C8D35DEE}"/>
    <pc:docChg chg="modSld">
      <pc:chgData name="Danae Dinkel" userId="fd2bd4b6-8e00-4d51-85fe-ed3e0e9696bb" providerId="ADAL" clId="{9D63C30D-250C-4164-AB6E-1BD1C8D35DEE}" dt="2025-03-06T22:39:02.379" v="6" actId="1076"/>
      <pc:docMkLst>
        <pc:docMk/>
      </pc:docMkLst>
      <pc:sldChg chg="addSp delSp modSp mod">
        <pc:chgData name="Danae Dinkel" userId="fd2bd4b6-8e00-4d51-85fe-ed3e0e9696bb" providerId="ADAL" clId="{9D63C30D-250C-4164-AB6E-1BD1C8D35DEE}" dt="2025-03-06T22:39:02.379" v="6" actId="1076"/>
        <pc:sldMkLst>
          <pc:docMk/>
          <pc:sldMk cId="3214686414" sldId="262"/>
        </pc:sldMkLst>
        <pc:picChg chg="add mod">
          <ac:chgData name="Danae Dinkel" userId="fd2bd4b6-8e00-4d51-85fe-ed3e0e9696bb" providerId="ADAL" clId="{9D63C30D-250C-4164-AB6E-1BD1C8D35DEE}" dt="2025-03-06T22:39:02.379" v="6" actId="1076"/>
          <ac:picMkLst>
            <pc:docMk/>
            <pc:sldMk cId="3214686414" sldId="262"/>
            <ac:picMk id="19" creationId="{E89739D7-F28F-5B43-5689-2A250C92F8ED}"/>
          </ac:picMkLst>
        </pc:picChg>
        <pc:picChg chg="del">
          <ac:chgData name="Danae Dinkel" userId="fd2bd4b6-8e00-4d51-85fe-ed3e0e9696bb" providerId="ADAL" clId="{9D63C30D-250C-4164-AB6E-1BD1C8D35DEE}" dt="2025-03-06T22:37:54.621" v="0" actId="478"/>
          <ac:picMkLst>
            <pc:docMk/>
            <pc:sldMk cId="3214686414" sldId="262"/>
            <ac:picMk id="1028" creationId="{CC18DA23-6969-62A5-411B-2B6C1605CE5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3FFA45-C0EA-2C4F-BA24-4FFC96FA0139}" type="datetimeFigureOut">
              <a:rPr lang="en-US" smtClean="0"/>
              <a:t>3/6/2025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CA4DE-0A3E-244B-834B-9897B5E2BA33}" type="slidenum">
              <a:rPr lang="en-US" smtClean="0"/>
              <a:t>‹#›</a:t>
            </a:fld>
            <a:endParaRPr lang="en-US"/>
          </a:p>
        </p:txBody>
      </p:sp>
    </p:spTree>
    <p:extLst>
      <p:ext uri="{BB962C8B-B14F-4D97-AF65-F5344CB8AC3E}">
        <p14:creationId xmlns:p14="http://schemas.microsoft.com/office/powerpoint/2010/main" val="64336269"/>
      </p:ext>
    </p:extLst>
  </p:cSld>
  <p:clrMap bg1="lt1" tx1="dk1" bg2="lt2" tx2="dk2" accent1="accent1" accent2="accent2" accent3="accent3" accent4="accent4" accent5="accent5" accent6="accent6" hlink="hlink" folHlink="folHlink"/>
  <p:notesStyle>
    <a:lvl1pPr marL="0" algn="l" defTabSz="3686677" rtl="0" eaLnBrk="1" latinLnBrk="0" hangingPunct="1">
      <a:defRPr sz="4838" kern="1200">
        <a:solidFill>
          <a:schemeClr val="tx1"/>
        </a:solidFill>
        <a:latin typeface="+mn-lt"/>
        <a:ea typeface="+mn-ea"/>
        <a:cs typeface="+mn-cs"/>
      </a:defRPr>
    </a:lvl1pPr>
    <a:lvl2pPr marL="1843338" algn="l" defTabSz="3686677" rtl="0" eaLnBrk="1" latinLnBrk="0" hangingPunct="1">
      <a:defRPr sz="4838" kern="1200">
        <a:solidFill>
          <a:schemeClr val="tx1"/>
        </a:solidFill>
        <a:latin typeface="+mn-lt"/>
        <a:ea typeface="+mn-ea"/>
        <a:cs typeface="+mn-cs"/>
      </a:defRPr>
    </a:lvl2pPr>
    <a:lvl3pPr marL="3686677" algn="l" defTabSz="3686677" rtl="0" eaLnBrk="1" latinLnBrk="0" hangingPunct="1">
      <a:defRPr sz="4838" kern="1200">
        <a:solidFill>
          <a:schemeClr val="tx1"/>
        </a:solidFill>
        <a:latin typeface="+mn-lt"/>
        <a:ea typeface="+mn-ea"/>
        <a:cs typeface="+mn-cs"/>
      </a:defRPr>
    </a:lvl3pPr>
    <a:lvl4pPr marL="5530014" algn="l" defTabSz="3686677" rtl="0" eaLnBrk="1" latinLnBrk="0" hangingPunct="1">
      <a:defRPr sz="4838" kern="1200">
        <a:solidFill>
          <a:schemeClr val="tx1"/>
        </a:solidFill>
        <a:latin typeface="+mn-lt"/>
        <a:ea typeface="+mn-ea"/>
        <a:cs typeface="+mn-cs"/>
      </a:defRPr>
    </a:lvl4pPr>
    <a:lvl5pPr marL="7373353" algn="l" defTabSz="3686677" rtl="0" eaLnBrk="1" latinLnBrk="0" hangingPunct="1">
      <a:defRPr sz="4838" kern="1200">
        <a:solidFill>
          <a:schemeClr val="tx1"/>
        </a:solidFill>
        <a:latin typeface="+mn-lt"/>
        <a:ea typeface="+mn-ea"/>
        <a:cs typeface="+mn-cs"/>
      </a:defRPr>
    </a:lvl5pPr>
    <a:lvl6pPr marL="9216691" algn="l" defTabSz="3686677" rtl="0" eaLnBrk="1" latinLnBrk="0" hangingPunct="1">
      <a:defRPr sz="4838" kern="1200">
        <a:solidFill>
          <a:schemeClr val="tx1"/>
        </a:solidFill>
        <a:latin typeface="+mn-lt"/>
        <a:ea typeface="+mn-ea"/>
        <a:cs typeface="+mn-cs"/>
      </a:defRPr>
    </a:lvl6pPr>
    <a:lvl7pPr marL="11060030" algn="l" defTabSz="3686677" rtl="0" eaLnBrk="1" latinLnBrk="0" hangingPunct="1">
      <a:defRPr sz="4838" kern="1200">
        <a:solidFill>
          <a:schemeClr val="tx1"/>
        </a:solidFill>
        <a:latin typeface="+mn-lt"/>
        <a:ea typeface="+mn-ea"/>
        <a:cs typeface="+mn-cs"/>
      </a:defRPr>
    </a:lvl7pPr>
    <a:lvl8pPr marL="12903368" algn="l" defTabSz="3686677" rtl="0" eaLnBrk="1" latinLnBrk="0" hangingPunct="1">
      <a:defRPr sz="4838" kern="1200">
        <a:solidFill>
          <a:schemeClr val="tx1"/>
        </a:solidFill>
        <a:latin typeface="+mn-lt"/>
        <a:ea typeface="+mn-ea"/>
        <a:cs typeface="+mn-cs"/>
      </a:defRPr>
    </a:lvl8pPr>
    <a:lvl9pPr marL="14746705" algn="l" defTabSz="3686677" rtl="0" eaLnBrk="1" latinLnBrk="0" hangingPunct="1">
      <a:defRPr sz="483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3CA4DE-0A3E-244B-834B-9897B5E2BA33}" type="slidenum">
              <a:rPr lang="en-US" smtClean="0"/>
              <a:t>1</a:t>
            </a:fld>
            <a:endParaRPr lang="en-US"/>
          </a:p>
        </p:txBody>
      </p:sp>
    </p:spTree>
    <p:extLst>
      <p:ext uri="{BB962C8B-B14F-4D97-AF65-F5344CB8AC3E}">
        <p14:creationId xmlns:p14="http://schemas.microsoft.com/office/powerpoint/2010/main" val="4249553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38789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0555227"/>
      </p:ext>
    </p:extLst>
  </p:cSld>
  <p:clrMap bg1="lt1" tx1="dk1" bg2="lt2" tx2="dk2" accent1="accent1" accent2="accent2" accent3="accent3" accent4="accent4" accent5="accent5" accent6="accent6" hlink="hlink" folHlink="folHlink"/>
  <p:sldLayoutIdLst>
    <p:sldLayoutId id="2147483662" r:id="rId1"/>
  </p:sldLayoutIdLst>
  <p:txStyles>
    <p:titleStyle>
      <a:lvl1pPr algn="ctr" defTabSz="4388901" rtl="0" eaLnBrk="1" latinLnBrk="0" hangingPunct="1">
        <a:lnSpc>
          <a:spcPct val="90000"/>
        </a:lnSpc>
        <a:spcBef>
          <a:spcPct val="0"/>
        </a:spcBef>
        <a:buNone/>
        <a:defRPr sz="5657" b="0" i="0" kern="1200">
          <a:solidFill>
            <a:schemeClr val="bg1"/>
          </a:solidFill>
          <a:latin typeface="Open Sans Light" pitchFamily="2" charset="0"/>
          <a:ea typeface="Open Sans Light" pitchFamily="2" charset="0"/>
          <a:cs typeface="Open Sans Light" pitchFamily="2" charset="0"/>
        </a:defRPr>
      </a:lvl1pPr>
    </p:titleStyle>
    <p:bodyStyle>
      <a:lvl1pPr marL="1097225" indent="-1097225" algn="l" defTabSz="4388901" rtl="0" eaLnBrk="1" latinLnBrk="0" hangingPunct="1">
        <a:lnSpc>
          <a:spcPct val="90000"/>
        </a:lnSpc>
        <a:spcBef>
          <a:spcPts val="4800"/>
        </a:spcBef>
        <a:buFont typeface="Arial" panose="020B0604020202020204" pitchFamily="34" charset="0"/>
        <a:buChar char="•"/>
        <a:defRPr sz="13439" kern="1200">
          <a:solidFill>
            <a:srgbClr val="572932"/>
          </a:solidFill>
          <a:latin typeface="Open Sans Light" pitchFamily="2" charset="0"/>
          <a:ea typeface="Open Sans Light" pitchFamily="2" charset="0"/>
          <a:cs typeface="Open Sans Light" pitchFamily="2" charset="0"/>
        </a:defRPr>
      </a:lvl1pPr>
      <a:lvl2pPr marL="3291675" indent="-1097225" algn="l" defTabSz="4388901" rtl="0" eaLnBrk="1" latinLnBrk="0" hangingPunct="1">
        <a:lnSpc>
          <a:spcPct val="90000"/>
        </a:lnSpc>
        <a:spcBef>
          <a:spcPts val="2400"/>
        </a:spcBef>
        <a:buFont typeface="Arial" panose="020B0604020202020204" pitchFamily="34" charset="0"/>
        <a:buChar char="•"/>
        <a:defRPr sz="11519" kern="1200">
          <a:solidFill>
            <a:srgbClr val="572932"/>
          </a:solidFill>
          <a:latin typeface="Open Sans Light" pitchFamily="2" charset="0"/>
          <a:ea typeface="Open Sans Light" pitchFamily="2" charset="0"/>
          <a:cs typeface="Open Sans Light" pitchFamily="2" charset="0"/>
        </a:defRPr>
      </a:lvl2pPr>
      <a:lvl3pPr marL="5486126" indent="-1097225" algn="l" defTabSz="4388901" rtl="0" eaLnBrk="1" latinLnBrk="0" hangingPunct="1">
        <a:lnSpc>
          <a:spcPct val="90000"/>
        </a:lnSpc>
        <a:spcBef>
          <a:spcPts val="2400"/>
        </a:spcBef>
        <a:buFont typeface="Arial" panose="020B0604020202020204" pitchFamily="34" charset="0"/>
        <a:buChar char="•"/>
        <a:defRPr sz="9600" kern="1200">
          <a:solidFill>
            <a:srgbClr val="572932"/>
          </a:solidFill>
          <a:latin typeface="Open Sans Light" pitchFamily="2" charset="0"/>
          <a:ea typeface="Open Sans Light" pitchFamily="2" charset="0"/>
          <a:cs typeface="Open Sans Light" pitchFamily="2" charset="0"/>
        </a:defRPr>
      </a:lvl3pPr>
      <a:lvl4pPr marL="7680576" indent="-1097225" algn="l" defTabSz="4388901" rtl="0" eaLnBrk="1" latinLnBrk="0" hangingPunct="1">
        <a:lnSpc>
          <a:spcPct val="90000"/>
        </a:lnSpc>
        <a:spcBef>
          <a:spcPts val="2400"/>
        </a:spcBef>
        <a:buFont typeface="Arial" panose="020B0604020202020204" pitchFamily="34" charset="0"/>
        <a:buChar char="•"/>
        <a:defRPr sz="8640" kern="1200">
          <a:solidFill>
            <a:srgbClr val="572932"/>
          </a:solidFill>
          <a:latin typeface="Open Sans Light" pitchFamily="2" charset="0"/>
          <a:ea typeface="Open Sans Light" pitchFamily="2" charset="0"/>
          <a:cs typeface="Open Sans Light" pitchFamily="2" charset="0"/>
        </a:defRPr>
      </a:lvl4pPr>
      <a:lvl5pPr marL="9875026" indent="-1097225" algn="l" defTabSz="4388901" rtl="0" eaLnBrk="1" latinLnBrk="0" hangingPunct="1">
        <a:lnSpc>
          <a:spcPct val="90000"/>
        </a:lnSpc>
        <a:spcBef>
          <a:spcPts val="2400"/>
        </a:spcBef>
        <a:buFont typeface="Arial" panose="020B0604020202020204" pitchFamily="34" charset="0"/>
        <a:buChar char="•"/>
        <a:defRPr sz="8640" kern="1200">
          <a:solidFill>
            <a:srgbClr val="572932"/>
          </a:solidFill>
          <a:latin typeface="Open Sans Light" pitchFamily="2" charset="0"/>
          <a:ea typeface="Open Sans Light" pitchFamily="2" charset="0"/>
          <a:cs typeface="Open Sans Light" pitchFamily="2" charset="0"/>
        </a:defRPr>
      </a:lvl5pPr>
      <a:lvl6pPr marL="12069476" indent="-1097225" algn="l" defTabSz="4388901"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3927" indent="-1097225" algn="l" defTabSz="4388901"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8377" indent="-1097225" algn="l" defTabSz="4388901"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2827" indent="-1097225" algn="l" defTabSz="4388901"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8901" rtl="0" eaLnBrk="1" latinLnBrk="0" hangingPunct="1">
        <a:defRPr sz="8640" kern="1200">
          <a:solidFill>
            <a:schemeClr val="tx1"/>
          </a:solidFill>
          <a:latin typeface="+mn-lt"/>
          <a:ea typeface="+mn-ea"/>
          <a:cs typeface="+mn-cs"/>
        </a:defRPr>
      </a:lvl1pPr>
      <a:lvl2pPr marL="2194450" algn="l" defTabSz="4388901" rtl="0" eaLnBrk="1" latinLnBrk="0" hangingPunct="1">
        <a:defRPr sz="8640" kern="1200">
          <a:solidFill>
            <a:schemeClr val="tx1"/>
          </a:solidFill>
          <a:latin typeface="+mn-lt"/>
          <a:ea typeface="+mn-ea"/>
          <a:cs typeface="+mn-cs"/>
        </a:defRPr>
      </a:lvl2pPr>
      <a:lvl3pPr marL="4388901" algn="l" defTabSz="4388901" rtl="0" eaLnBrk="1" latinLnBrk="0" hangingPunct="1">
        <a:defRPr sz="8640" kern="1200">
          <a:solidFill>
            <a:schemeClr val="tx1"/>
          </a:solidFill>
          <a:latin typeface="+mn-lt"/>
          <a:ea typeface="+mn-ea"/>
          <a:cs typeface="+mn-cs"/>
        </a:defRPr>
      </a:lvl3pPr>
      <a:lvl4pPr marL="6583351" algn="l" defTabSz="4388901" rtl="0" eaLnBrk="1" latinLnBrk="0" hangingPunct="1">
        <a:defRPr sz="8640" kern="1200">
          <a:solidFill>
            <a:schemeClr val="tx1"/>
          </a:solidFill>
          <a:latin typeface="+mn-lt"/>
          <a:ea typeface="+mn-ea"/>
          <a:cs typeface="+mn-cs"/>
        </a:defRPr>
      </a:lvl4pPr>
      <a:lvl5pPr marL="8777801" algn="l" defTabSz="4388901" rtl="0" eaLnBrk="1" latinLnBrk="0" hangingPunct="1">
        <a:defRPr sz="8640" kern="1200">
          <a:solidFill>
            <a:schemeClr val="tx1"/>
          </a:solidFill>
          <a:latin typeface="+mn-lt"/>
          <a:ea typeface="+mn-ea"/>
          <a:cs typeface="+mn-cs"/>
        </a:defRPr>
      </a:lvl5pPr>
      <a:lvl6pPr marL="10972251" algn="l" defTabSz="4388901" rtl="0" eaLnBrk="1" latinLnBrk="0" hangingPunct="1">
        <a:defRPr sz="8640" kern="1200">
          <a:solidFill>
            <a:schemeClr val="tx1"/>
          </a:solidFill>
          <a:latin typeface="+mn-lt"/>
          <a:ea typeface="+mn-ea"/>
          <a:cs typeface="+mn-cs"/>
        </a:defRPr>
      </a:lvl6pPr>
      <a:lvl7pPr marL="13166702" algn="l" defTabSz="4388901" rtl="0" eaLnBrk="1" latinLnBrk="0" hangingPunct="1">
        <a:defRPr sz="8640" kern="1200">
          <a:solidFill>
            <a:schemeClr val="tx1"/>
          </a:solidFill>
          <a:latin typeface="+mn-lt"/>
          <a:ea typeface="+mn-ea"/>
          <a:cs typeface="+mn-cs"/>
        </a:defRPr>
      </a:lvl7pPr>
      <a:lvl8pPr marL="15361152" algn="l" defTabSz="4388901" rtl="0" eaLnBrk="1" latinLnBrk="0" hangingPunct="1">
        <a:defRPr sz="8640" kern="1200">
          <a:solidFill>
            <a:schemeClr val="tx1"/>
          </a:solidFill>
          <a:latin typeface="+mn-lt"/>
          <a:ea typeface="+mn-ea"/>
          <a:cs typeface="+mn-cs"/>
        </a:defRPr>
      </a:lvl8pPr>
      <a:lvl9pPr marL="17555602" algn="l" defTabSz="4388901"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s://nam04.safelinks.protection.outlook.com/?url=https%3A%2F%2Fdoi.org%2F10.15585%2Fmmwr.mm6932a1&amp;data=05%7C02%7Ccarli.culjat%40fsu.edu%7C38cd34a23fb74fa3131e08dd5cc2553e%7Ca36450ebdb0642a78d1b026719f701e3%7C0%7C0%7C638768711894165788%7CUnknown%7CTWFpbGZsb3d8eyJFbXB0eU1hcGkiOnRydWUsIlYiOiIwLjAuMDAwMCIsIlAiOiJXaW4zMiIsIkFOIjoiTWFpbCIsIldUIjoyfQ%3D%3D%7C0%7C%7C%7C&amp;sdata=kTs6EZxl0zxCDPMCZgD%2FlRjgYOg8ZE4tLEQF6UT%2Bpho%3D&amp;reserved=0" TargetMode="External"/><Relationship Id="rId18" Type="http://schemas.openxmlformats.org/officeDocument/2006/relationships/hyperlink" Target="https://nam04.safelinks.protection.outlook.com/?url=https%3A%2F%2Fdoi.org%2F10.1177%2F1460458219896492&amp;data=05%7C02%7Ccarli.culjat%40fsu.edu%7C38cd34a23fb74fa3131e08dd5cc2553e%7Ca36450ebdb0642a78d1b026719f701e3%7C0%7C0%7C638768711894228332%7CUnknown%7CTWFpbGZsb3d8eyJFbXB0eU1hcGkiOnRydWUsIlYiOiIwLjAuMDAwMCIsIlAiOiJXaW4zMiIsIkFOIjoiTWFpbCIsIldUIjoyfQ%3D%3D%7C0%7C%7C%7C&amp;sdata=oywbYRiYYPHaApPX8DWvFr2iOfl6IUzvd5B6wLq0p30%3D&amp;reserved=0" TargetMode="External"/><Relationship Id="rId3" Type="http://schemas.openxmlformats.org/officeDocument/2006/relationships/image" Target="../media/image1.png"/><Relationship Id="rId21" Type="http://schemas.openxmlformats.org/officeDocument/2006/relationships/image" Target="../media/image12.png"/><Relationship Id="rId7" Type="http://schemas.openxmlformats.org/officeDocument/2006/relationships/image" Target="../media/image5.emf"/><Relationship Id="rId12" Type="http://schemas.openxmlformats.org/officeDocument/2006/relationships/hyperlink" Target="https://nam04.safelinks.protection.outlook.com/?url=https%3A%2F%2Fdoi.org%2F10.15585%2Fmmwr.mm6919a2&amp;data=05%7C02%7Ccarli.culjat%40fsu.edu%7C38cd34a23fb74fa3131e08dd5cc2553e%7Ca36450ebdb0642a78d1b026719f701e3%7C0%7C0%7C638768711894145899%7CUnknown%7CTWFpbGZsb3d8eyJFbXB0eU1hcGkiOnRydWUsIlYiOiIwLjAuMDAwMCIsIlAiOiJXaW4zMiIsIkFOIjoiTWFpbCIsIldUIjoyfQ%3D%3D%7C0%7C%7C%7C&amp;sdata=VEe4F75E%2FdGd%2BJan005odC0vzvzB8VTCpakAWWr7ysw%3D&amp;reserved=0" TargetMode="External"/><Relationship Id="rId17" Type="http://schemas.openxmlformats.org/officeDocument/2006/relationships/hyperlink" Target="https://nam04.safelinks.protection.outlook.com/?url=https%3A%2F%2Fwww.pewresearch.org%2Finternet%2Ffact-sheet%2Fmobile%2F&amp;data=05%7C02%7Ccarli.culjat%40fsu.edu%7C38cd34a23fb74fa3131e08dd5cc2553e%7Ca36450ebdb0642a78d1b026719f701e3%7C0%7C0%7C638768711894214227%7CUnknown%7CTWFpbGZsb3d8eyJFbXB0eU1hcGkiOnRydWUsIlYiOiIwLjAuMDAwMCIsIlAiOiJXaW4zMiIsIkFOIjoiTWFpbCIsIldUIjoyfQ%3D%3D%7C0%7C%7C%7C&amp;sdata=IAFWBalBUB1hSxeKWAAtQQ%2B5JXDuiBxfkiHVGpi%2FPiQ%3D&amp;reserved=0" TargetMode="External"/><Relationship Id="rId2" Type="http://schemas.openxmlformats.org/officeDocument/2006/relationships/notesSlide" Target="../notesSlides/notesSlide1.xml"/><Relationship Id="rId16" Type="http://schemas.openxmlformats.org/officeDocument/2006/relationships/hyperlink" Target="https://nam04.safelinks.protection.outlook.com/?url=https%3A%2F%2Fdoi.org%2F10.1111%2Fjog.14064&amp;data=05%7C02%7Ccarli.culjat%40fsu.edu%7C38cd34a23fb74fa3131e08dd5cc2553e%7Ca36450ebdb0642a78d1b026719f701e3%7C0%7C0%7C638768711894202240%7CUnknown%7CTWFpbGZsb3d8eyJFbXB0eU1hcGkiOnRydWUsIlYiOiIwLjAuMDAwMCIsIlAiOiJXaW4zMiIsIkFOIjoiTWFpbCIsIldUIjoyfQ%3D%3D%7C0%7C%7C%7C&amp;sdata=1BJ2an2n31iUTwOzurAEPlsiEm8LhMU1OFWTGT0%2B2II%3D&amp;reserved=0" TargetMode="External"/><Relationship Id="rId20"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svg"/><Relationship Id="rId5" Type="http://schemas.openxmlformats.org/officeDocument/2006/relationships/image" Target="../media/image3.png"/><Relationship Id="rId15" Type="http://schemas.openxmlformats.org/officeDocument/2006/relationships/hyperlink" Target="https://nam04.safelinks.protection.outlook.com/?url=https%3A%2F%2Fdoi.org%2F10.1177%2F1745506519844044&amp;data=05%7C02%7Ccarli.culjat%40fsu.edu%7C38cd34a23fb74fa3131e08dd5cc2553e%7Ca36450ebdb0642a78d1b026719f701e3%7C0%7C0%7C638768711894190177%7CUnknown%7CTWFpbGZsb3d8eyJFbXB0eU1hcGkiOnRydWUsIlYiOiIwLjAuMDAwMCIsIlAiOiJXaW4zMiIsIkFOIjoiTWFpbCIsIldUIjoyfQ%3D%3D%7C0%7C%7C%7C&amp;sdata=7MtCWuIQ7H7NsEESU4xg3Fqf47CqBDF80HJnrE7g%2FUM%3D&amp;reserved=0" TargetMode="External"/><Relationship Id="rId10" Type="http://schemas.openxmlformats.org/officeDocument/2006/relationships/image" Target="../media/image8.png"/><Relationship Id="rId19" Type="http://schemas.openxmlformats.org/officeDocument/2006/relationships/image" Target="../media/image10.png"/><Relationship Id="rId4" Type="http://schemas.openxmlformats.org/officeDocument/2006/relationships/image" Target="../media/image2.emf"/><Relationship Id="rId9" Type="http://schemas.openxmlformats.org/officeDocument/2006/relationships/image" Target="../media/image7.svg"/><Relationship Id="rId14" Type="http://schemas.openxmlformats.org/officeDocument/2006/relationships/hyperlink" Target="https://nam04.safelinks.protection.outlook.com/?url=https%3A%2F%2Fdoi.org%2F10.1080%2F14767058.2020.1843155&amp;data=05%7C02%7Ccarli.culjat%40fsu.edu%7C38cd34a23fb74fa3131e08dd5cc2553e%7Ca36450ebdb0642a78d1b026719f701e3%7C0%7C0%7C638768711894178180%7CUnknown%7CTWFpbGZsb3d8eyJFbXB0eU1hcGkiOnRydWUsIlYiOiIwLjAuMDAwMCIsIlAiOiJXaW4zMiIsIkFOIjoiTWFpbCIsIldUIjoyfQ%3D%3D%7C0%7C%7C%7C&amp;sdata=JKZVsWhrf0jymFFgcHRkG%2FoOgpy%2FKbmztdOOZrBE0EM%3D&amp;reserved=0" TargetMode="External"/><Relationship Id="rId22"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Medical School - Wake Forest University ...">
            <a:extLst>
              <a:ext uri="{FF2B5EF4-FFF2-40B4-BE49-F238E27FC236}">
                <a16:creationId xmlns:a16="http://schemas.microsoft.com/office/drawing/2014/main" id="{24B66BD6-90D9-7C98-1A91-C7B95E9AA2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44111" y="27710049"/>
            <a:ext cx="5596184" cy="176279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CFEEA012-0286-4F62-D10F-B3E0CEA8F397}"/>
              </a:ext>
            </a:extLst>
          </p:cNvPr>
          <p:cNvPicPr>
            <a:picLocks noChangeAspect="1"/>
          </p:cNvPicPr>
          <p:nvPr/>
        </p:nvPicPr>
        <p:blipFill>
          <a:blip r:embed="rId4"/>
          <a:stretch>
            <a:fillRect/>
          </a:stretch>
        </p:blipFill>
        <p:spPr>
          <a:xfrm>
            <a:off x="-1" y="8645"/>
            <a:ext cx="43891201" cy="3918855"/>
          </a:xfrm>
          <a:prstGeom prst="rect">
            <a:avLst/>
          </a:prstGeom>
        </p:spPr>
      </p:pic>
      <p:pic>
        <p:nvPicPr>
          <p:cNvPr id="8" name="Graphic 7">
            <a:extLst>
              <a:ext uri="{FF2B5EF4-FFF2-40B4-BE49-F238E27FC236}">
                <a16:creationId xmlns:a16="http://schemas.microsoft.com/office/drawing/2014/main" id="{09AA0FD7-8D10-E77F-6373-AEB74CD9D8B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60445" y="913186"/>
            <a:ext cx="10193080" cy="1945244"/>
          </a:xfrm>
          <a:prstGeom prst="rect">
            <a:avLst/>
          </a:prstGeom>
        </p:spPr>
      </p:pic>
      <p:sp>
        <p:nvSpPr>
          <p:cNvPr id="13" name="Title 1">
            <a:extLst>
              <a:ext uri="{FF2B5EF4-FFF2-40B4-BE49-F238E27FC236}">
                <a16:creationId xmlns:a16="http://schemas.microsoft.com/office/drawing/2014/main" id="{C207DCBA-A8ED-D4EB-5A66-4182705DDBA3}"/>
              </a:ext>
            </a:extLst>
          </p:cNvPr>
          <p:cNvSpPr txBox="1">
            <a:spLocks/>
          </p:cNvSpPr>
          <p:nvPr/>
        </p:nvSpPr>
        <p:spPr>
          <a:xfrm>
            <a:off x="11713971" y="1229426"/>
            <a:ext cx="22249460" cy="2696691"/>
          </a:xfrm>
          <a:prstGeom prst="rect">
            <a:avLst/>
          </a:prstGeom>
        </p:spPr>
        <p:txBody>
          <a:bodyPr anchor="ctr"/>
          <a:lstStyle>
            <a:lvl1pPr algn="ctr" defTabSz="5120640" rtl="0" eaLnBrk="1" latinLnBrk="0" hangingPunct="1">
              <a:lnSpc>
                <a:spcPct val="90000"/>
              </a:lnSpc>
              <a:spcBef>
                <a:spcPct val="0"/>
              </a:spcBef>
              <a:buNone/>
              <a:defRPr sz="6600" b="0" i="0" kern="1200">
                <a:solidFill>
                  <a:schemeClr val="bg1"/>
                </a:solidFill>
                <a:latin typeface="Open Sans Light" pitchFamily="2" charset="0"/>
                <a:ea typeface="Open Sans Light" pitchFamily="2" charset="0"/>
                <a:cs typeface="Open Sans Light" pitchFamily="2" charset="0"/>
              </a:defRPr>
            </a:lvl1pPr>
          </a:lstStyle>
          <a:p>
            <a:pPr algn="l"/>
            <a:r>
              <a:rPr lang="en-US" sz="8000" b="1" kern="100" dirty="0">
                <a:effectLst/>
                <a:latin typeface="Aptos" panose="020B0004020202020204" pitchFamily="34" charset="0"/>
                <a:ea typeface="Aptos" panose="020B0004020202020204" pitchFamily="34" charset="0"/>
                <a:cs typeface="Times New Roman" panose="02020603050405020304" pitchFamily="18" charset="0"/>
              </a:rPr>
              <a:t>Understanding Pregnant and Postpartum Women’s Preferences in a Mental Health App</a:t>
            </a:r>
            <a:br>
              <a:rPr lang="en-US" sz="8000" dirty="0">
                <a:latin typeface="Open Sans SemiBold" pitchFamily="2" charset="0"/>
                <a:ea typeface="Open Sans SemiBold" pitchFamily="2" charset="0"/>
                <a:cs typeface="Open Sans SemiBold" pitchFamily="2" charset="0"/>
              </a:rPr>
            </a:br>
            <a:endParaRPr lang="en-US" sz="8000" dirty="0">
              <a:latin typeface="Open Sans SemiBold" pitchFamily="2" charset="0"/>
              <a:ea typeface="Open Sans SemiBold" pitchFamily="2" charset="0"/>
              <a:cs typeface="Open Sans SemiBold" pitchFamily="2" charset="0"/>
            </a:endParaRPr>
          </a:p>
        </p:txBody>
      </p:sp>
      <p:pic>
        <p:nvPicPr>
          <p:cNvPr id="3" name="Picture 2">
            <a:extLst>
              <a:ext uri="{FF2B5EF4-FFF2-40B4-BE49-F238E27FC236}">
                <a16:creationId xmlns:a16="http://schemas.microsoft.com/office/drawing/2014/main" id="{C031B0B4-1F56-4DE4-8415-D145C67F8996}"/>
              </a:ext>
            </a:extLst>
          </p:cNvPr>
          <p:cNvPicPr>
            <a:picLocks noChangeAspect="1"/>
          </p:cNvPicPr>
          <p:nvPr/>
        </p:nvPicPr>
        <p:blipFill>
          <a:blip r:embed="rId7"/>
          <a:stretch>
            <a:fillRect/>
          </a:stretch>
        </p:blipFill>
        <p:spPr>
          <a:xfrm>
            <a:off x="1" y="3874009"/>
            <a:ext cx="43891211" cy="1979592"/>
          </a:xfrm>
          <a:prstGeom prst="rect">
            <a:avLst/>
          </a:prstGeom>
        </p:spPr>
      </p:pic>
      <p:sp>
        <p:nvSpPr>
          <p:cNvPr id="4" name="Title 1">
            <a:extLst>
              <a:ext uri="{FF2B5EF4-FFF2-40B4-BE49-F238E27FC236}">
                <a16:creationId xmlns:a16="http://schemas.microsoft.com/office/drawing/2014/main" id="{CEDF47DB-DD3E-3CC9-7A92-A4D356F1D6DF}"/>
              </a:ext>
            </a:extLst>
          </p:cNvPr>
          <p:cNvSpPr txBox="1">
            <a:spLocks/>
          </p:cNvSpPr>
          <p:nvPr/>
        </p:nvSpPr>
        <p:spPr>
          <a:xfrm>
            <a:off x="1226043" y="4005952"/>
            <a:ext cx="39212831" cy="1698359"/>
          </a:xfrm>
          <a:prstGeom prst="rect">
            <a:avLst/>
          </a:prstGeom>
        </p:spPr>
        <p:txBody>
          <a:bodyPr vert="horz" lIns="78377" tIns="39189" rIns="78377" bIns="39189" rtlCol="0" anchor="ctr">
            <a:normAutofit/>
          </a:bodyPr>
          <a:lstStyle>
            <a:lvl1pPr algn="ctr" defTabSz="5120640" rtl="0" eaLnBrk="1" latinLnBrk="0" hangingPunct="1">
              <a:lnSpc>
                <a:spcPct val="90000"/>
              </a:lnSpc>
              <a:spcBef>
                <a:spcPct val="0"/>
              </a:spcBef>
              <a:buNone/>
              <a:defRPr sz="6600" b="0" i="0" kern="1200">
                <a:solidFill>
                  <a:schemeClr val="bg1"/>
                </a:solidFill>
                <a:latin typeface="Open Sans Light" pitchFamily="2" charset="0"/>
                <a:ea typeface="Open Sans Light" pitchFamily="2" charset="0"/>
                <a:cs typeface="Open Sans Light" pitchFamily="2" charset="0"/>
              </a:defRPr>
            </a:lvl1pPr>
          </a:lstStyle>
          <a:p>
            <a:r>
              <a:rPr lang="en-US" sz="4400" dirty="0">
                <a:solidFill>
                  <a:schemeClr val="tx1"/>
                </a:solidFill>
                <a:latin typeface="Open Sans" pitchFamily="2" charset="0"/>
                <a:ea typeface="Open Sans" pitchFamily="2" charset="0"/>
                <a:cs typeface="Open Sans" pitchFamily="2" charset="0"/>
              </a:rPr>
              <a:t>Carli Culjat, PhD, MBA, APRN, FNP-BC, Margaret R. Emerson, DNP, ARPN, PMHNP-BC, David Johnson, PhD, LMFT, Danae Dinkel, PhD</a:t>
            </a:r>
            <a:br>
              <a:rPr lang="en-US" sz="3086" dirty="0">
                <a:solidFill>
                  <a:schemeClr val="tx1"/>
                </a:solidFill>
                <a:latin typeface="Open Sans" pitchFamily="2" charset="0"/>
                <a:ea typeface="Open Sans" pitchFamily="2" charset="0"/>
                <a:cs typeface="Open Sans" pitchFamily="2" charset="0"/>
              </a:rPr>
            </a:br>
            <a:r>
              <a:rPr lang="en-US" sz="3086" dirty="0">
                <a:solidFill>
                  <a:schemeClr val="tx1"/>
                </a:solidFill>
                <a:latin typeface="Open Sans" pitchFamily="2" charset="0"/>
                <a:ea typeface="Open Sans" pitchFamily="2" charset="0"/>
                <a:cs typeface="Open Sans" pitchFamily="2" charset="0"/>
              </a:rPr>
              <a:t>Florida State University College of Nursing, University of Nebraska Medical Center College of Nursing, Wake Forest University College of Medicine, University of Nebraska Omaha School of Health and Kinesiology</a:t>
            </a:r>
          </a:p>
        </p:txBody>
      </p:sp>
      <p:pic>
        <p:nvPicPr>
          <p:cNvPr id="12" name="Graphic 11">
            <a:extLst>
              <a:ext uri="{FF2B5EF4-FFF2-40B4-BE49-F238E27FC236}">
                <a16:creationId xmlns:a16="http://schemas.microsoft.com/office/drawing/2014/main" id="{A88D0A85-0C09-434F-760B-FCEB50B630E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803390" y="147886"/>
            <a:ext cx="5087811" cy="5556425"/>
          </a:xfrm>
          <a:prstGeom prst="rect">
            <a:avLst/>
          </a:prstGeom>
        </p:spPr>
      </p:pic>
      <p:pic>
        <p:nvPicPr>
          <p:cNvPr id="5" name="Graphic 4">
            <a:extLst>
              <a:ext uri="{FF2B5EF4-FFF2-40B4-BE49-F238E27FC236}">
                <a16:creationId xmlns:a16="http://schemas.microsoft.com/office/drawing/2014/main" id="{24A8CD19-403C-27E9-8C97-D823880FBA9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8880458" y="31848485"/>
            <a:ext cx="4526327" cy="733999"/>
          </a:xfrm>
          <a:prstGeom prst="rect">
            <a:avLst/>
          </a:prstGeom>
        </p:spPr>
      </p:pic>
      <p:sp>
        <p:nvSpPr>
          <p:cNvPr id="10" name="Rectangle 9">
            <a:extLst>
              <a:ext uri="{FF2B5EF4-FFF2-40B4-BE49-F238E27FC236}">
                <a16:creationId xmlns:a16="http://schemas.microsoft.com/office/drawing/2014/main" id="{B1F5C34A-34E7-3FBA-AFAA-8EDA976E5146}"/>
              </a:ext>
            </a:extLst>
          </p:cNvPr>
          <p:cNvSpPr/>
          <p:nvPr/>
        </p:nvSpPr>
        <p:spPr>
          <a:xfrm>
            <a:off x="760445" y="6668483"/>
            <a:ext cx="4543808" cy="923330"/>
          </a:xfrm>
          <a:prstGeom prst="rect">
            <a:avLst/>
          </a:prstGeom>
        </p:spPr>
        <p:txBody>
          <a:bodyPr wrap="none" anchor="ctr">
            <a:spAutoFit/>
          </a:bodyPr>
          <a:lstStyle/>
          <a:p>
            <a:r>
              <a:rPr lang="en-US" sz="5400" b="1" dirty="0">
                <a:solidFill>
                  <a:schemeClr val="accent1"/>
                </a:solidFill>
                <a:latin typeface="Open Sans" pitchFamily="2" charset="0"/>
                <a:ea typeface="Open Sans" pitchFamily="2" charset="0"/>
                <a:cs typeface="Open Sans" pitchFamily="2" charset="0"/>
              </a:rPr>
              <a:t>Introduction</a:t>
            </a:r>
          </a:p>
        </p:txBody>
      </p:sp>
      <p:sp>
        <p:nvSpPr>
          <p:cNvPr id="20" name="Rectangle 19">
            <a:extLst>
              <a:ext uri="{FF2B5EF4-FFF2-40B4-BE49-F238E27FC236}">
                <a16:creationId xmlns:a16="http://schemas.microsoft.com/office/drawing/2014/main" id="{2E7DB291-F3EF-AA1D-D341-992922040BBB}"/>
              </a:ext>
            </a:extLst>
          </p:cNvPr>
          <p:cNvSpPr/>
          <p:nvPr/>
        </p:nvSpPr>
        <p:spPr>
          <a:xfrm>
            <a:off x="32281772" y="6637531"/>
            <a:ext cx="3954930" cy="923330"/>
          </a:xfrm>
          <a:prstGeom prst="rect">
            <a:avLst/>
          </a:prstGeom>
        </p:spPr>
        <p:txBody>
          <a:bodyPr wrap="none" anchor="ctr">
            <a:spAutoFit/>
          </a:bodyPr>
          <a:lstStyle/>
          <a:p>
            <a:pPr algn="ctr"/>
            <a:r>
              <a:rPr lang="en-US" sz="5400" b="1" dirty="0">
                <a:solidFill>
                  <a:schemeClr val="accent1"/>
                </a:solidFill>
                <a:latin typeface="Open Sans" pitchFamily="2" charset="0"/>
                <a:ea typeface="Open Sans" pitchFamily="2" charset="0"/>
                <a:cs typeface="Open Sans" pitchFamily="2" charset="0"/>
              </a:rPr>
              <a:t>Conclusion</a:t>
            </a:r>
          </a:p>
        </p:txBody>
      </p:sp>
      <p:sp>
        <p:nvSpPr>
          <p:cNvPr id="26" name="TextBox 25">
            <a:extLst>
              <a:ext uri="{FF2B5EF4-FFF2-40B4-BE49-F238E27FC236}">
                <a16:creationId xmlns:a16="http://schemas.microsoft.com/office/drawing/2014/main" id="{CC6AF06D-B9D1-EFF7-DB12-0BC79496BF84}"/>
              </a:ext>
            </a:extLst>
          </p:cNvPr>
          <p:cNvSpPr txBox="1"/>
          <p:nvPr/>
        </p:nvSpPr>
        <p:spPr>
          <a:xfrm>
            <a:off x="687369" y="7591813"/>
            <a:ext cx="12010986" cy="7719101"/>
          </a:xfrm>
          <a:prstGeom prst="rect">
            <a:avLst/>
          </a:prstGeom>
          <a:noFill/>
        </p:spPr>
        <p:txBody>
          <a:bodyPr wrap="square" rtlCol="0" anchor="t">
            <a:spAutoFit/>
          </a:bodyPr>
          <a:lstStyle/>
          <a:p>
            <a:pPr>
              <a:lnSpc>
                <a:spcPts val="5000"/>
              </a:lnSpc>
            </a:pPr>
            <a:r>
              <a:rPr lang="en-US" sz="28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Perinatal depression is a major risk to a mother's health.  This project addresses women’s postpartum mental health, aligning with the NIH mission to increase access, acceptability, and effectiveness of interventions that may mitigate inequities in care. Women in rural and underserved populations are at an increased risk for increased postpartum depression. Leveraging the benefits of digital technologies, mental health apps may offer a solution to some barriers. However, efforts are needed to develop easily accessible information for mothers during this busy time of life to promote behaviors that support mental health. Therefore, the purpose of study was to explore perinatal women’s interest in and desired features in an app for perinatal women.</a:t>
            </a:r>
            <a:r>
              <a:rPr lang="en-US" sz="2800" dirty="0">
                <a:effectLst/>
                <a:latin typeface="Open Sans" panose="020B0606030504020204" pitchFamily="34" charset="0"/>
                <a:ea typeface="Open Sans" panose="020B0606030504020204" pitchFamily="34" charset="0"/>
                <a:cs typeface="Open Sans" panose="020B0606030504020204" pitchFamily="34" charset="0"/>
              </a:rPr>
              <a:t> </a:t>
            </a:r>
            <a:endParaRPr lang="en-US" sz="2800" dirty="0">
              <a:latin typeface="Open Sans" panose="020B0606030504020204" pitchFamily="34" charset="0"/>
              <a:ea typeface="Open Sans" panose="020B0606030504020204" pitchFamily="34" charset="0"/>
              <a:cs typeface="Open Sans" panose="020B0606030504020204" pitchFamily="34" charset="0"/>
            </a:endParaRPr>
          </a:p>
        </p:txBody>
      </p:sp>
      <p:sp>
        <p:nvSpPr>
          <p:cNvPr id="30" name="TextBox 29">
            <a:extLst>
              <a:ext uri="{FF2B5EF4-FFF2-40B4-BE49-F238E27FC236}">
                <a16:creationId xmlns:a16="http://schemas.microsoft.com/office/drawing/2014/main" id="{8D29C224-CE49-3ACD-CB19-8E4743A6265D}"/>
              </a:ext>
            </a:extLst>
          </p:cNvPr>
          <p:cNvSpPr txBox="1"/>
          <p:nvPr/>
        </p:nvSpPr>
        <p:spPr>
          <a:xfrm>
            <a:off x="32598360" y="8022526"/>
            <a:ext cx="10066797" cy="9001503"/>
          </a:xfrm>
          <a:prstGeom prst="rect">
            <a:avLst/>
          </a:prstGeom>
          <a:noFill/>
        </p:spPr>
        <p:txBody>
          <a:bodyPr wrap="square" rtlCol="0" anchor="t">
            <a:spAutoFit/>
          </a:bodyPr>
          <a:lstStyle/>
          <a:p>
            <a:pPr>
              <a:lnSpc>
                <a:spcPts val="5000"/>
              </a:lnSpc>
            </a:pPr>
            <a:r>
              <a:rPr lang="en-US" sz="28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This study provides evidence that perinatal women are interested in and desire a mobile app specific to this population. The results reflect a market gap for a mental health app targeted specifically to perinatal women that features credible information with an interface that is easy to use for busy mothers. The comparison also provides an important insight into incorporating the community of interest into the development of the app as population differences can impact outcomes, as evidenced by the comparison of Florida and Nebraska women. The efforts required to create an app like this will be focused on ensuring information is credible while working in collaboration with healthcare providers to consider specific health concerns. </a:t>
            </a:r>
            <a:r>
              <a:rPr lang="en-US" sz="2800" dirty="0">
                <a:effectLst/>
                <a:latin typeface="Open Sans" panose="020B0606030504020204" pitchFamily="34" charset="0"/>
                <a:ea typeface="Open Sans" panose="020B0606030504020204" pitchFamily="34" charset="0"/>
                <a:cs typeface="Open Sans" panose="020B0606030504020204" pitchFamily="34" charset="0"/>
              </a:rPr>
              <a:t> </a:t>
            </a:r>
          </a:p>
        </p:txBody>
      </p:sp>
      <p:sp>
        <p:nvSpPr>
          <p:cNvPr id="33" name="Rectangle 32">
            <a:extLst>
              <a:ext uri="{FF2B5EF4-FFF2-40B4-BE49-F238E27FC236}">
                <a16:creationId xmlns:a16="http://schemas.microsoft.com/office/drawing/2014/main" id="{B217EF5F-C838-4500-E354-F24BB648FBE3}"/>
              </a:ext>
            </a:extLst>
          </p:cNvPr>
          <p:cNvSpPr/>
          <p:nvPr/>
        </p:nvSpPr>
        <p:spPr>
          <a:xfrm>
            <a:off x="32598360" y="21975754"/>
            <a:ext cx="4014240" cy="923330"/>
          </a:xfrm>
          <a:prstGeom prst="rect">
            <a:avLst/>
          </a:prstGeom>
        </p:spPr>
        <p:txBody>
          <a:bodyPr wrap="none">
            <a:spAutoFit/>
          </a:bodyPr>
          <a:lstStyle/>
          <a:p>
            <a:pPr algn="ctr"/>
            <a:r>
              <a:rPr lang="en-US" sz="5400" b="1" dirty="0">
                <a:solidFill>
                  <a:schemeClr val="accent1"/>
                </a:solidFill>
                <a:latin typeface="Open Sans" pitchFamily="2" charset="0"/>
                <a:ea typeface="Open Sans" pitchFamily="2" charset="0"/>
                <a:cs typeface="Open Sans" pitchFamily="2" charset="0"/>
              </a:rPr>
              <a:t>References</a:t>
            </a:r>
          </a:p>
        </p:txBody>
      </p:sp>
      <p:sp>
        <p:nvSpPr>
          <p:cNvPr id="34" name="TextBox 33">
            <a:extLst>
              <a:ext uri="{FF2B5EF4-FFF2-40B4-BE49-F238E27FC236}">
                <a16:creationId xmlns:a16="http://schemas.microsoft.com/office/drawing/2014/main" id="{871ECF48-DC73-B010-DA79-13AAA8EC5196}"/>
              </a:ext>
            </a:extLst>
          </p:cNvPr>
          <p:cNvSpPr txBox="1"/>
          <p:nvPr/>
        </p:nvSpPr>
        <p:spPr>
          <a:xfrm>
            <a:off x="32575699" y="22958102"/>
            <a:ext cx="9053866" cy="4401205"/>
          </a:xfrm>
          <a:prstGeom prst="rect">
            <a:avLst/>
          </a:prstGeom>
          <a:noFill/>
        </p:spPr>
        <p:txBody>
          <a:bodyPr wrap="square" rtlCol="0">
            <a:spAutoFit/>
          </a:bodyPr>
          <a:lstStyle/>
          <a:p>
            <a:pPr algn="l">
              <a:buFont typeface="+mj-lt"/>
              <a:buAutoNum type="arabicPeriod"/>
            </a:pPr>
            <a:r>
              <a:rPr lang="en-US" sz="1400" b="0" i="0" u="none" strike="noStrike" dirty="0">
                <a:effectLst/>
                <a:latin typeface="Arial" panose="020B0604020202020204" pitchFamily="34" charset="0"/>
              </a:rPr>
              <a:t>Bauman, B. L., Ko, J. Y., Cox, S., D'Angelo Mph, D. V., Warner, L., Folger, S., . . . Barfield, W. D. (2020). Vital Signs: Postpartum Depressive Symptoms and Provider Discussions About Perinatal Depression - United States, 2018. </a:t>
            </a:r>
            <a:r>
              <a:rPr lang="en-US" sz="1400" b="0" i="1" u="none" strike="noStrike" dirty="0">
                <a:effectLst/>
                <a:latin typeface="Arial-ItalicMT"/>
              </a:rPr>
              <a:t>MMWR </a:t>
            </a:r>
            <a:r>
              <a:rPr lang="en-US" sz="1400" b="0" i="1" u="none" strike="noStrike" dirty="0" err="1">
                <a:effectLst/>
                <a:latin typeface="Arial-ItalicMT"/>
              </a:rPr>
              <a:t>Morb</a:t>
            </a:r>
            <a:r>
              <a:rPr lang="en-US" sz="1400" b="0" i="1" u="none" strike="noStrike" dirty="0">
                <a:effectLst/>
                <a:latin typeface="Arial-ItalicMT"/>
              </a:rPr>
              <a:t> Mortal </a:t>
            </a:r>
            <a:r>
              <a:rPr lang="en-US" sz="1400" b="0" i="1" u="none" strike="noStrike" dirty="0" err="1">
                <a:effectLst/>
                <a:latin typeface="Arial-ItalicMT"/>
              </a:rPr>
              <a:t>Wkly</a:t>
            </a:r>
            <a:r>
              <a:rPr lang="en-US" sz="1400" b="0" i="1" u="none" strike="noStrike" dirty="0">
                <a:effectLst/>
                <a:latin typeface="Arial-ItalicMT"/>
              </a:rPr>
              <a:t> Rep</a:t>
            </a:r>
            <a:r>
              <a:rPr lang="en-US" sz="1400" b="0" i="0" u="none" strike="noStrike" dirty="0">
                <a:effectLst/>
                <a:latin typeface="Arial" panose="020B0604020202020204" pitchFamily="34" charset="0"/>
              </a:rPr>
              <a:t>, </a:t>
            </a:r>
            <a:r>
              <a:rPr lang="en-US" sz="1400" b="0" i="1" u="none" strike="noStrike" dirty="0">
                <a:effectLst/>
                <a:latin typeface="Arial-ItalicMT"/>
              </a:rPr>
              <a:t>69</a:t>
            </a:r>
            <a:r>
              <a:rPr lang="en-US" sz="1400" b="0" i="0" u="none" strike="noStrike" dirty="0">
                <a:effectLst/>
                <a:latin typeface="Arial" panose="020B0604020202020204" pitchFamily="34" charset="0"/>
              </a:rPr>
              <a:t>(19), 575-581. </a:t>
            </a:r>
            <a:r>
              <a:rPr lang="en-US" sz="1400" b="0" i="0" u="sng" strike="noStrike" dirty="0">
                <a:effectLst/>
                <a:latin typeface="Arial" panose="020B0604020202020204" pitchFamily="34" charset="0"/>
                <a:hlinkClick r:id="rId12" tooltip="https://nam04.safelinks.protection.outlook.com/?url=https%3A%2F%2Fdoi.org%2F10.15585%2Fmmwr.mm6919a2&amp;data=05%7C02%7Ccarli.culjat%40fsu.edu%7C38cd34a23fb74fa3131e08dd5cc2553e%7Ca36450ebdb0642a78d1b026719f701e3%7C0%7C0%7C638768711894145899%7CUnknown%7CTWFpbGZsb3d8eyJFbXB0eU1hcGkiOnRydWUsIlYiOiIwLjAuMDAwMCIsIlAiOiJXaW4zMiIsIkFOIjoiTWFpbCIsIldUIjoyfQ%3D%3D%7C0%7C%7C%7C&amp;sdata=VEe4F75E%2FdGd%2BJan005odC0vzvzB8VTCpakAWWr7ysw%3D&amp;reserved=0">
                  <a:extLst>
                    <a:ext uri="{A12FA001-AC4F-418D-AE19-62706E023703}">
                      <ahyp:hlinkClr xmlns:ahyp="http://schemas.microsoft.com/office/drawing/2018/hyperlinkcolor" val="tx"/>
                    </a:ext>
                  </a:extLst>
                </a:hlinkClick>
              </a:rPr>
              <a:t>https://doi.org/10.15585/mmwr.mm6919a2</a:t>
            </a:r>
            <a:r>
              <a:rPr lang="en-US" sz="1400" b="0" i="0" u="none" strike="noStrike" dirty="0">
                <a:effectLst/>
                <a:latin typeface="Arial" panose="020B0604020202020204" pitchFamily="34" charset="0"/>
              </a:rPr>
              <a:t> </a:t>
            </a:r>
          </a:p>
          <a:p>
            <a:pPr algn="l">
              <a:buFont typeface="+mj-lt"/>
              <a:buAutoNum type="arabicPeriod"/>
            </a:pPr>
            <a:r>
              <a:rPr lang="en-US" sz="1400" b="0" i="0" u="none" strike="noStrike" dirty="0" err="1">
                <a:effectLst/>
                <a:latin typeface="Arial" panose="020B0604020202020204" pitchFamily="34" charset="0"/>
              </a:rPr>
              <a:t>Czeisler</a:t>
            </a:r>
            <a:r>
              <a:rPr lang="en-US" sz="1400" b="0" i="0" u="none" strike="noStrike" dirty="0">
                <a:effectLst/>
                <a:latin typeface="Arial" panose="020B0604020202020204" pitchFamily="34" charset="0"/>
              </a:rPr>
              <a:t>, M. </a:t>
            </a:r>
            <a:r>
              <a:rPr lang="en-US" sz="1400" b="0" i="0" u="none" strike="noStrike" dirty="0" err="1">
                <a:effectLst/>
                <a:latin typeface="Arial" panose="020B0604020202020204" pitchFamily="34" charset="0"/>
              </a:rPr>
              <a:t>É</a:t>
            </a:r>
            <a:r>
              <a:rPr lang="en-US" sz="1400" b="0" i="0" u="none" strike="noStrike" dirty="0">
                <a:effectLst/>
                <a:latin typeface="Arial" panose="020B0604020202020204" pitchFamily="34" charset="0"/>
              </a:rPr>
              <a:t>., Lane, R. I., </a:t>
            </a:r>
            <a:r>
              <a:rPr lang="en-US" sz="1400" b="0" i="0" u="none" strike="noStrike" dirty="0" err="1">
                <a:effectLst/>
                <a:latin typeface="Arial" panose="020B0604020202020204" pitchFamily="34" charset="0"/>
              </a:rPr>
              <a:t>Petrosky</a:t>
            </a:r>
            <a:r>
              <a:rPr lang="en-US" sz="1400" b="0" i="0" u="none" strike="noStrike" dirty="0">
                <a:effectLst/>
                <a:latin typeface="Arial" panose="020B0604020202020204" pitchFamily="34" charset="0"/>
              </a:rPr>
              <a:t>, E., Wiley, J. F., Christensen, A., </a:t>
            </a:r>
            <a:r>
              <a:rPr lang="en-US" sz="1400" b="0" i="0" u="none" strike="noStrike" dirty="0" err="1">
                <a:effectLst/>
                <a:latin typeface="Arial" panose="020B0604020202020204" pitchFamily="34" charset="0"/>
              </a:rPr>
              <a:t>Njai</a:t>
            </a:r>
            <a:r>
              <a:rPr lang="en-US" sz="1400" b="0" i="0" u="none" strike="noStrike" dirty="0">
                <a:effectLst/>
                <a:latin typeface="Arial" panose="020B0604020202020204" pitchFamily="34" charset="0"/>
              </a:rPr>
              <a:t>, R., . . . Rajaratnam, S. M. W. (2020). Mental Health, Substance Use, and Suicidal Ideation During the COVID-19 Pandemic — United States, June 24–30, 2020. </a:t>
            </a:r>
            <a:r>
              <a:rPr lang="en-US" sz="1400" b="0" i="1" u="none" strike="noStrike" dirty="0">
                <a:effectLst/>
                <a:latin typeface="Arial-ItalicMT"/>
              </a:rPr>
              <a:t>MMWR. Morbidity and Mortality Weekly Report</a:t>
            </a:r>
            <a:r>
              <a:rPr lang="en-US" sz="1400" b="0" i="0" u="none" strike="noStrike" dirty="0">
                <a:effectLst/>
                <a:latin typeface="Arial" panose="020B0604020202020204" pitchFamily="34" charset="0"/>
              </a:rPr>
              <a:t>, </a:t>
            </a:r>
            <a:r>
              <a:rPr lang="en-US" sz="1400" b="0" i="1" u="none" strike="noStrike" dirty="0">
                <a:effectLst/>
                <a:latin typeface="Arial-ItalicMT"/>
              </a:rPr>
              <a:t>69</a:t>
            </a:r>
            <a:r>
              <a:rPr lang="en-US" sz="1400" b="0" i="0" u="none" strike="noStrike" dirty="0">
                <a:effectLst/>
                <a:latin typeface="Arial" panose="020B0604020202020204" pitchFamily="34" charset="0"/>
              </a:rPr>
              <a:t>(32), 1049-1057. </a:t>
            </a:r>
            <a:r>
              <a:rPr lang="en-US" sz="1400" b="0" i="0" u="sng" strike="noStrike" dirty="0">
                <a:effectLst/>
                <a:latin typeface="Arial" panose="020B0604020202020204" pitchFamily="34" charset="0"/>
                <a:hlinkClick r:id="rId13" tooltip="https://nam04.safelinks.protection.outlook.com/?url=https%3A%2F%2Fdoi.org%2F10.15585%2Fmmwr.mm6932a1&amp;data=05%7C02%7Ccarli.culjat%40fsu.edu%7C38cd34a23fb74fa3131e08dd5cc2553e%7Ca36450ebdb0642a78d1b026719f701e3%7C0%7C0%7C638768711894165788%7CUnknown%7CTWFpbGZsb3d8eyJFbXB0eU1hcGkiOnRydWUsIlYiOiIwLjAuMDAwMCIsIlAiOiJXaW4zMiIsIkFOIjoiTWFpbCIsIldUIjoyfQ%3D%3D%7C0%7C%7C%7C&amp;sdata=kTs6EZxl0zxCDPMCZgD%2FlRjgYOg8ZE4tLEQF6UT%2Bpho%3D&amp;reserved=0">
                  <a:extLst>
                    <a:ext uri="{A12FA001-AC4F-418D-AE19-62706E023703}">
                      <ahyp:hlinkClr xmlns:ahyp="http://schemas.microsoft.com/office/drawing/2018/hyperlinkcolor" val="tx"/>
                    </a:ext>
                  </a:extLst>
                </a:hlinkClick>
              </a:rPr>
              <a:t>https://doi.org/10.15585/mmwr.mm6932a1</a:t>
            </a:r>
            <a:r>
              <a:rPr lang="en-US" sz="1400" b="0" i="0" u="none" strike="noStrike" dirty="0">
                <a:effectLst/>
                <a:latin typeface="Arial" panose="020B0604020202020204" pitchFamily="34" charset="0"/>
              </a:rPr>
              <a:t> </a:t>
            </a:r>
          </a:p>
          <a:p>
            <a:pPr algn="l">
              <a:buFont typeface="+mj-lt"/>
              <a:buAutoNum type="arabicPeriod"/>
            </a:pPr>
            <a:r>
              <a:rPr lang="en-US" sz="1400" b="0" i="0" u="none" strike="noStrike" dirty="0" err="1">
                <a:effectLst/>
                <a:latin typeface="Arial" panose="020B0604020202020204" pitchFamily="34" charset="0"/>
              </a:rPr>
              <a:t>Hessami</a:t>
            </a:r>
            <a:r>
              <a:rPr lang="en-US" sz="1400" b="0" i="0" u="none" strike="noStrike" dirty="0">
                <a:effectLst/>
                <a:latin typeface="Arial" panose="020B0604020202020204" pitchFamily="34" charset="0"/>
              </a:rPr>
              <a:t>, K., Romanelli, C., </a:t>
            </a:r>
            <a:r>
              <a:rPr lang="en-US" sz="1400" b="0" i="0" u="none" strike="noStrike" dirty="0" err="1">
                <a:effectLst/>
                <a:latin typeface="Arial" panose="020B0604020202020204" pitchFamily="34" charset="0"/>
              </a:rPr>
              <a:t>Chiurazzi</a:t>
            </a:r>
            <a:r>
              <a:rPr lang="en-US" sz="1400" b="0" i="0" u="none" strike="noStrike" dirty="0">
                <a:effectLst/>
                <a:latin typeface="Arial" panose="020B0604020202020204" pitchFamily="34" charset="0"/>
              </a:rPr>
              <a:t>, M., &amp; Cozzolino, M. (2020). COVID-19 pandemic and maternal mental health: a systematic review and meta-analysis. </a:t>
            </a:r>
            <a:r>
              <a:rPr lang="en-US" sz="1400" b="0" i="1" u="none" strike="noStrike" dirty="0">
                <a:effectLst/>
                <a:latin typeface="Arial-ItalicMT"/>
              </a:rPr>
              <a:t>The Journal of Maternal-Fetal &amp; Neonatal Medicine</a:t>
            </a:r>
            <a:r>
              <a:rPr lang="en-US" sz="1400" b="0" i="0" u="none" strike="noStrike" dirty="0">
                <a:effectLst/>
                <a:latin typeface="Arial" panose="020B0604020202020204" pitchFamily="34" charset="0"/>
              </a:rPr>
              <a:t>, 1-8. </a:t>
            </a:r>
            <a:r>
              <a:rPr lang="en-US" sz="1400" b="0" i="0" u="sng" strike="noStrike" dirty="0">
                <a:effectLst/>
                <a:latin typeface="Arial" panose="020B0604020202020204" pitchFamily="34" charset="0"/>
                <a:hlinkClick r:id="rId14" tooltip="https://nam04.safelinks.protection.outlook.com/?url=https%3A%2F%2Fdoi.org%2F10.1080%2F14767058.2020.1843155&amp;data=05%7C02%7Ccarli.culjat%40fsu.edu%7C38cd34a23fb74fa3131e08dd5cc2553e%7Ca36450ebdb0642a78d1b026719f701e3%7C0%7C0%7C638768711894178180%7CUnknown%7CTWFpbGZsb3d8eyJFbXB0eU1hcGkiOnRydWUsIlYiOiIwLjAuMDAwMCIsIlAiOiJXaW4zMiIsIkFOIjoiTWFpbCIsIldUIjoyfQ%3D%3D%7C0%7C%7C%7C&amp;sdata=JKZVsWhrf0jymFFgcHRkG%2FoOgpy%2FKbmztdOOZrBE0EM%3D&amp;reserved=0">
                  <a:extLst>
                    <a:ext uri="{A12FA001-AC4F-418D-AE19-62706E023703}">
                      <ahyp:hlinkClr xmlns:ahyp="http://schemas.microsoft.com/office/drawing/2018/hyperlinkcolor" val="tx"/>
                    </a:ext>
                  </a:extLst>
                </a:hlinkClick>
              </a:rPr>
              <a:t>https://doi.org/10.1080/14767058.2020.1843155</a:t>
            </a:r>
            <a:r>
              <a:rPr lang="en-US" sz="1400" b="0" i="0" u="none" strike="noStrike" dirty="0">
                <a:effectLst/>
                <a:latin typeface="Arial" panose="020B0604020202020204" pitchFamily="34" charset="0"/>
              </a:rPr>
              <a:t> </a:t>
            </a:r>
          </a:p>
          <a:p>
            <a:pPr algn="l">
              <a:buFont typeface="+mj-lt"/>
              <a:buAutoNum type="arabicPeriod"/>
            </a:pPr>
            <a:r>
              <a:rPr lang="en-US" sz="1400" b="0" i="0" u="none" strike="noStrike" dirty="0" err="1">
                <a:effectLst/>
                <a:latin typeface="Arial" panose="020B0604020202020204" pitchFamily="34" charset="0"/>
              </a:rPr>
              <a:t>Slomian</a:t>
            </a:r>
            <a:r>
              <a:rPr lang="en-US" sz="1400" b="0" i="0" u="none" strike="noStrike" dirty="0">
                <a:effectLst/>
                <a:latin typeface="Arial" panose="020B0604020202020204" pitchFamily="34" charset="0"/>
              </a:rPr>
              <a:t>, J., </a:t>
            </a:r>
            <a:r>
              <a:rPr lang="en-US" sz="1400" b="0" i="0" u="none" strike="noStrike" dirty="0" err="1">
                <a:effectLst/>
                <a:latin typeface="Arial" panose="020B0604020202020204" pitchFamily="34" charset="0"/>
              </a:rPr>
              <a:t>Honvo</a:t>
            </a:r>
            <a:r>
              <a:rPr lang="en-US" sz="1400" b="0" i="0" u="none" strike="noStrike" dirty="0">
                <a:effectLst/>
                <a:latin typeface="Arial" panose="020B0604020202020204" pitchFamily="34" charset="0"/>
              </a:rPr>
              <a:t>, G., </a:t>
            </a:r>
            <a:r>
              <a:rPr lang="en-US" sz="1400" b="0" i="0" u="none" strike="noStrike" dirty="0" err="1">
                <a:effectLst/>
                <a:latin typeface="Arial" panose="020B0604020202020204" pitchFamily="34" charset="0"/>
              </a:rPr>
              <a:t>Emonts</a:t>
            </a:r>
            <a:r>
              <a:rPr lang="en-US" sz="1400" b="0" i="0" u="none" strike="noStrike" dirty="0">
                <a:effectLst/>
                <a:latin typeface="Arial" panose="020B0604020202020204" pitchFamily="34" charset="0"/>
              </a:rPr>
              <a:t>, P., </a:t>
            </a:r>
            <a:r>
              <a:rPr lang="en-US" sz="1400" b="0" i="0" u="none" strike="noStrike" dirty="0" err="1">
                <a:effectLst/>
                <a:latin typeface="Arial" panose="020B0604020202020204" pitchFamily="34" charset="0"/>
              </a:rPr>
              <a:t>Reginster</a:t>
            </a:r>
            <a:r>
              <a:rPr lang="en-US" sz="1400" b="0" i="0" u="none" strike="noStrike" dirty="0">
                <a:effectLst/>
                <a:latin typeface="Arial" panose="020B0604020202020204" pitchFamily="34" charset="0"/>
              </a:rPr>
              <a:t>, J. Y., &amp; Bruyère, O. (2019). Consequences of maternal postpartum depression: A systematic review of maternal and infant outcomes. Women's health (London, England), 15, 1745506519844044. </a:t>
            </a:r>
            <a:r>
              <a:rPr lang="en-US" sz="1400" b="0" i="0" u="sng" strike="noStrike" dirty="0">
                <a:effectLst/>
                <a:latin typeface="Arial" panose="020B0604020202020204" pitchFamily="34" charset="0"/>
                <a:hlinkClick r:id="rId15" tooltip="https://nam04.safelinks.protection.outlook.com/?url=https%3A%2F%2Fdoi.org%2F10.1177%2F1745506519844044&amp;data=05%7C02%7Ccarli.culjat%40fsu.edu%7C38cd34a23fb74fa3131e08dd5cc2553e%7Ca36450ebdb0642a78d1b026719f701e3%7C0%7C0%7C638768711894190177%7CUnknown%7CTWFpbGZsb3d8eyJFbXB0eU1hcGkiOnRydWUsIlYiOiIwLjAuMDAwMCIsIlAiOiJXaW4zMiIsIkFOIjoiTWFpbCIsIldUIjoyfQ%3D%3D%7C0%7C%7C%7C&amp;sdata=7MtCWuIQ7H7NsEESU4xg3Fqf47CqBDF80HJnrE7g%2FUM%3D&amp;reserved=0">
                  <a:extLst>
                    <a:ext uri="{A12FA001-AC4F-418D-AE19-62706E023703}">
                      <ahyp:hlinkClr xmlns:ahyp="http://schemas.microsoft.com/office/drawing/2018/hyperlinkcolor" val="tx"/>
                    </a:ext>
                  </a:extLst>
                </a:hlinkClick>
              </a:rPr>
              <a:t>https://doi.org/10.1177/1745506519844044</a:t>
            </a:r>
            <a:r>
              <a:rPr lang="en-US" sz="1400" b="0" i="0" u="none" strike="noStrike" dirty="0">
                <a:effectLst/>
                <a:latin typeface="Arial" panose="020B0604020202020204" pitchFamily="34" charset="0"/>
              </a:rPr>
              <a:t> </a:t>
            </a:r>
          </a:p>
          <a:p>
            <a:pPr algn="l">
              <a:buFont typeface="+mj-lt"/>
              <a:buAutoNum type="arabicPeriod"/>
            </a:pPr>
            <a:r>
              <a:rPr lang="en-US" sz="1400" b="0" i="0" u="none" strike="noStrike" dirty="0">
                <a:effectLst/>
                <a:latin typeface="Arial" panose="020B0604020202020204" pitchFamily="34" charset="0"/>
              </a:rPr>
              <a:t>Aoyagi, S. S., &amp; Tsuchiya, K. J. (2019). Does maternal postpartum depression affect children's developmental outcomes?. The journal of obstetrics and </a:t>
            </a:r>
            <a:r>
              <a:rPr lang="en-US" sz="1400" b="0" i="0" u="none" strike="noStrike" dirty="0" err="1">
                <a:effectLst/>
                <a:latin typeface="Arial" panose="020B0604020202020204" pitchFamily="34" charset="0"/>
              </a:rPr>
              <a:t>gynaecology</a:t>
            </a:r>
            <a:r>
              <a:rPr lang="en-US" sz="1400" b="0" i="0" u="none" strike="noStrike" dirty="0">
                <a:effectLst/>
                <a:latin typeface="Arial" panose="020B0604020202020204" pitchFamily="34" charset="0"/>
              </a:rPr>
              <a:t> research, 45(9), 1809–1820. </a:t>
            </a:r>
            <a:r>
              <a:rPr lang="en-US" sz="1400" b="0" i="0" u="sng" strike="noStrike" dirty="0">
                <a:effectLst/>
                <a:latin typeface="Arial" panose="020B0604020202020204" pitchFamily="34" charset="0"/>
                <a:hlinkClick r:id="rId16" tooltip="https://nam04.safelinks.protection.outlook.com/?url=https%3A%2F%2Fdoi.org%2F10.1111%2Fjog.14064&amp;data=05%7C02%7Ccarli.culjat%40fsu.edu%7C38cd34a23fb74fa3131e08dd5cc2553e%7Ca36450ebdb0642a78d1b026719f701e3%7C0%7C0%7C638768711894202240%7CUnknown%7CTWFpbGZsb3d8eyJFbXB0eU1hcGkiOnRydWUsIlYiOiIwLjAuMDAwMCIsIlAiOiJXaW4zMiIsIkFOIjoiTWFpbCIsIldUIjoyfQ%3D%3D%7C0%7C%7C%7C&amp;sdata=1BJ2an2n31iUTwOzurAEPlsiEm8LhMU1OFWTGT0%2B2II%3D&amp;reserved=0">
                  <a:extLst>
                    <a:ext uri="{A12FA001-AC4F-418D-AE19-62706E023703}">
                      <ahyp:hlinkClr xmlns:ahyp="http://schemas.microsoft.com/office/drawing/2018/hyperlinkcolor" val="tx"/>
                    </a:ext>
                  </a:extLst>
                </a:hlinkClick>
              </a:rPr>
              <a:t>https://doi.org/10.1111/jog.14064</a:t>
            </a:r>
            <a:r>
              <a:rPr lang="en-US" sz="1400" b="0" i="0" u="none" strike="noStrike" dirty="0">
                <a:effectLst/>
                <a:latin typeface="Arial" panose="020B0604020202020204" pitchFamily="34" charset="0"/>
              </a:rPr>
              <a:t> </a:t>
            </a:r>
          </a:p>
          <a:p>
            <a:pPr algn="l">
              <a:buFont typeface="+mj-lt"/>
              <a:buAutoNum type="arabicPeriod"/>
            </a:pPr>
            <a:r>
              <a:rPr lang="en-US" sz="1400" b="0" i="0" u="none" strike="noStrike" dirty="0">
                <a:effectLst/>
                <a:latin typeface="Arial" panose="020B0604020202020204" pitchFamily="34" charset="0"/>
              </a:rPr>
              <a:t>Pew Research Center. (2022, November 16). </a:t>
            </a:r>
            <a:r>
              <a:rPr lang="en-US" sz="1400" b="0" i="1" u="none" strike="noStrike" dirty="0">
                <a:effectLst/>
                <a:latin typeface="Arial-ItalicMT"/>
              </a:rPr>
              <a:t>Mobile fact sheet</a:t>
            </a:r>
            <a:r>
              <a:rPr lang="en-US" sz="1400" b="0" i="0" u="none" strike="noStrike" dirty="0">
                <a:effectLst/>
                <a:latin typeface="Arial" panose="020B0604020202020204" pitchFamily="34" charset="0"/>
              </a:rPr>
              <a:t>. Pew Research Center: Internet, Science &amp; Tech. Retrieved December 2, 2022, from </a:t>
            </a:r>
            <a:r>
              <a:rPr lang="en-US" sz="1400" b="0" i="0" u="sng" strike="noStrike" dirty="0">
                <a:effectLst/>
                <a:latin typeface="Arial" panose="020B0604020202020204" pitchFamily="34" charset="0"/>
                <a:hlinkClick r:id="rId17" tooltip="https://nam04.safelinks.protection.outlook.com/?url=https%3A%2F%2Fwww.pewresearch.org%2Finternet%2Ffact-sheet%2Fmobile%2F&amp;data=05%7C02%7Ccarli.culjat%40fsu.edu%7C38cd34a23fb74fa3131e08dd5cc2553e%7Ca36450ebdb0642a78d1b026719f701e3%7C0%7C0%7C638768711894214227%7CUnknown%7CTWFpbGZsb3d8eyJFbXB0eU1hcGkiOnRydWUsIlYiOiIwLjAuMDAwMCIsIlAiOiJXaW4zMiIsIkFOIjoiTWFpbCIsIldUIjoyfQ%3D%3D%7C0%7C%7C%7C&amp;sdata=IAFWBalBUB1hSxeKWAAtQQ%2B5JXDuiBxfkiHVGpi%2FPiQ%3D&amp;reserved=0">
                  <a:extLst>
                    <a:ext uri="{A12FA001-AC4F-418D-AE19-62706E023703}">
                      <ahyp:hlinkClr xmlns:ahyp="http://schemas.microsoft.com/office/drawing/2018/hyperlinkcolor" val="tx"/>
                    </a:ext>
                  </a:extLst>
                </a:hlinkClick>
              </a:rPr>
              <a:t>https://www.pewresearch.org/internet/fact-sheet/mobile/</a:t>
            </a:r>
            <a:r>
              <a:rPr lang="en-US" sz="1400" b="0" i="0" u="none" strike="noStrike" dirty="0">
                <a:effectLst/>
                <a:latin typeface="Arial" panose="020B0604020202020204" pitchFamily="34" charset="0"/>
              </a:rPr>
              <a:t>   </a:t>
            </a:r>
          </a:p>
          <a:p>
            <a:pPr algn="l">
              <a:buFont typeface="+mj-lt"/>
              <a:buAutoNum type="arabicPeriod"/>
            </a:pPr>
            <a:r>
              <a:rPr lang="en-US" sz="1400" b="0" i="0" u="none" strike="noStrike" dirty="0" err="1">
                <a:effectLst/>
                <a:latin typeface="Arial" panose="020B0604020202020204" pitchFamily="34" charset="0"/>
              </a:rPr>
              <a:t>Alqahtani</a:t>
            </a:r>
            <a:r>
              <a:rPr lang="en-US" sz="1400" b="0" i="0" u="none" strike="noStrike" dirty="0">
                <a:effectLst/>
                <a:latin typeface="Arial" panose="020B0604020202020204" pitchFamily="34" charset="0"/>
              </a:rPr>
              <a:t>, F., &amp; Orji, R.. (2020). Insights from user reviews to improve mental health apps. </a:t>
            </a:r>
            <a:r>
              <a:rPr lang="en-US" sz="1400" b="0" i="1" u="none" strike="noStrike" dirty="0">
                <a:effectLst/>
                <a:latin typeface="Arial-ItalicMT"/>
              </a:rPr>
              <a:t>Health Informatics Journal</a:t>
            </a:r>
            <a:r>
              <a:rPr lang="en-US" sz="1400" b="0" i="0" u="none" strike="noStrike" dirty="0">
                <a:effectLst/>
                <a:latin typeface="Arial" panose="020B0604020202020204" pitchFamily="34" charset="0"/>
              </a:rPr>
              <a:t>, </a:t>
            </a:r>
            <a:r>
              <a:rPr lang="en-US" sz="1400" b="0" i="1" u="none" strike="noStrike" dirty="0">
                <a:effectLst/>
                <a:latin typeface="Arial-ItalicMT"/>
              </a:rPr>
              <a:t>26</a:t>
            </a:r>
            <a:r>
              <a:rPr lang="en-US" sz="1400" b="0" i="0" u="none" strike="noStrike" dirty="0">
                <a:effectLst/>
                <a:latin typeface="Arial" panose="020B0604020202020204" pitchFamily="34" charset="0"/>
              </a:rPr>
              <a:t>(3), 2042–2066. </a:t>
            </a:r>
            <a:r>
              <a:rPr lang="en-US" sz="1400" b="0" i="0" u="sng" strike="noStrike" dirty="0">
                <a:effectLst/>
                <a:latin typeface="Arial" panose="020B0604020202020204" pitchFamily="34" charset="0"/>
                <a:hlinkClick r:id="rId18" tooltip="https://nam04.safelinks.protection.outlook.com/?url=https%3A%2F%2Fdoi.org%2F10.1177%2F1460458219896492&amp;data=05%7C02%7Ccarli.culjat%40fsu.edu%7C38cd34a23fb74fa3131e08dd5cc2553e%7Ca36450ebdb0642a78d1b026719f701e3%7C0%7C0%7C638768711894228332%7CUnknown%7CTWFpbGZsb3d8eyJFbXB0eU1hcGkiOnRydWUsIlYiOiIwLjAuMDAwMCIsIlAiOiJXaW4zMiIsIkFOIjoiTWFpbCIsIldUIjoyfQ%3D%3D%7C0%7C%7C%7C&amp;sdata=oywbYRiYYPHaApPX8DWvFr2iOfl6IUzvd5B6wLq0p30%3D&amp;reserved=0">
                  <a:extLst>
                    <a:ext uri="{A12FA001-AC4F-418D-AE19-62706E023703}">
                      <ahyp:hlinkClr xmlns:ahyp="http://schemas.microsoft.com/office/drawing/2018/hyperlinkcolor" val="tx"/>
                    </a:ext>
                  </a:extLst>
                </a:hlinkClick>
              </a:rPr>
              <a:t>https://doi.org/10.1177/1460458219896492</a:t>
            </a:r>
            <a:r>
              <a:rPr lang="en-US" sz="1400" b="0" i="0" u="none" strike="noStrike" dirty="0">
                <a:effectLst/>
                <a:latin typeface="Arial" panose="020B0604020202020204" pitchFamily="34" charset="0"/>
              </a:rPr>
              <a:t> </a:t>
            </a:r>
          </a:p>
        </p:txBody>
      </p:sp>
      <p:sp>
        <p:nvSpPr>
          <p:cNvPr id="35" name="Rectangle 34">
            <a:extLst>
              <a:ext uri="{FF2B5EF4-FFF2-40B4-BE49-F238E27FC236}">
                <a16:creationId xmlns:a16="http://schemas.microsoft.com/office/drawing/2014/main" id="{712DDC83-636B-8E4E-1C10-20CF0779D0C6}"/>
              </a:ext>
            </a:extLst>
          </p:cNvPr>
          <p:cNvSpPr/>
          <p:nvPr/>
        </p:nvSpPr>
        <p:spPr>
          <a:xfrm>
            <a:off x="687369" y="15563543"/>
            <a:ext cx="8164415" cy="923330"/>
          </a:xfrm>
          <a:prstGeom prst="rect">
            <a:avLst/>
          </a:prstGeom>
        </p:spPr>
        <p:txBody>
          <a:bodyPr wrap="none" anchor="ctr">
            <a:spAutoFit/>
          </a:bodyPr>
          <a:lstStyle/>
          <a:p>
            <a:r>
              <a:rPr lang="en-US" sz="5400" b="1" dirty="0">
                <a:solidFill>
                  <a:schemeClr val="accent1"/>
                </a:solidFill>
                <a:latin typeface="Open Sans" pitchFamily="2" charset="0"/>
                <a:ea typeface="Open Sans" pitchFamily="2" charset="0"/>
                <a:cs typeface="Open Sans" pitchFamily="2" charset="0"/>
              </a:rPr>
              <a:t>Methods and Materials</a:t>
            </a:r>
          </a:p>
        </p:txBody>
      </p:sp>
      <p:sp>
        <p:nvSpPr>
          <p:cNvPr id="37" name="TextBox 36">
            <a:extLst>
              <a:ext uri="{FF2B5EF4-FFF2-40B4-BE49-F238E27FC236}">
                <a16:creationId xmlns:a16="http://schemas.microsoft.com/office/drawing/2014/main" id="{75F6E8CD-00C2-A9F6-50F0-42C01EC68940}"/>
              </a:ext>
            </a:extLst>
          </p:cNvPr>
          <p:cNvSpPr txBox="1"/>
          <p:nvPr/>
        </p:nvSpPr>
        <p:spPr>
          <a:xfrm>
            <a:off x="687369" y="16454797"/>
            <a:ext cx="12087764" cy="6436698"/>
          </a:xfrm>
          <a:prstGeom prst="rect">
            <a:avLst/>
          </a:prstGeom>
          <a:noFill/>
        </p:spPr>
        <p:txBody>
          <a:bodyPr wrap="square" anchor="t">
            <a:spAutoFit/>
          </a:bodyPr>
          <a:lstStyle/>
          <a:p>
            <a:pPr>
              <a:lnSpc>
                <a:spcPts val="5000"/>
              </a:lnSpc>
            </a:pPr>
            <a:r>
              <a:rPr lang="en-US" sz="28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This explanatory sequential mixed methods study utilized an online cross-sectional survey and semi-structured interviews with perinatal women living in Nebraska and Florida. Participants were recruited through approved and vetted Facebook groups comprised of mothers and soon-to-be mothers. A total of n=159 were recruited from Nebraska and n=35 from Florida for a comparison group. A total of n=11 from Nebraska and n=7 from Florida completed the interview. Descriptive statistics were calculated on all demographic and survey variables. Interview data were analyzed using a directed content analysis approach and validated.</a:t>
            </a:r>
            <a:r>
              <a:rPr lang="en-US" sz="2800" dirty="0">
                <a:effectLst/>
                <a:latin typeface="Open Sans" panose="020B0606030504020204" pitchFamily="34" charset="0"/>
                <a:ea typeface="Open Sans" panose="020B0606030504020204" pitchFamily="34" charset="0"/>
                <a:cs typeface="Open Sans" panose="020B0606030504020204" pitchFamily="34" charset="0"/>
              </a:rPr>
              <a:t> </a:t>
            </a:r>
            <a:endParaRPr lang="en-US" sz="2800" dirty="0">
              <a:solidFill>
                <a:schemeClr val="dk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8" name="Rectangle 37">
            <a:extLst>
              <a:ext uri="{FF2B5EF4-FFF2-40B4-BE49-F238E27FC236}">
                <a16:creationId xmlns:a16="http://schemas.microsoft.com/office/drawing/2014/main" id="{706EB55E-A2FB-C61D-A232-5D51F70D0470}"/>
              </a:ext>
            </a:extLst>
          </p:cNvPr>
          <p:cNvSpPr/>
          <p:nvPr/>
        </p:nvSpPr>
        <p:spPr>
          <a:xfrm>
            <a:off x="13399527" y="6829237"/>
            <a:ext cx="2707793" cy="923330"/>
          </a:xfrm>
          <a:prstGeom prst="rect">
            <a:avLst/>
          </a:prstGeom>
        </p:spPr>
        <p:txBody>
          <a:bodyPr wrap="none" anchor="ctr">
            <a:spAutoFit/>
          </a:bodyPr>
          <a:lstStyle/>
          <a:p>
            <a:r>
              <a:rPr lang="en-US" sz="5400" b="1" dirty="0">
                <a:solidFill>
                  <a:schemeClr val="accent1"/>
                </a:solidFill>
                <a:latin typeface="Open Sans" pitchFamily="2" charset="0"/>
                <a:ea typeface="Open Sans" pitchFamily="2" charset="0"/>
                <a:cs typeface="Open Sans" pitchFamily="2" charset="0"/>
              </a:rPr>
              <a:t>Results</a:t>
            </a:r>
          </a:p>
        </p:txBody>
      </p:sp>
      <p:sp>
        <p:nvSpPr>
          <p:cNvPr id="39" name="TextBox 38">
            <a:extLst>
              <a:ext uri="{FF2B5EF4-FFF2-40B4-BE49-F238E27FC236}">
                <a16:creationId xmlns:a16="http://schemas.microsoft.com/office/drawing/2014/main" id="{8724FC6F-A907-0A4E-49B7-2ABE2E582F16}"/>
              </a:ext>
            </a:extLst>
          </p:cNvPr>
          <p:cNvSpPr txBox="1"/>
          <p:nvPr/>
        </p:nvSpPr>
        <p:spPr>
          <a:xfrm>
            <a:off x="13468301" y="8116248"/>
            <a:ext cx="18120302" cy="4513095"/>
          </a:xfrm>
          <a:prstGeom prst="rect">
            <a:avLst/>
          </a:prstGeom>
          <a:noFill/>
        </p:spPr>
        <p:txBody>
          <a:bodyPr wrap="square">
            <a:spAutoFit/>
          </a:bodyPr>
          <a:lstStyle/>
          <a:p>
            <a:pPr>
              <a:lnSpc>
                <a:spcPts val="5000"/>
              </a:lnSpc>
            </a:pPr>
            <a:r>
              <a:rPr lang="en-US" sz="28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Of the 194 women who completed the initial survey, 78.8% of women were interested in downloading mental health apps. However, only 40.4% of them had previously downloaded a mental health app before, and only 10.9% of the women were currently using a mental health app. The most popular app features were postpartum education, mood tracking, baby care guidance, and mental health education. In the interviews, most women expressed that they would find an app like this beneficial during this time and emphasized a need for accurate, credible information. </a:t>
            </a:r>
            <a:endParaRPr lang="en-US" sz="2800" dirty="0">
              <a:latin typeface="Open Sans" panose="020B0606030504020204" pitchFamily="34" charset="0"/>
              <a:ea typeface="Open Sans" panose="020B0606030504020204" pitchFamily="34" charset="0"/>
              <a:cs typeface="Open Sans" panose="020B0606030504020204" pitchFamily="34" charset="0"/>
            </a:endParaRPr>
          </a:p>
          <a:p>
            <a:pPr>
              <a:lnSpc>
                <a:spcPts val="5000"/>
              </a:lnSpc>
            </a:pPr>
            <a:endParaRPr lang="en-US" sz="2800" dirty="0">
              <a:solidFill>
                <a:schemeClr val="dk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AutoShape 2">
            <a:extLst>
              <a:ext uri="{FF2B5EF4-FFF2-40B4-BE49-F238E27FC236}">
                <a16:creationId xmlns:a16="http://schemas.microsoft.com/office/drawing/2014/main" id="{F59101D0-B76F-BBE9-D8F3-F6CAC15BB0FA}"/>
              </a:ext>
            </a:extLst>
          </p:cNvPr>
          <p:cNvSpPr>
            <a:spLocks noChangeAspect="1" noChangeArrowheads="1"/>
          </p:cNvSpPr>
          <p:nvPr/>
        </p:nvSpPr>
        <p:spPr bwMode="auto">
          <a:xfrm>
            <a:off x="21793200" y="16306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4">
            <a:extLst>
              <a:ext uri="{FF2B5EF4-FFF2-40B4-BE49-F238E27FC236}">
                <a16:creationId xmlns:a16="http://schemas.microsoft.com/office/drawing/2014/main" id="{1DD8FDFE-6B86-5388-D5BB-B139908A95C9}"/>
              </a:ext>
            </a:extLst>
          </p:cNvPr>
          <p:cNvSpPr>
            <a:spLocks noChangeAspect="1" noChangeArrowheads="1"/>
          </p:cNvSpPr>
          <p:nvPr/>
        </p:nvSpPr>
        <p:spPr bwMode="auto">
          <a:xfrm>
            <a:off x="21945600" y="164592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6">
            <a:extLst>
              <a:ext uri="{FF2B5EF4-FFF2-40B4-BE49-F238E27FC236}">
                <a16:creationId xmlns:a16="http://schemas.microsoft.com/office/drawing/2014/main" id="{346313C5-EEB6-B066-5E4C-612199EAD090}"/>
              </a:ext>
            </a:extLst>
          </p:cNvPr>
          <p:cNvSpPr>
            <a:spLocks noChangeAspect="1" noChangeArrowheads="1"/>
          </p:cNvSpPr>
          <p:nvPr/>
        </p:nvSpPr>
        <p:spPr bwMode="auto">
          <a:xfrm>
            <a:off x="22098000" y="16611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4" name="Picture 13">
            <a:extLst>
              <a:ext uri="{FF2B5EF4-FFF2-40B4-BE49-F238E27FC236}">
                <a16:creationId xmlns:a16="http://schemas.microsoft.com/office/drawing/2014/main" id="{3D85561F-CAF2-4537-F1E3-D431582D2A30}"/>
              </a:ext>
            </a:extLst>
          </p:cNvPr>
          <p:cNvPicPr>
            <a:picLocks noChangeAspect="1"/>
          </p:cNvPicPr>
          <p:nvPr/>
        </p:nvPicPr>
        <p:blipFill>
          <a:blip r:embed="rId19"/>
          <a:stretch>
            <a:fillRect/>
          </a:stretch>
        </p:blipFill>
        <p:spPr>
          <a:xfrm>
            <a:off x="38495811" y="29388070"/>
            <a:ext cx="5273410" cy="2132023"/>
          </a:xfrm>
          <a:prstGeom prst="rect">
            <a:avLst/>
          </a:prstGeom>
        </p:spPr>
      </p:pic>
      <p:pic>
        <p:nvPicPr>
          <p:cNvPr id="1026" name="Picture 2" descr="Senior Design Projects Staging | School ...">
            <a:extLst>
              <a:ext uri="{FF2B5EF4-FFF2-40B4-BE49-F238E27FC236}">
                <a16:creationId xmlns:a16="http://schemas.microsoft.com/office/drawing/2014/main" id="{7E8000BA-5C93-7A00-97BE-E07EF4B9944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3274344" y="27790472"/>
            <a:ext cx="4669767" cy="12539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C33698F8-9437-EE38-0A5B-671FBF0D311F}"/>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973148" y="22958102"/>
            <a:ext cx="9767674" cy="97676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e 6">
            <a:extLst>
              <a:ext uri="{FF2B5EF4-FFF2-40B4-BE49-F238E27FC236}">
                <a16:creationId xmlns:a16="http://schemas.microsoft.com/office/drawing/2014/main" id="{1295A3BE-8577-D771-41E4-ADBBC4F0AFAB}"/>
              </a:ext>
            </a:extLst>
          </p:cNvPr>
          <p:cNvGraphicFramePr>
            <a:graphicFrameLocks noGrp="1"/>
          </p:cNvGraphicFramePr>
          <p:nvPr>
            <p:extLst>
              <p:ext uri="{D42A27DB-BD31-4B8C-83A1-F6EECF244321}">
                <p14:modId xmlns:p14="http://schemas.microsoft.com/office/powerpoint/2010/main" val="2319457596"/>
              </p:ext>
            </p:extLst>
          </p:nvPr>
        </p:nvGraphicFramePr>
        <p:xfrm>
          <a:off x="13399527" y="12523277"/>
          <a:ext cx="18006546" cy="13868400"/>
        </p:xfrm>
        <a:graphic>
          <a:graphicData uri="http://schemas.openxmlformats.org/drawingml/2006/table">
            <a:tbl>
              <a:tblPr firstRow="1" bandRow="1">
                <a:tableStyleId>{5C22544A-7EE6-4342-B048-85BDC9FD1C3A}</a:tableStyleId>
              </a:tblPr>
              <a:tblGrid>
                <a:gridCol w="4509181">
                  <a:extLst>
                    <a:ext uri="{9D8B030D-6E8A-4147-A177-3AD203B41FA5}">
                      <a16:colId xmlns:a16="http://schemas.microsoft.com/office/drawing/2014/main" val="10950496"/>
                    </a:ext>
                  </a:extLst>
                </a:gridCol>
                <a:gridCol w="3069885">
                  <a:extLst>
                    <a:ext uri="{9D8B030D-6E8A-4147-A177-3AD203B41FA5}">
                      <a16:colId xmlns:a16="http://schemas.microsoft.com/office/drawing/2014/main" val="337296541"/>
                    </a:ext>
                  </a:extLst>
                </a:gridCol>
                <a:gridCol w="2606870">
                  <a:extLst>
                    <a:ext uri="{9D8B030D-6E8A-4147-A177-3AD203B41FA5}">
                      <a16:colId xmlns:a16="http://schemas.microsoft.com/office/drawing/2014/main" val="57792587"/>
                    </a:ext>
                  </a:extLst>
                </a:gridCol>
                <a:gridCol w="2325046">
                  <a:extLst>
                    <a:ext uri="{9D8B030D-6E8A-4147-A177-3AD203B41FA5}">
                      <a16:colId xmlns:a16="http://schemas.microsoft.com/office/drawing/2014/main" val="2919062342"/>
                    </a:ext>
                  </a:extLst>
                </a:gridCol>
                <a:gridCol w="5495564">
                  <a:extLst>
                    <a:ext uri="{9D8B030D-6E8A-4147-A177-3AD203B41FA5}">
                      <a16:colId xmlns:a16="http://schemas.microsoft.com/office/drawing/2014/main" val="1525808947"/>
                    </a:ext>
                  </a:extLst>
                </a:gridCol>
              </a:tblGrid>
              <a:tr h="431563">
                <a:tc>
                  <a:txBody>
                    <a:bodyPr/>
                    <a:lstStyle/>
                    <a:p>
                      <a:endParaRPr lang="en-US" sz="2800" dirty="0"/>
                    </a:p>
                  </a:txBody>
                  <a:tcPr/>
                </a:tc>
                <a:tc>
                  <a:txBody>
                    <a:bodyPr/>
                    <a:lstStyle/>
                    <a:p>
                      <a:r>
                        <a:rPr lang="en-US" sz="2800" dirty="0"/>
                        <a:t>Nebraska (n=159)</a:t>
                      </a:r>
                    </a:p>
                  </a:txBody>
                  <a:tcPr/>
                </a:tc>
                <a:tc>
                  <a:txBody>
                    <a:bodyPr/>
                    <a:lstStyle/>
                    <a:p>
                      <a:r>
                        <a:rPr lang="en-US" sz="2800" dirty="0"/>
                        <a:t>Florida (n=35)</a:t>
                      </a:r>
                    </a:p>
                  </a:txBody>
                  <a:tcPr/>
                </a:tc>
                <a:tc>
                  <a:txBody>
                    <a:bodyPr/>
                    <a:lstStyle/>
                    <a:p>
                      <a:r>
                        <a:rPr lang="en-US" sz="2800" dirty="0"/>
                        <a:t>Total (n=194)</a:t>
                      </a:r>
                    </a:p>
                  </a:txBody>
                  <a:tcPr/>
                </a:tc>
                <a:tc>
                  <a:txBody>
                    <a:bodyPr/>
                    <a:lstStyle/>
                    <a:p>
                      <a:r>
                        <a:rPr lang="en-US" sz="2800" dirty="0"/>
                        <a:t>Significant Difference Noted</a:t>
                      </a:r>
                    </a:p>
                  </a:txBody>
                  <a:tcPr/>
                </a:tc>
                <a:extLst>
                  <a:ext uri="{0D108BD9-81ED-4DB2-BD59-A6C34878D82A}">
                    <a16:rowId xmlns:a16="http://schemas.microsoft.com/office/drawing/2014/main" val="3070222696"/>
                  </a:ext>
                </a:extLst>
              </a:tr>
              <a:tr h="423212">
                <a:tc>
                  <a:txBody>
                    <a:bodyPr/>
                    <a:lstStyle/>
                    <a:p>
                      <a:r>
                        <a:rPr lang="en-US" sz="2800" dirty="0"/>
                        <a:t>Age</a:t>
                      </a:r>
                    </a:p>
                  </a:txBody>
                  <a:tcPr/>
                </a:tc>
                <a:tc>
                  <a:txBody>
                    <a:bodyPr/>
                    <a:lstStyle/>
                    <a:p>
                      <a:r>
                        <a:rPr lang="en-US" sz="2800" dirty="0"/>
                        <a:t>Mean: 30.6</a:t>
                      </a:r>
                    </a:p>
                  </a:txBody>
                  <a:tcPr/>
                </a:tc>
                <a:tc>
                  <a:txBody>
                    <a:bodyPr/>
                    <a:lstStyle/>
                    <a:p>
                      <a:r>
                        <a:rPr lang="en-US" sz="2800" dirty="0"/>
                        <a:t>Mean: 30.5</a:t>
                      </a:r>
                    </a:p>
                  </a:txBody>
                  <a:tcPr/>
                </a:tc>
                <a:tc>
                  <a:txBody>
                    <a:bodyPr/>
                    <a:lstStyle/>
                    <a:p>
                      <a:r>
                        <a:rPr lang="en-US" sz="2800" dirty="0"/>
                        <a:t>Mean 30.6</a:t>
                      </a:r>
                    </a:p>
                  </a:txBody>
                  <a:tcPr/>
                </a:tc>
                <a:tc>
                  <a:txBody>
                    <a:bodyPr/>
                    <a:lstStyle/>
                    <a:p>
                      <a:endParaRPr lang="en-US" sz="2800" dirty="0"/>
                    </a:p>
                  </a:txBody>
                  <a:tcPr/>
                </a:tc>
                <a:extLst>
                  <a:ext uri="{0D108BD9-81ED-4DB2-BD59-A6C34878D82A}">
                    <a16:rowId xmlns:a16="http://schemas.microsoft.com/office/drawing/2014/main" val="2551828179"/>
                  </a:ext>
                </a:extLst>
              </a:tr>
              <a:tr h="423212">
                <a:tc>
                  <a:txBody>
                    <a:bodyPr/>
                    <a:lstStyle/>
                    <a:p>
                      <a:r>
                        <a:rPr lang="en-US" sz="2800" dirty="0"/>
                        <a:t>Race/Ethnicity</a:t>
                      </a:r>
                    </a:p>
                  </a:txBody>
                  <a:tcPr/>
                </a:tc>
                <a:tc>
                  <a:txBody>
                    <a:bodyPr/>
                    <a:lstStyle/>
                    <a:p>
                      <a:endParaRPr lang="en-US" sz="2800" dirty="0"/>
                    </a:p>
                  </a:txBody>
                  <a:tcPr/>
                </a:tc>
                <a:tc>
                  <a:txBody>
                    <a:bodyPr/>
                    <a:lstStyle/>
                    <a:p>
                      <a:endParaRPr lang="en-US" sz="2800" dirty="0"/>
                    </a:p>
                  </a:txBody>
                  <a:tcPr/>
                </a:tc>
                <a:tc>
                  <a:txBody>
                    <a:bodyPr/>
                    <a:lstStyle/>
                    <a:p>
                      <a:endParaRPr lang="en-US" sz="2800" dirty="0"/>
                    </a:p>
                  </a:txBody>
                  <a:tcPr/>
                </a:tc>
                <a:tc>
                  <a:txBody>
                    <a:bodyPr/>
                    <a:lstStyle/>
                    <a:p>
                      <a:endParaRPr lang="en-US" sz="2800" dirty="0"/>
                    </a:p>
                  </a:txBody>
                  <a:tcPr/>
                </a:tc>
                <a:extLst>
                  <a:ext uri="{0D108BD9-81ED-4DB2-BD59-A6C34878D82A}">
                    <a16:rowId xmlns:a16="http://schemas.microsoft.com/office/drawing/2014/main" val="2509058063"/>
                  </a:ext>
                </a:extLst>
              </a:tr>
              <a:tr h="423212">
                <a:tc>
                  <a:txBody>
                    <a:bodyPr/>
                    <a:lstStyle/>
                    <a:p>
                      <a:r>
                        <a:rPr lang="en-US" sz="2800" dirty="0"/>
                        <a:t>      Caucasian</a:t>
                      </a:r>
                    </a:p>
                  </a:txBody>
                  <a:tcPr/>
                </a:tc>
                <a:tc>
                  <a:txBody>
                    <a:bodyPr/>
                    <a:lstStyle/>
                    <a:p>
                      <a:r>
                        <a:rPr lang="en-US" sz="2800" dirty="0"/>
                        <a:t>110 (69%)</a:t>
                      </a:r>
                    </a:p>
                  </a:txBody>
                  <a:tcPr/>
                </a:tc>
                <a:tc>
                  <a:txBody>
                    <a:bodyPr/>
                    <a:lstStyle/>
                    <a:p>
                      <a:r>
                        <a:rPr lang="en-US" sz="2800" dirty="0"/>
                        <a:t>22 (63%)</a:t>
                      </a:r>
                    </a:p>
                  </a:txBody>
                  <a:tcPr/>
                </a:tc>
                <a:tc>
                  <a:txBody>
                    <a:bodyPr/>
                    <a:lstStyle/>
                    <a:p>
                      <a:r>
                        <a:rPr lang="en-US" sz="2800" dirty="0"/>
                        <a:t>132 (68%)</a:t>
                      </a:r>
                    </a:p>
                  </a:txBody>
                  <a:tcPr/>
                </a:tc>
                <a:tc>
                  <a:txBody>
                    <a:bodyPr/>
                    <a:lstStyle/>
                    <a:p>
                      <a:endParaRPr lang="en-US" sz="2800" dirty="0"/>
                    </a:p>
                  </a:txBody>
                  <a:tcPr/>
                </a:tc>
                <a:extLst>
                  <a:ext uri="{0D108BD9-81ED-4DB2-BD59-A6C34878D82A}">
                    <a16:rowId xmlns:a16="http://schemas.microsoft.com/office/drawing/2014/main" val="3853006590"/>
                  </a:ext>
                </a:extLst>
              </a:tr>
              <a:tr h="423212">
                <a:tc>
                  <a:txBody>
                    <a:bodyPr/>
                    <a:lstStyle/>
                    <a:p>
                      <a:r>
                        <a:rPr lang="en-US" sz="2800" dirty="0"/>
                        <a:t>      African American</a:t>
                      </a:r>
                    </a:p>
                  </a:txBody>
                  <a:tcPr/>
                </a:tc>
                <a:tc>
                  <a:txBody>
                    <a:bodyPr/>
                    <a:lstStyle/>
                    <a:p>
                      <a:r>
                        <a:rPr lang="en-US" sz="2800" dirty="0"/>
                        <a:t>8 (5%)</a:t>
                      </a:r>
                    </a:p>
                  </a:txBody>
                  <a:tcPr/>
                </a:tc>
                <a:tc>
                  <a:txBody>
                    <a:bodyPr/>
                    <a:lstStyle/>
                    <a:p>
                      <a:r>
                        <a:rPr lang="en-US" sz="2800" dirty="0"/>
                        <a:t>5 (14%)</a:t>
                      </a:r>
                    </a:p>
                  </a:txBody>
                  <a:tcPr/>
                </a:tc>
                <a:tc>
                  <a:txBody>
                    <a:bodyPr/>
                    <a:lstStyle/>
                    <a:p>
                      <a:r>
                        <a:rPr lang="en-US" sz="2800" dirty="0"/>
                        <a:t>13 (6.7%)</a:t>
                      </a:r>
                    </a:p>
                  </a:txBody>
                  <a:tcPr/>
                </a:tc>
                <a:tc>
                  <a:txBody>
                    <a:bodyPr/>
                    <a:lstStyle/>
                    <a:p>
                      <a:endParaRPr lang="en-US" sz="2800" dirty="0"/>
                    </a:p>
                  </a:txBody>
                  <a:tcPr/>
                </a:tc>
                <a:extLst>
                  <a:ext uri="{0D108BD9-81ED-4DB2-BD59-A6C34878D82A}">
                    <a16:rowId xmlns:a16="http://schemas.microsoft.com/office/drawing/2014/main" val="3235337295"/>
                  </a:ext>
                </a:extLst>
              </a:tr>
              <a:tr h="423212">
                <a:tc>
                  <a:txBody>
                    <a:bodyPr/>
                    <a:lstStyle/>
                    <a:p>
                      <a:r>
                        <a:rPr lang="en-US" sz="2800" dirty="0"/>
                        <a:t>      Latino/Hispanic</a:t>
                      </a:r>
                    </a:p>
                  </a:txBody>
                  <a:tcPr/>
                </a:tc>
                <a:tc>
                  <a:txBody>
                    <a:bodyPr/>
                    <a:lstStyle/>
                    <a:p>
                      <a:r>
                        <a:rPr lang="en-US" sz="2800" dirty="0"/>
                        <a:t>29 (18%)</a:t>
                      </a:r>
                    </a:p>
                  </a:txBody>
                  <a:tcPr/>
                </a:tc>
                <a:tc>
                  <a:txBody>
                    <a:bodyPr/>
                    <a:lstStyle/>
                    <a:p>
                      <a:r>
                        <a:rPr lang="en-US" sz="2800" dirty="0"/>
                        <a:t>7 (20%)</a:t>
                      </a:r>
                    </a:p>
                  </a:txBody>
                  <a:tcPr/>
                </a:tc>
                <a:tc>
                  <a:txBody>
                    <a:bodyPr/>
                    <a:lstStyle/>
                    <a:p>
                      <a:r>
                        <a:rPr lang="en-US" sz="2800" dirty="0"/>
                        <a:t>36 (18.6%)</a:t>
                      </a:r>
                    </a:p>
                  </a:txBody>
                  <a:tcPr/>
                </a:tc>
                <a:tc>
                  <a:txBody>
                    <a:bodyPr/>
                    <a:lstStyle/>
                    <a:p>
                      <a:endParaRPr lang="en-US" sz="2800" dirty="0"/>
                    </a:p>
                  </a:txBody>
                  <a:tcPr/>
                </a:tc>
                <a:extLst>
                  <a:ext uri="{0D108BD9-81ED-4DB2-BD59-A6C34878D82A}">
                    <a16:rowId xmlns:a16="http://schemas.microsoft.com/office/drawing/2014/main" val="3494590174"/>
                  </a:ext>
                </a:extLst>
              </a:tr>
              <a:tr h="423212">
                <a:tc>
                  <a:txBody>
                    <a:bodyPr/>
                    <a:lstStyle/>
                    <a:p>
                      <a:r>
                        <a:rPr lang="en-US" sz="2800" dirty="0"/>
                        <a:t>      Native American</a:t>
                      </a:r>
                    </a:p>
                  </a:txBody>
                  <a:tcPr/>
                </a:tc>
                <a:tc>
                  <a:txBody>
                    <a:bodyPr/>
                    <a:lstStyle/>
                    <a:p>
                      <a:r>
                        <a:rPr lang="en-US" sz="2800" dirty="0"/>
                        <a:t>4 (2.5%)</a:t>
                      </a:r>
                    </a:p>
                  </a:txBody>
                  <a:tcPr/>
                </a:tc>
                <a:tc>
                  <a:txBody>
                    <a:bodyPr/>
                    <a:lstStyle/>
                    <a:p>
                      <a:r>
                        <a:rPr lang="en-US" sz="2800" dirty="0"/>
                        <a:t>0</a:t>
                      </a:r>
                    </a:p>
                  </a:txBody>
                  <a:tcPr/>
                </a:tc>
                <a:tc>
                  <a:txBody>
                    <a:bodyPr/>
                    <a:lstStyle/>
                    <a:p>
                      <a:r>
                        <a:rPr lang="en-US" sz="2800" dirty="0"/>
                        <a:t>4 (2.1%)</a:t>
                      </a:r>
                    </a:p>
                  </a:txBody>
                  <a:tcPr/>
                </a:tc>
                <a:tc>
                  <a:txBody>
                    <a:bodyPr/>
                    <a:lstStyle/>
                    <a:p>
                      <a:endParaRPr lang="en-US" sz="2800" dirty="0"/>
                    </a:p>
                  </a:txBody>
                  <a:tcPr/>
                </a:tc>
                <a:extLst>
                  <a:ext uri="{0D108BD9-81ED-4DB2-BD59-A6C34878D82A}">
                    <a16:rowId xmlns:a16="http://schemas.microsoft.com/office/drawing/2014/main" val="608700565"/>
                  </a:ext>
                </a:extLst>
              </a:tr>
              <a:tr h="771739">
                <a:tc>
                  <a:txBody>
                    <a:bodyPr/>
                    <a:lstStyle/>
                    <a:p>
                      <a:r>
                        <a:rPr lang="en-US" sz="2800" dirty="0"/>
                        <a:t>      Native Hawaiian or Pacific Islander </a:t>
                      </a:r>
                    </a:p>
                  </a:txBody>
                  <a:tcPr/>
                </a:tc>
                <a:tc>
                  <a:txBody>
                    <a:bodyPr/>
                    <a:lstStyle/>
                    <a:p>
                      <a:r>
                        <a:rPr lang="en-US" sz="2800" dirty="0"/>
                        <a:t>0</a:t>
                      </a:r>
                    </a:p>
                  </a:txBody>
                  <a:tcPr/>
                </a:tc>
                <a:tc>
                  <a:txBody>
                    <a:bodyPr/>
                    <a:lstStyle/>
                    <a:p>
                      <a:r>
                        <a:rPr lang="en-US" sz="2800" dirty="0"/>
                        <a:t>1 (0.5%)</a:t>
                      </a:r>
                    </a:p>
                  </a:txBody>
                  <a:tcPr/>
                </a:tc>
                <a:tc>
                  <a:txBody>
                    <a:bodyPr/>
                    <a:lstStyle/>
                    <a:p>
                      <a:r>
                        <a:rPr lang="en-US" sz="2800" dirty="0"/>
                        <a:t>1 (0.5%)</a:t>
                      </a:r>
                    </a:p>
                  </a:txBody>
                  <a:tcPr/>
                </a:tc>
                <a:tc>
                  <a:txBody>
                    <a:bodyPr/>
                    <a:lstStyle/>
                    <a:p>
                      <a:endParaRPr lang="en-US" sz="2800" dirty="0"/>
                    </a:p>
                  </a:txBody>
                  <a:tcPr/>
                </a:tc>
                <a:extLst>
                  <a:ext uri="{0D108BD9-81ED-4DB2-BD59-A6C34878D82A}">
                    <a16:rowId xmlns:a16="http://schemas.microsoft.com/office/drawing/2014/main" val="1947746224"/>
                  </a:ext>
                </a:extLst>
              </a:tr>
              <a:tr h="423212">
                <a:tc>
                  <a:txBody>
                    <a:bodyPr/>
                    <a:lstStyle/>
                    <a:p>
                      <a:r>
                        <a:rPr lang="en-US" sz="2800" dirty="0"/>
                        <a:t>      Asian</a:t>
                      </a:r>
                    </a:p>
                  </a:txBody>
                  <a:tcPr/>
                </a:tc>
                <a:tc>
                  <a:txBody>
                    <a:bodyPr/>
                    <a:lstStyle/>
                    <a:p>
                      <a:r>
                        <a:rPr lang="en-US" sz="2800" dirty="0"/>
                        <a:t>5 (3%)</a:t>
                      </a:r>
                    </a:p>
                  </a:txBody>
                  <a:tcPr/>
                </a:tc>
                <a:tc>
                  <a:txBody>
                    <a:bodyPr/>
                    <a:lstStyle/>
                    <a:p>
                      <a:r>
                        <a:rPr lang="en-US" sz="2800" dirty="0"/>
                        <a:t>0</a:t>
                      </a:r>
                    </a:p>
                  </a:txBody>
                  <a:tcPr/>
                </a:tc>
                <a:tc>
                  <a:txBody>
                    <a:bodyPr/>
                    <a:lstStyle/>
                    <a:p>
                      <a:r>
                        <a:rPr lang="en-US" sz="2800" dirty="0"/>
                        <a:t>5 (2.6%)</a:t>
                      </a:r>
                    </a:p>
                  </a:txBody>
                  <a:tcPr/>
                </a:tc>
                <a:tc>
                  <a:txBody>
                    <a:bodyPr/>
                    <a:lstStyle/>
                    <a:p>
                      <a:endParaRPr lang="en-US" sz="2800" dirty="0"/>
                    </a:p>
                  </a:txBody>
                  <a:tcPr/>
                </a:tc>
                <a:extLst>
                  <a:ext uri="{0D108BD9-81ED-4DB2-BD59-A6C34878D82A}">
                    <a16:rowId xmlns:a16="http://schemas.microsoft.com/office/drawing/2014/main" val="1933343472"/>
                  </a:ext>
                </a:extLst>
              </a:tr>
              <a:tr h="423212">
                <a:tc>
                  <a:txBody>
                    <a:bodyPr/>
                    <a:lstStyle/>
                    <a:p>
                      <a:r>
                        <a:rPr lang="en-US" sz="2800" dirty="0"/>
                        <a:t>      Two or More</a:t>
                      </a:r>
                    </a:p>
                  </a:txBody>
                  <a:tcPr/>
                </a:tc>
                <a:tc>
                  <a:txBody>
                    <a:bodyPr/>
                    <a:lstStyle/>
                    <a:p>
                      <a:r>
                        <a:rPr lang="en-US" sz="2800" dirty="0"/>
                        <a:t>3 (2%)</a:t>
                      </a:r>
                    </a:p>
                  </a:txBody>
                  <a:tcPr/>
                </a:tc>
                <a:tc>
                  <a:txBody>
                    <a:bodyPr/>
                    <a:lstStyle/>
                    <a:p>
                      <a:r>
                        <a:rPr lang="en-US" sz="2800" dirty="0"/>
                        <a:t>0</a:t>
                      </a:r>
                    </a:p>
                  </a:txBody>
                  <a:tcPr/>
                </a:tc>
                <a:tc>
                  <a:txBody>
                    <a:bodyPr/>
                    <a:lstStyle/>
                    <a:p>
                      <a:r>
                        <a:rPr lang="en-US" sz="2800" dirty="0"/>
                        <a:t>3 (1.5%)</a:t>
                      </a:r>
                    </a:p>
                  </a:txBody>
                  <a:tcPr/>
                </a:tc>
                <a:tc>
                  <a:txBody>
                    <a:bodyPr/>
                    <a:lstStyle/>
                    <a:p>
                      <a:endParaRPr lang="en-US" sz="2800" dirty="0"/>
                    </a:p>
                  </a:txBody>
                  <a:tcPr/>
                </a:tc>
                <a:extLst>
                  <a:ext uri="{0D108BD9-81ED-4DB2-BD59-A6C34878D82A}">
                    <a16:rowId xmlns:a16="http://schemas.microsoft.com/office/drawing/2014/main" val="578240504"/>
                  </a:ext>
                </a:extLst>
              </a:tr>
              <a:tr h="423212">
                <a:tc>
                  <a:txBody>
                    <a:bodyPr/>
                    <a:lstStyle/>
                    <a:p>
                      <a:r>
                        <a:rPr lang="en-US" sz="2800" dirty="0"/>
                        <a:t>Currently Pregnant </a:t>
                      </a:r>
                    </a:p>
                  </a:txBody>
                  <a:tcPr/>
                </a:tc>
                <a:tc>
                  <a:txBody>
                    <a:bodyPr/>
                    <a:lstStyle/>
                    <a:p>
                      <a:r>
                        <a:rPr lang="en-US" sz="2800" dirty="0"/>
                        <a:t>46 (29%)</a:t>
                      </a:r>
                    </a:p>
                  </a:txBody>
                  <a:tcPr/>
                </a:tc>
                <a:tc>
                  <a:txBody>
                    <a:bodyPr/>
                    <a:lstStyle/>
                    <a:p>
                      <a:r>
                        <a:rPr lang="en-US" sz="2800" dirty="0"/>
                        <a:t>15 (47%)</a:t>
                      </a:r>
                    </a:p>
                  </a:txBody>
                  <a:tcPr/>
                </a:tc>
                <a:tc>
                  <a:txBody>
                    <a:bodyPr/>
                    <a:lstStyle/>
                    <a:p>
                      <a:r>
                        <a:rPr lang="en-US" sz="2800" dirty="0"/>
                        <a:t>61 (32%)</a:t>
                      </a:r>
                    </a:p>
                  </a:txBody>
                  <a:tcPr/>
                </a:tc>
                <a:tc>
                  <a:txBody>
                    <a:bodyPr/>
                    <a:lstStyle/>
                    <a:p>
                      <a:endParaRPr lang="en-US" sz="2800" dirty="0"/>
                    </a:p>
                  </a:txBody>
                  <a:tcPr/>
                </a:tc>
                <a:extLst>
                  <a:ext uri="{0D108BD9-81ED-4DB2-BD59-A6C34878D82A}">
                    <a16:rowId xmlns:a16="http://schemas.microsoft.com/office/drawing/2014/main" val="911353305"/>
                  </a:ext>
                </a:extLst>
              </a:tr>
              <a:tr h="431563">
                <a:tc>
                  <a:txBody>
                    <a:bodyPr/>
                    <a:lstStyle/>
                    <a:p>
                      <a:r>
                        <a:rPr lang="en-US" sz="2800" dirty="0"/>
                        <a:t>Post-Partum </a:t>
                      </a:r>
                    </a:p>
                  </a:txBody>
                  <a:tcPr/>
                </a:tc>
                <a:tc>
                  <a:txBody>
                    <a:bodyPr/>
                    <a:lstStyle/>
                    <a:p>
                      <a:r>
                        <a:rPr lang="en-US" sz="2800" dirty="0"/>
                        <a:t>112 (71%)</a:t>
                      </a:r>
                    </a:p>
                  </a:txBody>
                  <a:tcPr/>
                </a:tc>
                <a:tc>
                  <a:txBody>
                    <a:bodyPr/>
                    <a:lstStyle/>
                    <a:p>
                      <a:r>
                        <a:rPr lang="en-US" sz="2800" dirty="0"/>
                        <a:t>17 (53%)</a:t>
                      </a:r>
                    </a:p>
                  </a:txBody>
                  <a:tcPr/>
                </a:tc>
                <a:tc>
                  <a:txBody>
                    <a:bodyPr/>
                    <a:lstStyle/>
                    <a:p>
                      <a:r>
                        <a:rPr lang="en-US" sz="2800" dirty="0"/>
                        <a:t>129 (68%)</a:t>
                      </a:r>
                    </a:p>
                  </a:txBody>
                  <a:tcPr/>
                </a:tc>
                <a:tc>
                  <a:txBody>
                    <a:bodyPr/>
                    <a:lstStyle/>
                    <a:p>
                      <a:r>
                        <a:rPr lang="en-US" sz="2800" dirty="0"/>
                        <a:t>More Post-Partum in NE (p=0.049)</a:t>
                      </a:r>
                    </a:p>
                  </a:txBody>
                  <a:tcPr/>
                </a:tc>
                <a:extLst>
                  <a:ext uri="{0D108BD9-81ED-4DB2-BD59-A6C34878D82A}">
                    <a16:rowId xmlns:a16="http://schemas.microsoft.com/office/drawing/2014/main" val="3690339847"/>
                  </a:ext>
                </a:extLst>
              </a:tr>
              <a:tr h="431563">
                <a:tc>
                  <a:txBody>
                    <a:bodyPr/>
                    <a:lstStyle/>
                    <a:p>
                      <a:r>
                        <a:rPr lang="en-US" sz="2800" dirty="0"/>
                        <a:t>Provider Type Delivering Care</a:t>
                      </a:r>
                    </a:p>
                  </a:txBody>
                  <a:tcPr/>
                </a:tc>
                <a:tc>
                  <a:txBody>
                    <a:bodyPr/>
                    <a:lstStyle/>
                    <a:p>
                      <a:endParaRPr lang="en-US" sz="2800" dirty="0"/>
                    </a:p>
                  </a:txBody>
                  <a:tcPr/>
                </a:tc>
                <a:tc>
                  <a:txBody>
                    <a:bodyPr/>
                    <a:lstStyle/>
                    <a:p>
                      <a:endParaRPr lang="en-US" sz="2800" dirty="0"/>
                    </a:p>
                  </a:txBody>
                  <a:tcPr/>
                </a:tc>
                <a:tc>
                  <a:txBody>
                    <a:bodyPr/>
                    <a:lstStyle/>
                    <a:p>
                      <a:endParaRPr lang="en-US" sz="2800" dirty="0"/>
                    </a:p>
                  </a:txBody>
                  <a:tcPr/>
                </a:tc>
                <a:tc>
                  <a:txBody>
                    <a:bodyPr/>
                    <a:lstStyle/>
                    <a:p>
                      <a:endParaRPr lang="en-US" sz="2800" dirty="0"/>
                    </a:p>
                  </a:txBody>
                  <a:tcPr/>
                </a:tc>
                <a:extLst>
                  <a:ext uri="{0D108BD9-81ED-4DB2-BD59-A6C34878D82A}">
                    <a16:rowId xmlns:a16="http://schemas.microsoft.com/office/drawing/2014/main" val="2359998210"/>
                  </a:ext>
                </a:extLst>
              </a:tr>
              <a:tr h="431563">
                <a:tc>
                  <a:txBody>
                    <a:bodyPr/>
                    <a:lstStyle/>
                    <a:p>
                      <a:r>
                        <a:rPr lang="en-US" sz="2800" dirty="0"/>
                        <a:t>      OBGYN</a:t>
                      </a:r>
                    </a:p>
                  </a:txBody>
                  <a:tcPr/>
                </a:tc>
                <a:tc>
                  <a:txBody>
                    <a:bodyPr/>
                    <a:lstStyle/>
                    <a:p>
                      <a:r>
                        <a:rPr lang="en-US" sz="2800" dirty="0"/>
                        <a:t>135 (85%)</a:t>
                      </a:r>
                    </a:p>
                  </a:txBody>
                  <a:tcPr/>
                </a:tc>
                <a:tc>
                  <a:txBody>
                    <a:bodyPr/>
                    <a:lstStyle/>
                    <a:p>
                      <a:r>
                        <a:rPr lang="en-US" sz="2800" dirty="0"/>
                        <a:t>24 (69%)</a:t>
                      </a:r>
                    </a:p>
                  </a:txBody>
                  <a:tcPr/>
                </a:tc>
                <a:tc>
                  <a:txBody>
                    <a:bodyPr/>
                    <a:lstStyle/>
                    <a:p>
                      <a:r>
                        <a:rPr lang="en-US" sz="2800" dirty="0"/>
                        <a:t>159 (82%)</a:t>
                      </a:r>
                    </a:p>
                  </a:txBody>
                  <a:tcPr/>
                </a:tc>
                <a:tc>
                  <a:txBody>
                    <a:bodyPr/>
                    <a:lstStyle/>
                    <a:p>
                      <a:r>
                        <a:rPr lang="en-US" sz="2800" dirty="0"/>
                        <a:t>More OBGYN used in NE (p=0.023)</a:t>
                      </a:r>
                    </a:p>
                  </a:txBody>
                  <a:tcPr/>
                </a:tc>
                <a:extLst>
                  <a:ext uri="{0D108BD9-81ED-4DB2-BD59-A6C34878D82A}">
                    <a16:rowId xmlns:a16="http://schemas.microsoft.com/office/drawing/2014/main" val="313232077"/>
                  </a:ext>
                </a:extLst>
              </a:tr>
              <a:tr h="423212">
                <a:tc>
                  <a:txBody>
                    <a:bodyPr/>
                    <a:lstStyle/>
                    <a:p>
                      <a:r>
                        <a:rPr lang="en-US" sz="2800" dirty="0"/>
                        <a:t>      Doula</a:t>
                      </a:r>
                    </a:p>
                  </a:txBody>
                  <a:tcPr/>
                </a:tc>
                <a:tc>
                  <a:txBody>
                    <a:bodyPr/>
                    <a:lstStyle/>
                    <a:p>
                      <a:r>
                        <a:rPr lang="en-US" sz="2800" dirty="0"/>
                        <a:t>13 (8%)</a:t>
                      </a:r>
                    </a:p>
                  </a:txBody>
                  <a:tcPr/>
                </a:tc>
                <a:tc>
                  <a:txBody>
                    <a:bodyPr/>
                    <a:lstStyle/>
                    <a:p>
                      <a:r>
                        <a:rPr lang="en-US" sz="2800" dirty="0"/>
                        <a:t>4 (11%)</a:t>
                      </a:r>
                    </a:p>
                  </a:txBody>
                  <a:tcPr/>
                </a:tc>
                <a:tc>
                  <a:txBody>
                    <a:bodyPr/>
                    <a:lstStyle/>
                    <a:p>
                      <a:r>
                        <a:rPr lang="en-US" sz="2800" dirty="0"/>
                        <a:t>17 (9%)</a:t>
                      </a:r>
                    </a:p>
                  </a:txBody>
                  <a:tcPr/>
                </a:tc>
                <a:tc>
                  <a:txBody>
                    <a:bodyPr/>
                    <a:lstStyle/>
                    <a:p>
                      <a:endParaRPr lang="en-US" sz="2800" dirty="0"/>
                    </a:p>
                  </a:txBody>
                  <a:tcPr/>
                </a:tc>
                <a:extLst>
                  <a:ext uri="{0D108BD9-81ED-4DB2-BD59-A6C34878D82A}">
                    <a16:rowId xmlns:a16="http://schemas.microsoft.com/office/drawing/2014/main" val="793841468"/>
                  </a:ext>
                </a:extLst>
              </a:tr>
              <a:tr h="423212">
                <a:tc>
                  <a:txBody>
                    <a:bodyPr/>
                    <a:lstStyle/>
                    <a:p>
                      <a:r>
                        <a:rPr lang="en-US" sz="2800" dirty="0"/>
                        <a:t>      Midwife</a:t>
                      </a:r>
                    </a:p>
                  </a:txBody>
                  <a:tcPr/>
                </a:tc>
                <a:tc>
                  <a:txBody>
                    <a:bodyPr/>
                    <a:lstStyle/>
                    <a:p>
                      <a:r>
                        <a:rPr lang="en-US" sz="2800" dirty="0"/>
                        <a:t>22 (14%)</a:t>
                      </a:r>
                    </a:p>
                  </a:txBody>
                  <a:tcPr/>
                </a:tc>
                <a:tc>
                  <a:txBody>
                    <a:bodyPr/>
                    <a:lstStyle/>
                    <a:p>
                      <a:r>
                        <a:rPr lang="en-US" sz="2800" dirty="0"/>
                        <a:t>13 (37%)</a:t>
                      </a:r>
                    </a:p>
                  </a:txBody>
                  <a:tcPr/>
                </a:tc>
                <a:tc>
                  <a:txBody>
                    <a:bodyPr/>
                    <a:lstStyle/>
                    <a:p>
                      <a:r>
                        <a:rPr lang="en-US" sz="2800" dirty="0"/>
                        <a:t>35 (18%)</a:t>
                      </a:r>
                    </a:p>
                  </a:txBody>
                  <a:tcPr/>
                </a:tc>
                <a:tc>
                  <a:txBody>
                    <a:bodyPr/>
                    <a:lstStyle/>
                    <a:p>
                      <a:r>
                        <a:rPr lang="en-US" sz="2800" dirty="0"/>
                        <a:t>More Midwives in FL (p=0.001)</a:t>
                      </a:r>
                    </a:p>
                  </a:txBody>
                  <a:tcPr/>
                </a:tc>
                <a:extLst>
                  <a:ext uri="{0D108BD9-81ED-4DB2-BD59-A6C34878D82A}">
                    <a16:rowId xmlns:a16="http://schemas.microsoft.com/office/drawing/2014/main" val="2481389189"/>
                  </a:ext>
                </a:extLst>
              </a:tr>
              <a:tr h="771739">
                <a:tc>
                  <a:txBody>
                    <a:bodyPr/>
                    <a:lstStyle/>
                    <a:p>
                      <a:r>
                        <a:rPr lang="en-US" sz="2800" dirty="0"/>
                        <a:t>Primary Concern for Mental Health App - PRIVACY</a:t>
                      </a:r>
                    </a:p>
                  </a:txBody>
                  <a:tcPr/>
                </a:tc>
                <a:tc>
                  <a:txBody>
                    <a:bodyPr/>
                    <a:lstStyle/>
                    <a:p>
                      <a:r>
                        <a:rPr lang="en-US" sz="2800" dirty="0"/>
                        <a:t>75 (47%)</a:t>
                      </a:r>
                    </a:p>
                  </a:txBody>
                  <a:tcPr/>
                </a:tc>
                <a:tc>
                  <a:txBody>
                    <a:bodyPr/>
                    <a:lstStyle/>
                    <a:p>
                      <a:r>
                        <a:rPr lang="en-US" sz="2800" dirty="0"/>
                        <a:t>23 (66%)</a:t>
                      </a:r>
                    </a:p>
                  </a:txBody>
                  <a:tcPr/>
                </a:tc>
                <a:tc>
                  <a:txBody>
                    <a:bodyPr/>
                    <a:lstStyle/>
                    <a:p>
                      <a:r>
                        <a:rPr lang="en-US" sz="2800" dirty="0"/>
                        <a:t>98 (50.5%)</a:t>
                      </a:r>
                    </a:p>
                  </a:txBody>
                  <a:tcPr/>
                </a:tc>
                <a:tc>
                  <a:txBody>
                    <a:bodyPr/>
                    <a:lstStyle/>
                    <a:p>
                      <a:r>
                        <a:rPr lang="en-US" sz="2800" dirty="0"/>
                        <a:t>More perceived concerned about privacy in FL (p=0.047)</a:t>
                      </a:r>
                    </a:p>
                  </a:txBody>
                  <a:tcPr/>
                </a:tc>
                <a:extLst>
                  <a:ext uri="{0D108BD9-81ED-4DB2-BD59-A6C34878D82A}">
                    <a16:rowId xmlns:a16="http://schemas.microsoft.com/office/drawing/2014/main" val="1456833340"/>
                  </a:ext>
                </a:extLst>
              </a:tr>
              <a:tr h="1120266">
                <a:tc>
                  <a:txBody>
                    <a:bodyPr/>
                    <a:lstStyle/>
                    <a:p>
                      <a:r>
                        <a:rPr lang="en-US" sz="2800" dirty="0"/>
                        <a:t>Primary Benefit for Physical Activity – REDUCED RISK</a:t>
                      </a:r>
                    </a:p>
                  </a:txBody>
                  <a:tcPr/>
                </a:tc>
                <a:tc>
                  <a:txBody>
                    <a:bodyPr/>
                    <a:lstStyle/>
                    <a:p>
                      <a:r>
                        <a:rPr lang="en-US" sz="2800" dirty="0"/>
                        <a:t>24 (15%)</a:t>
                      </a:r>
                    </a:p>
                  </a:txBody>
                  <a:tcPr/>
                </a:tc>
                <a:tc>
                  <a:txBody>
                    <a:bodyPr/>
                    <a:lstStyle/>
                    <a:p>
                      <a:r>
                        <a:rPr lang="en-US" sz="2800" dirty="0"/>
                        <a:t>13 (37%)</a:t>
                      </a:r>
                    </a:p>
                  </a:txBody>
                  <a:tcPr/>
                </a:tc>
                <a:tc>
                  <a:txBody>
                    <a:bodyPr/>
                    <a:lstStyle/>
                    <a:p>
                      <a:r>
                        <a:rPr lang="en-US" sz="2800" dirty="0"/>
                        <a:t>37 (19%)</a:t>
                      </a:r>
                    </a:p>
                  </a:txBody>
                  <a:tcPr/>
                </a:tc>
                <a:tc>
                  <a:txBody>
                    <a:bodyPr/>
                    <a:lstStyle/>
                    <a:p>
                      <a:r>
                        <a:rPr lang="en-US" sz="2800" dirty="0"/>
                        <a:t>More perceived importance of physical activity to reduce risk in FL (p=0.003)</a:t>
                      </a:r>
                    </a:p>
                  </a:txBody>
                  <a:tcPr/>
                </a:tc>
                <a:extLst>
                  <a:ext uri="{0D108BD9-81ED-4DB2-BD59-A6C34878D82A}">
                    <a16:rowId xmlns:a16="http://schemas.microsoft.com/office/drawing/2014/main" val="4183570753"/>
                  </a:ext>
                </a:extLst>
              </a:tr>
              <a:tr h="771739">
                <a:tc>
                  <a:txBody>
                    <a:bodyPr/>
                    <a:lstStyle/>
                    <a:p>
                      <a:r>
                        <a:rPr lang="en-US" sz="2800" dirty="0"/>
                        <a:t>Where do you get your health information – MIDWIFE</a:t>
                      </a:r>
                    </a:p>
                  </a:txBody>
                  <a:tcPr/>
                </a:tc>
                <a:tc>
                  <a:txBody>
                    <a:bodyPr/>
                    <a:lstStyle/>
                    <a:p>
                      <a:r>
                        <a:rPr lang="en-US" sz="2800" dirty="0"/>
                        <a:t>19 (12%)</a:t>
                      </a:r>
                    </a:p>
                  </a:txBody>
                  <a:tcPr/>
                </a:tc>
                <a:tc>
                  <a:txBody>
                    <a:bodyPr/>
                    <a:lstStyle/>
                    <a:p>
                      <a:r>
                        <a:rPr lang="en-US" sz="2800" dirty="0"/>
                        <a:t>13 (37%)</a:t>
                      </a:r>
                    </a:p>
                  </a:txBody>
                  <a:tcPr/>
                </a:tc>
                <a:tc>
                  <a:txBody>
                    <a:bodyPr/>
                    <a:lstStyle/>
                    <a:p>
                      <a:r>
                        <a:rPr lang="en-US" sz="2800" dirty="0"/>
                        <a:t>32 (16.5%)</a:t>
                      </a:r>
                    </a:p>
                  </a:txBody>
                  <a:tcPr/>
                </a:tc>
                <a:tc>
                  <a:txBody>
                    <a:bodyPr/>
                    <a:lstStyle/>
                    <a:p>
                      <a:r>
                        <a:rPr lang="en-US" sz="2800" dirty="0"/>
                        <a:t>More information from midwives in FL (p&lt;0.001)</a:t>
                      </a:r>
                    </a:p>
                  </a:txBody>
                  <a:tcPr/>
                </a:tc>
                <a:extLst>
                  <a:ext uri="{0D108BD9-81ED-4DB2-BD59-A6C34878D82A}">
                    <a16:rowId xmlns:a16="http://schemas.microsoft.com/office/drawing/2014/main" val="2858422881"/>
                  </a:ext>
                </a:extLst>
              </a:tr>
              <a:tr h="771739">
                <a:tc>
                  <a:txBody>
                    <a:bodyPr/>
                    <a:lstStyle/>
                    <a:p>
                      <a:r>
                        <a:rPr lang="en-US" sz="2800" dirty="0"/>
                        <a:t>Received AFTER birth information </a:t>
                      </a:r>
                    </a:p>
                  </a:txBody>
                  <a:tcPr/>
                </a:tc>
                <a:tc>
                  <a:txBody>
                    <a:bodyPr/>
                    <a:lstStyle/>
                    <a:p>
                      <a:r>
                        <a:rPr lang="en-US" sz="2800" dirty="0"/>
                        <a:t>86 (54%)</a:t>
                      </a:r>
                    </a:p>
                  </a:txBody>
                  <a:tcPr/>
                </a:tc>
                <a:tc>
                  <a:txBody>
                    <a:bodyPr/>
                    <a:lstStyle/>
                    <a:p>
                      <a:r>
                        <a:rPr lang="en-US" sz="2800" dirty="0"/>
                        <a:t>26 (74%)</a:t>
                      </a:r>
                    </a:p>
                  </a:txBody>
                  <a:tcPr/>
                </a:tc>
                <a:tc>
                  <a:txBody>
                    <a:bodyPr/>
                    <a:lstStyle/>
                    <a:p>
                      <a:r>
                        <a:rPr lang="en-US" sz="2800" dirty="0"/>
                        <a:t>112 (58%)</a:t>
                      </a:r>
                    </a:p>
                  </a:txBody>
                  <a:tcPr/>
                </a:tc>
                <a:tc>
                  <a:txBody>
                    <a:bodyPr/>
                    <a:lstStyle/>
                    <a:p>
                      <a:r>
                        <a:rPr lang="en-US" sz="2800" dirty="0"/>
                        <a:t>More received after birth are in FL than NE (p=0.029) </a:t>
                      </a:r>
                    </a:p>
                  </a:txBody>
                  <a:tcPr/>
                </a:tc>
                <a:extLst>
                  <a:ext uri="{0D108BD9-81ED-4DB2-BD59-A6C34878D82A}">
                    <a16:rowId xmlns:a16="http://schemas.microsoft.com/office/drawing/2014/main" val="815558811"/>
                  </a:ext>
                </a:extLst>
              </a:tr>
              <a:tr h="771739">
                <a:tc>
                  <a:txBody>
                    <a:bodyPr/>
                    <a:lstStyle/>
                    <a:p>
                      <a:r>
                        <a:rPr lang="en-US" sz="2800" dirty="0"/>
                        <a:t>Received BOTTLE feeding information </a:t>
                      </a:r>
                    </a:p>
                  </a:txBody>
                  <a:tcPr/>
                </a:tc>
                <a:tc>
                  <a:txBody>
                    <a:bodyPr/>
                    <a:lstStyle/>
                    <a:p>
                      <a:r>
                        <a:rPr lang="en-US" sz="2800" dirty="0"/>
                        <a:t>33 (20.8%)</a:t>
                      </a:r>
                    </a:p>
                  </a:txBody>
                  <a:tcPr/>
                </a:tc>
                <a:tc>
                  <a:txBody>
                    <a:bodyPr/>
                    <a:lstStyle/>
                    <a:p>
                      <a:r>
                        <a:rPr lang="en-US" sz="2800" dirty="0"/>
                        <a:t>13 (37%)</a:t>
                      </a:r>
                    </a:p>
                  </a:txBody>
                  <a:tcPr/>
                </a:tc>
                <a:tc>
                  <a:txBody>
                    <a:bodyPr/>
                    <a:lstStyle/>
                    <a:p>
                      <a:r>
                        <a:rPr lang="en-US" sz="2800" dirty="0"/>
                        <a:t>46 (24%)</a:t>
                      </a:r>
                    </a:p>
                  </a:txBody>
                  <a:tcPr/>
                </a:tc>
                <a:tc>
                  <a:txBody>
                    <a:bodyPr/>
                    <a:lstStyle/>
                    <a:p>
                      <a:r>
                        <a:rPr lang="en-US" sz="2800" dirty="0"/>
                        <a:t>More received bottle-feeding information in FL than NE (p=0.039)</a:t>
                      </a:r>
                    </a:p>
                  </a:txBody>
                  <a:tcPr/>
                </a:tc>
                <a:extLst>
                  <a:ext uri="{0D108BD9-81ED-4DB2-BD59-A6C34878D82A}">
                    <a16:rowId xmlns:a16="http://schemas.microsoft.com/office/drawing/2014/main" val="2507039334"/>
                  </a:ext>
                </a:extLst>
              </a:tr>
            </a:tbl>
          </a:graphicData>
        </a:graphic>
      </p:graphicFrame>
      <p:sp>
        <p:nvSpPr>
          <p:cNvPr id="15" name="Rectangle 14">
            <a:extLst>
              <a:ext uri="{FF2B5EF4-FFF2-40B4-BE49-F238E27FC236}">
                <a16:creationId xmlns:a16="http://schemas.microsoft.com/office/drawing/2014/main" id="{E6B739EE-C4B1-B693-6466-06FA5A117640}"/>
              </a:ext>
            </a:extLst>
          </p:cNvPr>
          <p:cNvSpPr/>
          <p:nvPr/>
        </p:nvSpPr>
        <p:spPr>
          <a:xfrm>
            <a:off x="32281772" y="17264120"/>
            <a:ext cx="4469493" cy="923330"/>
          </a:xfrm>
          <a:prstGeom prst="rect">
            <a:avLst/>
          </a:prstGeom>
        </p:spPr>
        <p:txBody>
          <a:bodyPr wrap="none" anchor="ctr">
            <a:spAutoFit/>
          </a:bodyPr>
          <a:lstStyle/>
          <a:p>
            <a:pPr algn="ctr"/>
            <a:r>
              <a:rPr lang="en-US" sz="5400" b="1" dirty="0">
                <a:solidFill>
                  <a:schemeClr val="accent1"/>
                </a:solidFill>
                <a:latin typeface="Open Sans" pitchFamily="2" charset="0"/>
                <a:ea typeface="Open Sans" pitchFamily="2" charset="0"/>
                <a:cs typeface="Open Sans" pitchFamily="2" charset="0"/>
              </a:rPr>
              <a:t>Implications</a:t>
            </a:r>
          </a:p>
        </p:txBody>
      </p:sp>
      <p:sp>
        <p:nvSpPr>
          <p:cNvPr id="16" name="TextBox 15">
            <a:extLst>
              <a:ext uri="{FF2B5EF4-FFF2-40B4-BE49-F238E27FC236}">
                <a16:creationId xmlns:a16="http://schemas.microsoft.com/office/drawing/2014/main" id="{263690CA-AD26-C7CC-A604-3C9CFC0D8B8C}"/>
              </a:ext>
            </a:extLst>
          </p:cNvPr>
          <p:cNvSpPr txBox="1"/>
          <p:nvPr/>
        </p:nvSpPr>
        <p:spPr>
          <a:xfrm>
            <a:off x="32611266" y="18103860"/>
            <a:ext cx="10066797" cy="3871957"/>
          </a:xfrm>
          <a:prstGeom prst="rect">
            <a:avLst/>
          </a:prstGeom>
          <a:noFill/>
        </p:spPr>
        <p:txBody>
          <a:bodyPr wrap="square" rtlCol="0" anchor="t">
            <a:spAutoFit/>
          </a:bodyPr>
          <a:lstStyle/>
          <a:p>
            <a:pPr marL="457200" indent="-457200">
              <a:lnSpc>
                <a:spcPts val="5000"/>
              </a:lnSpc>
              <a:buFont typeface="Arial" panose="020B0604020202020204" pitchFamily="34" charset="0"/>
              <a:buChar char="•"/>
            </a:pPr>
            <a:r>
              <a:rPr lang="en-US" sz="28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Develop app specific features based on women’s preferences</a:t>
            </a:r>
          </a:p>
          <a:p>
            <a:pPr marL="457200" indent="-457200">
              <a:lnSpc>
                <a:spcPts val="5000"/>
              </a:lnSpc>
              <a:buFont typeface="Arial" panose="020B0604020202020204" pitchFamily="34" charset="0"/>
              <a:buChar char="•"/>
            </a:pPr>
            <a:r>
              <a:rPr lang="en-US" sz="2800" dirty="0">
                <a:solidFill>
                  <a:srgbClr val="000000"/>
                </a:solidFill>
                <a:latin typeface="Open Sans" panose="020B0606030504020204" pitchFamily="34" charset="0"/>
                <a:ea typeface="Open Sans" panose="020B0606030504020204" pitchFamily="34" charset="0"/>
                <a:cs typeface="Open Sans" panose="020B0606030504020204" pitchFamily="34" charset="0"/>
              </a:rPr>
              <a:t>Consider regional needs that are often dictated by policy and practice access</a:t>
            </a:r>
          </a:p>
          <a:p>
            <a:pPr marL="457200" indent="-457200">
              <a:lnSpc>
                <a:spcPts val="5000"/>
              </a:lnSpc>
              <a:buFont typeface="Arial" panose="020B0604020202020204" pitchFamily="34" charset="0"/>
              <a:buChar char="•"/>
            </a:pPr>
            <a:r>
              <a:rPr lang="en-US" sz="28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Methods of communication/dissemination need to be diverse</a:t>
            </a:r>
          </a:p>
        </p:txBody>
      </p:sp>
      <p:sp>
        <p:nvSpPr>
          <p:cNvPr id="17" name="TextBox 16">
            <a:extLst>
              <a:ext uri="{FF2B5EF4-FFF2-40B4-BE49-F238E27FC236}">
                <a16:creationId xmlns:a16="http://schemas.microsoft.com/office/drawing/2014/main" id="{14F0B0B6-38C9-0AB2-CC87-35ADA33EBA3B}"/>
              </a:ext>
            </a:extLst>
          </p:cNvPr>
          <p:cNvSpPr txBox="1"/>
          <p:nvPr/>
        </p:nvSpPr>
        <p:spPr>
          <a:xfrm>
            <a:off x="13342649" y="26057869"/>
            <a:ext cx="18120302" cy="6436698"/>
          </a:xfrm>
          <a:prstGeom prst="rect">
            <a:avLst/>
          </a:prstGeom>
          <a:noFill/>
        </p:spPr>
        <p:txBody>
          <a:bodyPr wrap="square">
            <a:spAutoFit/>
          </a:bodyPr>
          <a:lstStyle/>
          <a:p>
            <a:pPr>
              <a:lnSpc>
                <a:spcPts val="5000"/>
              </a:lnSpc>
            </a:pPr>
            <a:endParaRPr lang="en-US" sz="28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a:lnSpc>
                <a:spcPts val="5000"/>
              </a:lnSpc>
            </a:pPr>
            <a:r>
              <a:rPr lang="en-US" sz="28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Other </a:t>
            </a:r>
            <a:r>
              <a:rPr lang="en-US" sz="2800" dirty="0">
                <a:solidFill>
                  <a:srgbClr val="000000"/>
                </a:solidFill>
                <a:latin typeface="Open Sans" panose="020B0606030504020204" pitchFamily="34" charset="0"/>
                <a:ea typeface="Open Sans" panose="020B0606030504020204" pitchFamily="34" charset="0"/>
                <a:cs typeface="Open Sans" panose="020B0606030504020204" pitchFamily="34" charset="0"/>
              </a:rPr>
              <a:t>identified sources of information included and were not significantly different: </a:t>
            </a:r>
            <a:r>
              <a:rPr lang="en-US" sz="2800" dirty="0">
                <a:latin typeface="Open Sans" panose="020B0606030504020204" pitchFamily="34" charset="0"/>
                <a:ea typeface="Open Sans" panose="020B0606030504020204" pitchFamily="34" charset="0"/>
                <a:cs typeface="Open Sans" panose="020B0606030504020204" pitchFamily="34" charset="0"/>
              </a:rPr>
              <a:t>doctor/nurse, doula, websites, apps, social media, family friends, blogs, childbirth classes. Other benefits for physical activity included and were not different between NE and FL: improved health, improved sleep, reduced pain, weight management, improved brain health. Other perceived issues with using mental health apps were not different between the states included: accuracy of info, hard to use, sharing data, cost, and time. Other information that was screened but was not different between NE and FL include: breastfeeding, sexuality issues, mental health, physical activity, after birth care for mom, baby care information </a:t>
            </a:r>
          </a:p>
          <a:p>
            <a:pPr>
              <a:lnSpc>
                <a:spcPts val="5000"/>
              </a:lnSpc>
            </a:pPr>
            <a:endParaRPr lang="en-US" sz="2800" dirty="0">
              <a:latin typeface="Open Sans" panose="020B0606030504020204" pitchFamily="34" charset="0"/>
              <a:ea typeface="Open Sans" panose="020B0606030504020204" pitchFamily="34" charset="0"/>
              <a:cs typeface="Open Sans" panose="020B0606030504020204" pitchFamily="34" charset="0"/>
            </a:endParaRPr>
          </a:p>
          <a:p>
            <a:pPr>
              <a:lnSpc>
                <a:spcPts val="5000"/>
              </a:lnSpc>
            </a:pPr>
            <a:endParaRPr lang="en-US" sz="2800" dirty="0">
              <a:solidFill>
                <a:schemeClr val="dk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9" name="Picture 18" descr="A black background with red text&#10;&#10;AI-generated content may be incorrect.">
            <a:extLst>
              <a:ext uri="{FF2B5EF4-FFF2-40B4-BE49-F238E27FC236}">
                <a16:creationId xmlns:a16="http://schemas.microsoft.com/office/drawing/2014/main" id="{E89739D7-F28F-5B43-5689-2A250C92F8ED}"/>
              </a:ext>
            </a:extLst>
          </p:cNvPr>
          <p:cNvPicPr>
            <a:picLocks noChangeAspect="1"/>
          </p:cNvPicPr>
          <p:nvPr/>
        </p:nvPicPr>
        <p:blipFill>
          <a:blip r:embed="rId22"/>
          <a:stretch>
            <a:fillRect/>
          </a:stretch>
        </p:blipFill>
        <p:spPr>
          <a:xfrm>
            <a:off x="33381852" y="29904012"/>
            <a:ext cx="4838109" cy="1941689"/>
          </a:xfrm>
          <a:prstGeom prst="rect">
            <a:avLst/>
          </a:prstGeom>
        </p:spPr>
      </p:pic>
    </p:spTree>
    <p:extLst>
      <p:ext uri="{BB962C8B-B14F-4D97-AF65-F5344CB8AC3E}">
        <p14:creationId xmlns:p14="http://schemas.microsoft.com/office/powerpoint/2010/main" val="3214686414"/>
      </p:ext>
    </p:extLst>
  </p:cSld>
  <p:clrMapOvr>
    <a:masterClrMapping/>
  </p:clrMapOvr>
</p:sld>
</file>

<file path=ppt/theme/theme1.xml><?xml version="1.0" encoding="utf-8"?>
<a:theme xmlns:a="http://schemas.openxmlformats.org/drawingml/2006/main" name="Office Theme">
  <a:themeElements>
    <a:clrScheme name="FSU Colors">
      <a:dk1>
        <a:srgbClr val="000000"/>
      </a:dk1>
      <a:lt1>
        <a:srgbClr val="FFFFFF"/>
      </a:lt1>
      <a:dk2>
        <a:srgbClr val="562931"/>
      </a:dk2>
      <a:lt2>
        <a:srgbClr val="E7E6E6"/>
      </a:lt2>
      <a:accent1>
        <a:srgbClr val="6F1730"/>
      </a:accent1>
      <a:accent2>
        <a:srgbClr val="CFB888"/>
      </a:accent2>
      <a:accent3>
        <a:srgbClr val="DED0A7"/>
      </a:accent3>
      <a:accent4>
        <a:srgbClr val="425664"/>
      </a:accent4>
      <a:accent5>
        <a:srgbClr val="5BB8B2"/>
      </a:accent5>
      <a:accent6>
        <a:srgbClr val="FEC72D"/>
      </a:accent6>
      <a:hlink>
        <a:srgbClr val="D5D5D5"/>
      </a:hlink>
      <a:folHlink>
        <a:srgbClr val="EAEAEA"/>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U CoN Poster PPT V2" id="{B2419881-DDBE-F047-B03C-14D2276D2D77}" vid="{4DC43BE8-5C4D-0D46-9EFD-165880B5EC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B4EE1ED631E14D85A24939D16C8936" ma:contentTypeVersion="18" ma:contentTypeDescription="Create a new document." ma:contentTypeScope="" ma:versionID="4437e50440fe7dcc7f36d11b9be0ef91">
  <xsd:schema xmlns:xsd="http://www.w3.org/2001/XMLSchema" xmlns:xs="http://www.w3.org/2001/XMLSchema" xmlns:p="http://schemas.microsoft.com/office/2006/metadata/properties" xmlns:ns2="f6da95f1-0d27-4b84-83fb-450c771ae8a8" xmlns:ns3="95982f6c-2172-479f-8b01-dd33fa6fbe04" targetNamespace="http://schemas.microsoft.com/office/2006/metadata/properties" ma:root="true" ma:fieldsID="e5c89a70afa5380fd5d7e1058efc9356" ns2:_="" ns3:_="">
    <xsd:import namespace="f6da95f1-0d27-4b84-83fb-450c771ae8a8"/>
    <xsd:import namespace="95982f6c-2172-479f-8b01-dd33fa6fbe0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LengthInSeconds"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da95f1-0d27-4b84-83fb-450c771ae8a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ece0f81-c6a8-42ce-a341-89b1eef7fe77}" ma:internalName="TaxCatchAll" ma:showField="CatchAllData" ma:web="f6da95f1-0d27-4b84-83fb-450c771ae8a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5982f6c-2172-479f-8b01-dd33fa6fbe0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LengthInSeconds" ma:index="12" nillable="true" ma:displayName="Length (seconds)"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4d6df8f-d6bb-45dc-bd80-81c67b4c636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5982f6c-2172-479f-8b01-dd33fa6fbe04">
      <Terms xmlns="http://schemas.microsoft.com/office/infopath/2007/PartnerControls"/>
    </lcf76f155ced4ddcb4097134ff3c332f>
    <TaxCatchAll xmlns="f6da95f1-0d27-4b84-83fb-450c771ae8a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453615-312D-4D6B-9CE6-0E01C8D522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da95f1-0d27-4b84-83fb-450c771ae8a8"/>
    <ds:schemaRef ds:uri="95982f6c-2172-479f-8b01-dd33fa6fbe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591D77-0A01-40D7-9893-0C08F93B8FC5}">
  <ds:schemaRefs>
    <ds:schemaRef ds:uri="55f099ff-94e1-4d1f-8b49-f660784b0735"/>
    <ds:schemaRef ds:uri="ebe7094c-9fc4-4620-9a94-96cb26fdb12f"/>
    <ds:schemaRef ds:uri="http://schemas.microsoft.com/office/2006/metadata/properties"/>
    <ds:schemaRef ds:uri="http://schemas.microsoft.com/office/infopath/2007/PartnerControls"/>
    <ds:schemaRef ds:uri="95982f6c-2172-479f-8b01-dd33fa6fbe04"/>
    <ds:schemaRef ds:uri="f6da95f1-0d27-4b84-83fb-450c771ae8a8"/>
  </ds:schemaRefs>
</ds:datastoreItem>
</file>

<file path=customXml/itemProps3.xml><?xml version="1.0" encoding="utf-8"?>
<ds:datastoreItem xmlns:ds="http://schemas.openxmlformats.org/officeDocument/2006/customXml" ds:itemID="{F92400D1-65A7-4F90-A724-47BBCB82D4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8741</TotalTime>
  <Words>1494</Words>
  <Application>Microsoft Office PowerPoint</Application>
  <PresentationFormat>Custom</PresentationFormat>
  <Paragraphs>111</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Arial</vt:lpstr>
      <vt:lpstr>Arial-ItalicMT</vt:lpstr>
      <vt:lpstr>Calibri</vt:lpstr>
      <vt:lpstr>Open Sans</vt:lpstr>
      <vt:lpstr>Open Sans Light</vt:lpstr>
      <vt:lpstr>Open Sans SemiBold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Kimi Wilcoxon</dc:creator>
  <cp:lastModifiedBy>Danae Dinkel</cp:lastModifiedBy>
  <cp:revision>9</cp:revision>
  <dcterms:created xsi:type="dcterms:W3CDTF">2024-08-26T18:59:18Z</dcterms:created>
  <dcterms:modified xsi:type="dcterms:W3CDTF">2025-03-06T22:39:02Z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0x01010053B4EE1ED631E14D85A24939D16C8936</vt:lpwstr>
  </property>
  <property fmtid="{D5CDD505-2E9C-101B-9397-08002B2CF9AE}" pid="3" name="MediaServiceImageTags">
    <vt:lpwstr/>
  </property>
</Properties>
</file>