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9"/>
  </p:notesMasterIdLst>
  <p:sldIdLst>
    <p:sldId id="1240" r:id="rId5"/>
    <p:sldId id="1344" r:id="rId6"/>
    <p:sldId id="1345" r:id="rId7"/>
    <p:sldId id="1213" r:id="rId8"/>
    <p:sldId id="1337" r:id="rId9"/>
    <p:sldId id="1331" r:id="rId10"/>
    <p:sldId id="1335" r:id="rId11"/>
    <p:sldId id="1334" r:id="rId12"/>
    <p:sldId id="1332" r:id="rId13"/>
    <p:sldId id="1333" r:id="rId14"/>
    <p:sldId id="1338" r:id="rId15"/>
    <p:sldId id="1342" r:id="rId16"/>
    <p:sldId id="1236" r:id="rId17"/>
    <p:sldId id="1287"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6172" autoAdjust="0"/>
  </p:normalViewPr>
  <p:slideViewPr>
    <p:cSldViewPr snapToGrid="0">
      <p:cViewPr varScale="1">
        <p:scale>
          <a:sx n="90" d="100"/>
          <a:sy n="90" d="100"/>
        </p:scale>
        <p:origin x="582"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38653B8-477A-4024-A70C-A1B37DB53FCB}" type="datetimeFigureOut">
              <a:rPr lang="en-US" smtClean="0"/>
              <a:t>7/22/2025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321CC48-881E-42B1-8E04-72A6020F708C}" type="slidenum">
              <a:rPr lang="en-US" smtClean="0"/>
              <a:t>‹#›</a:t>
            </a:fld>
            <a:endParaRPr lang="en-US"/>
          </a:p>
        </p:txBody>
      </p:sp>
    </p:spTree>
    <p:extLst>
      <p:ext uri="{BB962C8B-B14F-4D97-AF65-F5344CB8AC3E}">
        <p14:creationId xmlns:p14="http://schemas.microsoft.com/office/powerpoint/2010/main" val="18464986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sz="1800" dirty="0">
              <a:ea typeface="Calibri"/>
              <a:cs typeface="Calibri"/>
            </a:endParaRPr>
          </a:p>
        </p:txBody>
      </p:sp>
      <p:sp>
        <p:nvSpPr>
          <p:cNvPr id="4" name="Slide Number Placeholder 3"/>
          <p:cNvSpPr>
            <a:spLocks noGrp="1"/>
          </p:cNvSpPr>
          <p:nvPr>
            <p:ph type="sldNum" sz="quarter" idx="5"/>
          </p:nvPr>
        </p:nvSpPr>
        <p:spPr/>
        <p:txBody>
          <a:bodyPr/>
          <a:lstStyle/>
          <a:p>
            <a:fld id="{224B9F7B-6D2C-D847-BDB0-B95DB96DAEE8}" type="slidenum">
              <a:rPr lang="en-US" smtClean="0"/>
              <a:t>1</a:t>
            </a:fld>
            <a:endParaRPr lang="en-US"/>
          </a:p>
        </p:txBody>
      </p:sp>
    </p:spTree>
    <p:extLst>
      <p:ext uri="{BB962C8B-B14F-4D97-AF65-F5344CB8AC3E}">
        <p14:creationId xmlns:p14="http://schemas.microsoft.com/office/powerpoint/2010/main" val="99320853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6913"/>
            <a:ext cx="5202237" cy="2927350"/>
          </a:xfrm>
        </p:spPr>
      </p:sp>
      <p:sp>
        <p:nvSpPr>
          <p:cNvPr id="3" name="Notes Placeholder 2"/>
          <p:cNvSpPr>
            <a:spLocks noGrp="1"/>
          </p:cNvSpPr>
          <p:nvPr>
            <p:ph type="body" idx="1"/>
          </p:nvPr>
        </p:nvSpPr>
        <p:spPr/>
        <p:txBody>
          <a:bodyPr>
            <a:normAutofit/>
          </a:bodyPr>
          <a:lstStyle/>
          <a:p>
            <a:r>
              <a:rPr lang="en-US"/>
              <a:t>Key Points:</a:t>
            </a:r>
          </a:p>
          <a:p>
            <a:pPr marL="171450" indent="-171450">
              <a:buFont typeface="Arial" panose="020B0604020202020204" pitchFamily="34" charset="0"/>
              <a:buChar char="•"/>
            </a:pPr>
            <a:r>
              <a:rPr lang="en-US"/>
              <a:t>Documentation can accompany the fall event report and collectively this information is valuable for the fall risk reduction team </a:t>
            </a:r>
          </a:p>
          <a:p>
            <a:pPr marL="171450" indent="-171450">
              <a:buFont typeface="Arial" panose="020B0604020202020204" pitchFamily="34" charset="0"/>
              <a:buChar char="•"/>
            </a:pPr>
            <a:r>
              <a:rPr lang="en-US"/>
              <a:t>Key data to include (where its helpful to have someone taking notes during the huddle)</a:t>
            </a:r>
          </a:p>
          <a:p>
            <a:pPr marL="171450" indent="-171450">
              <a:buFont typeface="Arial" panose="020B0604020202020204" pitchFamily="34" charset="0"/>
              <a:buChar char="•"/>
            </a:pPr>
            <a:r>
              <a:rPr lang="en-US"/>
              <a:t>Fall risk reduction team can answer final question</a:t>
            </a:r>
          </a:p>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86DBB56-FF0B-4093-95FA-14939CDC55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5491343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sz="1800">
                <a:effectLst/>
                <a:latin typeface="Segoe UI" panose="020B0502040204020203" pitchFamily="34" charset="0"/>
              </a:rPr>
              <a:t>Key Points: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a:effectLst/>
                <a:latin typeface="Segoe UI" panose="020B0502040204020203" pitchFamily="34" charset="0"/>
              </a:rPr>
              <a:t>Note this on the huddle form – fall type/preventability</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a:effectLst/>
                <a:latin typeface="Segoe UI" panose="020B0502040204020203" pitchFamily="34" charset="0"/>
              </a:rPr>
              <a:t>Another common classification system used that we are familiar with - Morse classifications.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a:effectLst/>
                <a:latin typeface="Segoe UI" panose="020B0502040204020203" pitchFamily="34" charset="0"/>
              </a:rPr>
              <a:t>Useful indeed, some find the Morse classifications can be hard to apply reliably. We focus more on type and outcome when it comes to rates.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a:effectLst/>
                <a:latin typeface="Segoe UI" panose="020B0502040204020203" pitchFamily="34" charset="0"/>
              </a:rPr>
              <a:t>But these classifications can be helpful to consider during the huddle when it comes to making a decision about actions taken to prevent another fall for that patient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a:effectLst/>
                <a:latin typeface="Segoe UI" panose="020B0502040204020203" pitchFamily="34" charset="0"/>
              </a:rPr>
              <a:t>Can do something to try to prevent falls due to accidental and anticipated physiological causes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a:effectLst/>
                <a:latin typeface="Segoe UI" panose="020B0502040204020203" pitchFamily="34" charset="0"/>
              </a:rPr>
              <a:t>Can’t really do much about unanticipated physiological (other than just make sure already have a good plan of care in place)</a:t>
            </a:r>
            <a:endParaRPr lang="en-US" sz="1800"/>
          </a:p>
        </p:txBody>
      </p:sp>
      <p:sp>
        <p:nvSpPr>
          <p:cNvPr id="4" name="Slide Number Placeholder 3"/>
          <p:cNvSpPr>
            <a:spLocks noGrp="1"/>
          </p:cNvSpPr>
          <p:nvPr>
            <p:ph type="sldNum" sz="quarter" idx="5"/>
          </p:nvPr>
        </p:nvSpPr>
        <p:spPr/>
        <p:txBody>
          <a:bodyPr/>
          <a:lstStyle/>
          <a:p>
            <a:fld id="{224B9F7B-6D2C-D847-BDB0-B95DB96DAEE8}" type="slidenum">
              <a:rPr lang="en-US" smtClean="0"/>
              <a:t>13</a:t>
            </a:fld>
            <a:endParaRPr lang="en-US"/>
          </a:p>
        </p:txBody>
      </p:sp>
    </p:spTree>
    <p:extLst>
      <p:ext uri="{BB962C8B-B14F-4D97-AF65-F5344CB8AC3E}">
        <p14:creationId xmlns:p14="http://schemas.microsoft.com/office/powerpoint/2010/main" val="308855482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24B9F7B-6D2C-D847-BDB0-B95DB96DAEE8}" type="slidenum">
              <a:rPr lang="en-US" smtClean="0"/>
              <a:t>14</a:t>
            </a:fld>
            <a:endParaRPr lang="en-US"/>
          </a:p>
        </p:txBody>
      </p:sp>
    </p:spTree>
    <p:extLst>
      <p:ext uri="{BB962C8B-B14F-4D97-AF65-F5344CB8AC3E}">
        <p14:creationId xmlns:p14="http://schemas.microsoft.com/office/powerpoint/2010/main" val="19468427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6913"/>
            <a:ext cx="5202237" cy="2927350"/>
          </a:xfrm>
        </p:spPr>
      </p:sp>
      <p:sp>
        <p:nvSpPr>
          <p:cNvPr id="3" name="Notes Placeholder 2"/>
          <p:cNvSpPr>
            <a:spLocks noGrp="1"/>
          </p:cNvSpPr>
          <p:nvPr>
            <p:ph type="body" idx="1"/>
          </p:nvPr>
        </p:nvSpPr>
        <p:spPr/>
        <p:txBody>
          <a:bodyPr>
            <a:normAutofit/>
          </a:bodyPr>
          <a:lstStyle/>
          <a:p>
            <a:r>
              <a:rPr lang="en-US"/>
              <a:t>Key Points:</a:t>
            </a:r>
          </a:p>
          <a:p>
            <a:pPr marL="171450" indent="-171450">
              <a:buFont typeface="Arial" panose="020B0604020202020204" pitchFamily="34" charset="0"/>
              <a:buChar char="•"/>
            </a:pPr>
            <a:r>
              <a:rPr lang="en-US"/>
              <a:t>Define the post-fall huddle</a:t>
            </a:r>
          </a:p>
          <a:p>
            <a:pPr marL="171450" indent="-171450">
              <a:buFont typeface="Arial" panose="020B0604020202020204" pitchFamily="34" charset="0"/>
              <a:buChar char="•"/>
            </a:pPr>
            <a:r>
              <a:rPr lang="en-US"/>
              <a:t>Different from an event investigation/root cause analysis – not going in depth to identify all root causes to identify how and why errors/adverse events/near misses occurred; not a formal investigation of the event</a:t>
            </a:r>
          </a:p>
          <a:p>
            <a:pPr marL="171450" indent="-171450">
              <a:buFont typeface="Arial" panose="020B0604020202020204" pitchFamily="34" charset="0"/>
              <a:buChar char="•"/>
            </a:pPr>
            <a:r>
              <a:rPr lang="en-US"/>
              <a:t>Need to gather enough information about what happened and why to make immediate changes to reduce the patient’s risk of falling again</a:t>
            </a:r>
          </a:p>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86DBB56-FF0B-4093-95FA-14939CDC55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74515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6913"/>
            <a:ext cx="5202237" cy="2927350"/>
          </a:xfrm>
        </p:spPr>
      </p:sp>
      <p:sp>
        <p:nvSpPr>
          <p:cNvPr id="3" name="Notes Placeholder 2"/>
          <p:cNvSpPr>
            <a:spLocks noGrp="1"/>
          </p:cNvSpPr>
          <p:nvPr>
            <p:ph type="body" idx="1"/>
          </p:nvPr>
        </p:nvSpPr>
        <p:spPr/>
        <p:txBody>
          <a:bodyPr>
            <a:normAutofit/>
          </a:bodyPr>
          <a:lstStyle/>
          <a:p>
            <a:r>
              <a:rPr lang="en-US" dirty="0"/>
              <a:t>Key Points:</a:t>
            </a:r>
          </a:p>
          <a:p>
            <a:pPr marL="171450" indent="-171450">
              <a:buFont typeface="Arial" panose="020B0604020202020204" pitchFamily="34" charset="0"/>
              <a:buChar char="•"/>
            </a:pPr>
            <a:r>
              <a:rPr lang="en-US" dirty="0"/>
              <a:t>Summarize slide</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86DBB56-FF0B-4093-95FA-14939CDC55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033579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6913"/>
            <a:ext cx="5202237" cy="2927350"/>
          </a:xfrm>
        </p:spPr>
      </p:sp>
      <p:sp>
        <p:nvSpPr>
          <p:cNvPr id="3" name="Notes Placeholder 2"/>
          <p:cNvSpPr>
            <a:spLocks noGrp="1"/>
          </p:cNvSpPr>
          <p:nvPr>
            <p:ph type="body" idx="1"/>
          </p:nvPr>
        </p:nvSpPr>
        <p:spPr/>
        <p:txBody>
          <a:bodyPr>
            <a:normAutofit/>
          </a:bodyPr>
          <a:lstStyle/>
          <a:p>
            <a:r>
              <a:rPr lang="en-US" dirty="0"/>
              <a:t>Key Points:</a:t>
            </a:r>
          </a:p>
          <a:p>
            <a:pPr marL="171450" indent="-171450">
              <a:buFont typeface="Arial" panose="020B0604020202020204" pitchFamily="34" charset="0"/>
              <a:buChar char="•"/>
            </a:pPr>
            <a:r>
              <a:rPr lang="en-US" dirty="0"/>
              <a:t>Will share what is ‘ideal’ or under ‘ideal’ circumstances; and then what we recognize and have experienced to be reality </a:t>
            </a:r>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86DBB56-FF0B-4093-95FA-14939CDC55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629396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6913"/>
            <a:ext cx="5202237" cy="2927350"/>
          </a:xfrm>
        </p:spPr>
      </p:sp>
      <p:sp>
        <p:nvSpPr>
          <p:cNvPr id="3" name="Notes Placeholder 2"/>
          <p:cNvSpPr>
            <a:spLocks noGrp="1"/>
          </p:cNvSpPr>
          <p:nvPr>
            <p:ph type="body" idx="1"/>
          </p:nvPr>
        </p:nvSpPr>
        <p:spPr/>
        <p:txBody>
          <a:bodyPr>
            <a:normAutofit/>
          </a:bodyPr>
          <a:lstStyle/>
          <a:p>
            <a:r>
              <a:rPr lang="en-US" dirty="0"/>
              <a:t>Key Points:</a:t>
            </a:r>
          </a:p>
          <a:p>
            <a:pPr marL="171450" indent="-171450">
              <a:buFont typeface="Arial" panose="020B0604020202020204" pitchFamily="34" charset="0"/>
              <a:buChar char="•"/>
            </a:pPr>
            <a:r>
              <a:rPr lang="en-US" dirty="0"/>
              <a:t>Summarize slide</a:t>
            </a:r>
          </a:p>
          <a:p>
            <a:pPr marL="171450" indent="-171450">
              <a:buFont typeface="Arial" panose="020B0604020202020204" pitchFamily="34" charset="0"/>
              <a:buChar char="•"/>
            </a:pPr>
            <a:r>
              <a:rPr lang="en-US" dirty="0"/>
              <a:t>Key is to have someone who can just focus on leading and facilitating the conversation</a:t>
            </a:r>
          </a:p>
          <a:p>
            <a:pPr marL="171450" indent="-171450">
              <a:buFont typeface="Arial" panose="020B0604020202020204" pitchFamily="34" charset="0"/>
              <a:buChar char="•"/>
            </a:pPr>
            <a:r>
              <a:rPr lang="en-US" dirty="0"/>
              <a:t>Designate someone else to take notes during the huddle so the facilitator can focus on leading the discussion</a:t>
            </a:r>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86DBB56-FF0B-4093-95FA-14939CDC55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870433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6913"/>
            <a:ext cx="5202237" cy="2927350"/>
          </a:xfrm>
        </p:spPr>
      </p:sp>
      <p:sp>
        <p:nvSpPr>
          <p:cNvPr id="3" name="Notes Placeholder 2"/>
          <p:cNvSpPr>
            <a:spLocks noGrp="1"/>
          </p:cNvSpPr>
          <p:nvPr>
            <p:ph type="body" idx="1"/>
          </p:nvPr>
        </p:nvSpPr>
        <p:spPr/>
        <p:txBody>
          <a:bodyPr>
            <a:normAutofit/>
          </a:bodyPr>
          <a:lstStyle/>
          <a:p>
            <a:r>
              <a:rPr lang="en-US" dirty="0"/>
              <a:t>Key Points: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Remember the goals of the post-fall huddle: </a:t>
            </a:r>
            <a:r>
              <a:rPr lang="en-US" sz="1200" dirty="0"/>
              <a:t>gather and discuss information about the patient fall and factors that contributed to the fall, and to identify changes necessary to reduce the risk of another fall for </a:t>
            </a:r>
            <a:r>
              <a:rPr lang="en-US" sz="1200" i="0" dirty="0"/>
              <a:t>that</a:t>
            </a:r>
            <a:r>
              <a:rPr lang="en-US" sz="1200" dirty="0"/>
              <a:t> patient</a:t>
            </a:r>
            <a:endParaRPr lang="en-US" dirty="0"/>
          </a:p>
          <a:p>
            <a:pPr marL="171450" indent="-171450">
              <a:buFont typeface="Arial" panose="020B0604020202020204" pitchFamily="34" charset="0"/>
              <a:buChar char="•"/>
            </a:pPr>
            <a:r>
              <a:rPr lang="en-US" dirty="0"/>
              <a:t>Discussion in the huddle should guide the huddle team toward these two goals </a:t>
            </a:r>
          </a:p>
          <a:p>
            <a:pPr marL="171450" indent="-171450">
              <a:buFont typeface="Arial" panose="020B0604020202020204" pitchFamily="34" charset="0"/>
              <a:buChar char="•"/>
            </a:pPr>
            <a:r>
              <a:rPr lang="en-US" dirty="0"/>
              <a:t>Pocket guide intended to help with that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Another version of a huddle guide that includes an opportunity to take notes; may be helpful for another team member (beside the facilitator) to have this document to help take notes</a:t>
            </a:r>
          </a:p>
          <a:p>
            <a:pPr marL="171450" indent="-171450">
              <a:buFont typeface="Arial" panose="020B0604020202020204" pitchFamily="34" charset="0"/>
              <a:buChar char="•"/>
            </a:pPr>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86DBB56-FF0B-4093-95FA-14939CDC55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298324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6913"/>
            <a:ext cx="5202237" cy="2927350"/>
          </a:xfrm>
        </p:spPr>
      </p:sp>
      <p:sp>
        <p:nvSpPr>
          <p:cNvPr id="3" name="Notes Placeholder 2"/>
          <p:cNvSpPr>
            <a:spLocks noGrp="1"/>
          </p:cNvSpPr>
          <p:nvPr>
            <p:ph type="body" idx="1"/>
          </p:nvPr>
        </p:nvSpPr>
        <p:spPr/>
        <p:txBody>
          <a:bodyPr>
            <a:normAutofit/>
          </a:bodyPr>
          <a:lstStyle/>
          <a:p>
            <a:r>
              <a:rPr lang="en-US" dirty="0"/>
              <a:t>Key Points: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Summarize slide</a:t>
            </a:r>
          </a:p>
          <a:p>
            <a:pPr marL="171450" indent="-171450">
              <a:buFont typeface="Arial" panose="020B0604020202020204" pitchFamily="34" charset="0"/>
              <a:buChar char="•"/>
            </a:pPr>
            <a:r>
              <a:rPr lang="en-US" dirty="0"/>
              <a:t>Many factors influence when a huddle can feasibly happen</a:t>
            </a:r>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86DBB56-FF0B-4093-95FA-14939CDC55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402095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6913"/>
            <a:ext cx="5202237" cy="2927350"/>
          </a:xfrm>
        </p:spPr>
      </p:sp>
      <p:sp>
        <p:nvSpPr>
          <p:cNvPr id="3" name="Notes Placeholder 2"/>
          <p:cNvSpPr>
            <a:spLocks noGrp="1"/>
          </p:cNvSpPr>
          <p:nvPr>
            <p:ph type="body" idx="1"/>
          </p:nvPr>
        </p:nvSpPr>
        <p:spPr/>
        <p:txBody>
          <a:bodyPr>
            <a:normAutofit/>
          </a:bodyPr>
          <a:lstStyle/>
          <a:p>
            <a:r>
              <a:rPr lang="en-US" dirty="0"/>
              <a:t>Key Points: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Summarize slide</a:t>
            </a:r>
          </a:p>
          <a:p>
            <a:pPr marL="171450" indent="-171450">
              <a:buFont typeface="Arial" panose="020B0604020202020204" pitchFamily="34" charset="0"/>
              <a:buChar char="•"/>
            </a:pPr>
            <a:r>
              <a:rPr lang="en-US" dirty="0"/>
              <a:t>Feasible location will vary</a:t>
            </a:r>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86DBB56-FF0B-4093-95FA-14939CDC55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007913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6913"/>
            <a:ext cx="5202237" cy="2927350"/>
          </a:xfrm>
        </p:spPr>
      </p:sp>
      <p:sp>
        <p:nvSpPr>
          <p:cNvPr id="3" name="Notes Placeholder 2"/>
          <p:cNvSpPr>
            <a:spLocks noGrp="1"/>
          </p:cNvSpPr>
          <p:nvPr>
            <p:ph type="body" idx="1"/>
          </p:nvPr>
        </p:nvSpPr>
        <p:spPr/>
        <p:txBody>
          <a:bodyPr>
            <a:normAutofit/>
          </a:bodyPr>
          <a:lstStyle/>
          <a:p>
            <a:r>
              <a:rPr lang="en-US"/>
              <a:t>Key Points:</a:t>
            </a:r>
          </a:p>
          <a:p>
            <a:pPr marL="171450" indent="-171450">
              <a:buFont typeface="Arial" panose="020B0604020202020204" pitchFamily="34" charset="0"/>
              <a:buChar char="•"/>
            </a:pPr>
            <a:r>
              <a:rPr lang="en-US"/>
              <a:t>Huddle is critical, but so are the steps after the huddle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a:t>One goal of the huddle is to identify changes necessary to reduce the risk of another fall for </a:t>
            </a:r>
            <a:r>
              <a:rPr lang="en-US" sz="1200" i="0"/>
              <a:t>that</a:t>
            </a:r>
            <a:r>
              <a:rPr lang="en-US" sz="1200"/>
              <a:t> patient – critical to make sure those are actually implemented</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a:t>Might consider a quick audit</a:t>
            </a:r>
            <a:endParaRPr lang="en-US"/>
          </a:p>
          <a:p>
            <a:pPr marL="171450" indent="-171450">
              <a:buFont typeface="Arial" panose="020B0604020202020204" pitchFamily="34" charset="0"/>
              <a:buChar char="•"/>
            </a:pPr>
            <a:endParaRPr lang="en-US"/>
          </a:p>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86DBB56-FF0B-4093-95FA-14939CDC557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245075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720686-7312-0315-0525-AC04461D682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4925779-5041-D40A-197B-72B540E7152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1048332-D142-612E-D876-BF7FD0080E75}"/>
              </a:ext>
            </a:extLst>
          </p:cNvPr>
          <p:cNvSpPr>
            <a:spLocks noGrp="1"/>
          </p:cNvSpPr>
          <p:nvPr>
            <p:ph type="dt" sz="half" idx="10"/>
          </p:nvPr>
        </p:nvSpPr>
        <p:spPr/>
        <p:txBody>
          <a:bodyPr/>
          <a:lstStyle/>
          <a:p>
            <a:fld id="{87644C10-67A5-49B8-97E6-3E4B59955BD6}" type="datetimeFigureOut">
              <a:rPr lang="en-US" smtClean="0"/>
              <a:t>7/22/2025</a:t>
            </a:fld>
            <a:endParaRPr lang="en-US"/>
          </a:p>
        </p:txBody>
      </p:sp>
      <p:sp>
        <p:nvSpPr>
          <p:cNvPr id="5" name="Footer Placeholder 4">
            <a:extLst>
              <a:ext uri="{FF2B5EF4-FFF2-40B4-BE49-F238E27FC236}">
                <a16:creationId xmlns:a16="http://schemas.microsoft.com/office/drawing/2014/main" id="{A8022DC3-F443-A3FA-3487-82F980AF712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F4A1908-AB70-33FA-7CCA-167076E2ABCB}"/>
              </a:ext>
            </a:extLst>
          </p:cNvPr>
          <p:cNvSpPr>
            <a:spLocks noGrp="1"/>
          </p:cNvSpPr>
          <p:nvPr>
            <p:ph type="sldNum" sz="quarter" idx="12"/>
          </p:nvPr>
        </p:nvSpPr>
        <p:spPr/>
        <p:txBody>
          <a:bodyPr/>
          <a:lstStyle/>
          <a:p>
            <a:fld id="{8A6A80C5-2D2F-4A72-9CFE-B327CE884D56}" type="slidenum">
              <a:rPr lang="en-US" smtClean="0"/>
              <a:t>‹#›</a:t>
            </a:fld>
            <a:endParaRPr lang="en-US"/>
          </a:p>
        </p:txBody>
      </p:sp>
    </p:spTree>
    <p:extLst>
      <p:ext uri="{BB962C8B-B14F-4D97-AF65-F5344CB8AC3E}">
        <p14:creationId xmlns:p14="http://schemas.microsoft.com/office/powerpoint/2010/main" val="40520436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6E489B-D451-0B95-15BB-3AB147E5232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B3C66B4-0C41-13C9-0051-D75BD519740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7EE9526-8343-C37D-ECEB-9CA5AFD31E45}"/>
              </a:ext>
            </a:extLst>
          </p:cNvPr>
          <p:cNvSpPr>
            <a:spLocks noGrp="1"/>
          </p:cNvSpPr>
          <p:nvPr>
            <p:ph type="dt" sz="half" idx="10"/>
          </p:nvPr>
        </p:nvSpPr>
        <p:spPr/>
        <p:txBody>
          <a:bodyPr/>
          <a:lstStyle/>
          <a:p>
            <a:fld id="{87644C10-67A5-49B8-97E6-3E4B59955BD6}" type="datetimeFigureOut">
              <a:rPr lang="en-US" smtClean="0"/>
              <a:t>7/22/2025</a:t>
            </a:fld>
            <a:endParaRPr lang="en-US"/>
          </a:p>
        </p:txBody>
      </p:sp>
      <p:sp>
        <p:nvSpPr>
          <p:cNvPr id="5" name="Footer Placeholder 4">
            <a:extLst>
              <a:ext uri="{FF2B5EF4-FFF2-40B4-BE49-F238E27FC236}">
                <a16:creationId xmlns:a16="http://schemas.microsoft.com/office/drawing/2014/main" id="{4000EC58-704D-6AE8-B136-91739F5482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9E6D26-7428-1781-2E6B-2AEF15B94509}"/>
              </a:ext>
            </a:extLst>
          </p:cNvPr>
          <p:cNvSpPr>
            <a:spLocks noGrp="1"/>
          </p:cNvSpPr>
          <p:nvPr>
            <p:ph type="sldNum" sz="quarter" idx="12"/>
          </p:nvPr>
        </p:nvSpPr>
        <p:spPr/>
        <p:txBody>
          <a:bodyPr/>
          <a:lstStyle/>
          <a:p>
            <a:fld id="{8A6A80C5-2D2F-4A72-9CFE-B327CE884D56}" type="slidenum">
              <a:rPr lang="en-US" smtClean="0"/>
              <a:t>‹#›</a:t>
            </a:fld>
            <a:endParaRPr lang="en-US"/>
          </a:p>
        </p:txBody>
      </p:sp>
    </p:spTree>
    <p:extLst>
      <p:ext uri="{BB962C8B-B14F-4D97-AF65-F5344CB8AC3E}">
        <p14:creationId xmlns:p14="http://schemas.microsoft.com/office/powerpoint/2010/main" val="27462721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BA61EFA-275C-6274-1034-7EA8E83BE49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B43E367-525A-2095-9083-1A66D51A098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6784003-BDE3-D83A-DAEE-822DF32E7C95}"/>
              </a:ext>
            </a:extLst>
          </p:cNvPr>
          <p:cNvSpPr>
            <a:spLocks noGrp="1"/>
          </p:cNvSpPr>
          <p:nvPr>
            <p:ph type="dt" sz="half" idx="10"/>
          </p:nvPr>
        </p:nvSpPr>
        <p:spPr/>
        <p:txBody>
          <a:bodyPr/>
          <a:lstStyle/>
          <a:p>
            <a:fld id="{87644C10-67A5-49B8-97E6-3E4B59955BD6}" type="datetimeFigureOut">
              <a:rPr lang="en-US" smtClean="0"/>
              <a:t>7/22/2025</a:t>
            </a:fld>
            <a:endParaRPr lang="en-US"/>
          </a:p>
        </p:txBody>
      </p:sp>
      <p:sp>
        <p:nvSpPr>
          <p:cNvPr id="5" name="Footer Placeholder 4">
            <a:extLst>
              <a:ext uri="{FF2B5EF4-FFF2-40B4-BE49-F238E27FC236}">
                <a16:creationId xmlns:a16="http://schemas.microsoft.com/office/drawing/2014/main" id="{214F4689-136A-B0C7-F9E4-A2D3AD56AE4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781270-5A9C-9389-6003-39C5F150F29D}"/>
              </a:ext>
            </a:extLst>
          </p:cNvPr>
          <p:cNvSpPr>
            <a:spLocks noGrp="1"/>
          </p:cNvSpPr>
          <p:nvPr>
            <p:ph type="sldNum" sz="quarter" idx="12"/>
          </p:nvPr>
        </p:nvSpPr>
        <p:spPr/>
        <p:txBody>
          <a:bodyPr/>
          <a:lstStyle/>
          <a:p>
            <a:fld id="{8A6A80C5-2D2F-4A72-9CFE-B327CE884D56}" type="slidenum">
              <a:rPr lang="en-US" smtClean="0"/>
              <a:t>‹#›</a:t>
            </a:fld>
            <a:endParaRPr lang="en-US"/>
          </a:p>
        </p:txBody>
      </p:sp>
    </p:spTree>
    <p:extLst>
      <p:ext uri="{BB962C8B-B14F-4D97-AF65-F5344CB8AC3E}">
        <p14:creationId xmlns:p14="http://schemas.microsoft.com/office/powerpoint/2010/main" val="41069253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ontent Slide">
    <p:spTree>
      <p:nvGrpSpPr>
        <p:cNvPr id="1" name=""/>
        <p:cNvGrpSpPr/>
        <p:nvPr/>
      </p:nvGrpSpPr>
      <p:grpSpPr>
        <a:xfrm>
          <a:off x="0" y="0"/>
          <a:ext cx="0" cy="0"/>
          <a:chOff x="0" y="0"/>
          <a:chExt cx="0" cy="0"/>
        </a:xfrm>
      </p:grpSpPr>
      <p:sp>
        <p:nvSpPr>
          <p:cNvPr id="3" name="Content Placeholder 2"/>
          <p:cNvSpPr>
            <a:spLocks noGrp="1"/>
          </p:cNvSpPr>
          <p:nvPr>
            <p:ph idx="1"/>
          </p:nvPr>
        </p:nvSpPr>
        <p:spPr>
          <a:xfrm>
            <a:off x="456042" y="1607429"/>
            <a:ext cx="11279924" cy="4953033"/>
          </a:xfrm>
        </p:spPr>
        <p:txBody>
          <a:bodyPr/>
          <a:lstStyle>
            <a:lvl1pPr>
              <a:lnSpc>
                <a:spcPct val="90000"/>
              </a:lnSpc>
              <a:defRPr/>
            </a:lvl1pPr>
            <a:lvl2pPr>
              <a:lnSpc>
                <a:spcPct val="90000"/>
              </a:lnSpc>
              <a:defRPr sz="3200">
                <a:latin typeface="Arial"/>
                <a:cs typeface="Arial"/>
              </a:defRPr>
            </a:lvl2pPr>
            <a:lvl3pPr>
              <a:lnSpc>
                <a:spcPct val="90000"/>
              </a:lnSpc>
              <a:defRPr sz="3200"/>
            </a:lvl3pPr>
            <a:lvl4pPr>
              <a:lnSpc>
                <a:spcPct val="90000"/>
              </a:lnSpc>
              <a:defRPr sz="2667"/>
            </a:lvl4pPr>
            <a:lvl5pPr>
              <a:lnSpc>
                <a:spcPct val="90000"/>
              </a:lnSpc>
              <a:defRPr sz="2667"/>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itle 1">
            <a:extLst>
              <a:ext uri="{FF2B5EF4-FFF2-40B4-BE49-F238E27FC236}">
                <a16:creationId xmlns:a16="http://schemas.microsoft.com/office/drawing/2014/main" id="{56EC772F-B9BF-784F-AD7D-9FE977C6E79C}"/>
              </a:ext>
            </a:extLst>
          </p:cNvPr>
          <p:cNvSpPr>
            <a:spLocks noGrp="1"/>
          </p:cNvSpPr>
          <p:nvPr>
            <p:ph type="title"/>
          </p:nvPr>
        </p:nvSpPr>
        <p:spPr>
          <a:xfrm>
            <a:off x="456039" y="240816"/>
            <a:ext cx="11279919" cy="1229801"/>
          </a:xfrm>
        </p:spPr>
        <p:txBody>
          <a:bodyPr tIns="0" bIns="0"/>
          <a:lstStyle>
            <a:lvl1pPr>
              <a:defRPr sz="4800">
                <a:solidFill>
                  <a:srgbClr val="AD122A"/>
                </a:solidFill>
              </a:defRPr>
            </a:lvl1pPr>
          </a:lstStyle>
          <a:p>
            <a:r>
              <a:rPr lang="en-US"/>
              <a:t>Click to edit Master title style</a:t>
            </a:r>
          </a:p>
        </p:txBody>
      </p:sp>
    </p:spTree>
    <p:extLst>
      <p:ext uri="{BB962C8B-B14F-4D97-AF65-F5344CB8AC3E}">
        <p14:creationId xmlns:p14="http://schemas.microsoft.com/office/powerpoint/2010/main" val="262762703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Content Slide w/ Imag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6041" y="1619038"/>
            <a:ext cx="4261737" cy="4918197"/>
          </a:xfrm>
        </p:spPr>
        <p:txBody>
          <a:bodyPr anchor="t">
            <a:normAutofit/>
          </a:bodyPr>
          <a:lstStyle>
            <a:lvl1pPr marL="0" indent="0">
              <a:buNone/>
              <a:defRPr sz="3200" b="0">
                <a:solidFill>
                  <a:schemeClr val="tx1"/>
                </a:solidFill>
              </a:defRPr>
            </a:lvl1pPr>
            <a:lvl2pPr marL="609570" indent="0">
              <a:buNone/>
              <a:defRPr sz="2400">
                <a:solidFill>
                  <a:schemeClr val="tx1">
                    <a:tint val="75000"/>
                  </a:schemeClr>
                </a:solidFill>
              </a:defRPr>
            </a:lvl2pPr>
            <a:lvl3pPr marL="1219139" indent="0">
              <a:buNone/>
              <a:defRPr sz="2133">
                <a:solidFill>
                  <a:schemeClr val="tx1">
                    <a:tint val="75000"/>
                  </a:schemeClr>
                </a:solidFill>
              </a:defRPr>
            </a:lvl3pPr>
            <a:lvl4pPr marL="1828709" indent="0">
              <a:buNone/>
              <a:defRPr sz="1867">
                <a:solidFill>
                  <a:schemeClr val="tx1">
                    <a:tint val="75000"/>
                  </a:schemeClr>
                </a:solidFill>
              </a:defRPr>
            </a:lvl4pPr>
            <a:lvl5pPr marL="2438278" indent="0">
              <a:buNone/>
              <a:defRPr sz="1867">
                <a:solidFill>
                  <a:schemeClr val="tx1">
                    <a:tint val="75000"/>
                  </a:schemeClr>
                </a:solidFill>
              </a:defRPr>
            </a:lvl5pPr>
            <a:lvl6pPr marL="3047848" indent="0">
              <a:buNone/>
              <a:defRPr sz="1867">
                <a:solidFill>
                  <a:schemeClr val="tx1">
                    <a:tint val="75000"/>
                  </a:schemeClr>
                </a:solidFill>
              </a:defRPr>
            </a:lvl6pPr>
            <a:lvl7pPr marL="3657417" indent="0">
              <a:buNone/>
              <a:defRPr sz="1867">
                <a:solidFill>
                  <a:schemeClr val="tx1">
                    <a:tint val="75000"/>
                  </a:schemeClr>
                </a:solidFill>
              </a:defRPr>
            </a:lvl7pPr>
            <a:lvl8pPr marL="4266987" indent="0">
              <a:buNone/>
              <a:defRPr sz="1867">
                <a:solidFill>
                  <a:schemeClr val="tx1">
                    <a:tint val="75000"/>
                  </a:schemeClr>
                </a:solidFill>
              </a:defRPr>
            </a:lvl8pPr>
            <a:lvl9pPr marL="4876557" indent="0">
              <a:buNone/>
              <a:defRPr sz="1867">
                <a:solidFill>
                  <a:schemeClr val="tx1">
                    <a:tint val="75000"/>
                  </a:schemeClr>
                </a:solidFill>
              </a:defRPr>
            </a:lvl9pPr>
          </a:lstStyle>
          <a:p>
            <a:pPr lvl="0"/>
            <a:r>
              <a:rPr lang="en-US"/>
              <a:t>Click to edit Master text styles</a:t>
            </a:r>
          </a:p>
        </p:txBody>
      </p:sp>
      <p:sp>
        <p:nvSpPr>
          <p:cNvPr id="5" name="Picture Placeholder 4"/>
          <p:cNvSpPr>
            <a:spLocks noGrp="1"/>
          </p:cNvSpPr>
          <p:nvPr>
            <p:ph type="pic" sz="quarter" idx="10"/>
          </p:nvPr>
        </p:nvSpPr>
        <p:spPr>
          <a:xfrm>
            <a:off x="5025223" y="1630565"/>
            <a:ext cx="6711695" cy="4906676"/>
          </a:xfrm>
        </p:spPr>
        <p:txBody>
          <a:bodyPr/>
          <a:lstStyle/>
          <a:p>
            <a:endParaRPr lang="en-US"/>
          </a:p>
        </p:txBody>
      </p:sp>
      <p:sp>
        <p:nvSpPr>
          <p:cNvPr id="6" name="Title 1">
            <a:extLst>
              <a:ext uri="{FF2B5EF4-FFF2-40B4-BE49-F238E27FC236}">
                <a16:creationId xmlns:a16="http://schemas.microsoft.com/office/drawing/2014/main" id="{1B6ADC21-0F1B-6648-BD92-F0B0872D4D5B}"/>
              </a:ext>
            </a:extLst>
          </p:cNvPr>
          <p:cNvSpPr>
            <a:spLocks noGrp="1"/>
          </p:cNvSpPr>
          <p:nvPr>
            <p:ph type="title"/>
          </p:nvPr>
        </p:nvSpPr>
        <p:spPr>
          <a:xfrm>
            <a:off x="456039" y="240816"/>
            <a:ext cx="11279919" cy="1229801"/>
          </a:xfrm>
        </p:spPr>
        <p:txBody>
          <a:bodyPr tIns="0" bIns="0"/>
          <a:lstStyle>
            <a:lvl1pPr>
              <a:defRPr sz="4800">
                <a:solidFill>
                  <a:srgbClr val="AD122A"/>
                </a:solidFill>
              </a:defRPr>
            </a:lvl1pPr>
          </a:lstStyle>
          <a:p>
            <a:r>
              <a:rPr lang="en-US"/>
              <a:t>Click to edit Master title style</a:t>
            </a:r>
          </a:p>
        </p:txBody>
      </p:sp>
    </p:spTree>
    <p:extLst>
      <p:ext uri="{BB962C8B-B14F-4D97-AF65-F5344CB8AC3E}">
        <p14:creationId xmlns:p14="http://schemas.microsoft.com/office/powerpoint/2010/main" val="37885532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Content Slide – Two Colum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6038" y="1619042"/>
            <a:ext cx="5502140" cy="4941420"/>
          </a:xfrm>
        </p:spPr>
        <p:txBody>
          <a:bodyPr anchor="t">
            <a:normAutofit/>
          </a:bodyPr>
          <a:lstStyle>
            <a:lvl1pPr marL="0" indent="0">
              <a:buNone/>
              <a:defRPr sz="3200" b="0">
                <a:solidFill>
                  <a:schemeClr val="tx1"/>
                </a:solidFill>
              </a:defRPr>
            </a:lvl1pPr>
            <a:lvl2pPr marL="609570" indent="0">
              <a:buNone/>
              <a:defRPr sz="2400">
                <a:solidFill>
                  <a:schemeClr val="tx1">
                    <a:tint val="75000"/>
                  </a:schemeClr>
                </a:solidFill>
              </a:defRPr>
            </a:lvl2pPr>
            <a:lvl3pPr marL="1219139" indent="0">
              <a:buNone/>
              <a:defRPr sz="2133">
                <a:solidFill>
                  <a:schemeClr val="tx1">
                    <a:tint val="75000"/>
                  </a:schemeClr>
                </a:solidFill>
              </a:defRPr>
            </a:lvl3pPr>
            <a:lvl4pPr marL="1828709" indent="0">
              <a:buNone/>
              <a:defRPr sz="1867">
                <a:solidFill>
                  <a:schemeClr val="tx1">
                    <a:tint val="75000"/>
                  </a:schemeClr>
                </a:solidFill>
              </a:defRPr>
            </a:lvl4pPr>
            <a:lvl5pPr marL="2438278" indent="0">
              <a:buNone/>
              <a:defRPr sz="1867">
                <a:solidFill>
                  <a:schemeClr val="tx1">
                    <a:tint val="75000"/>
                  </a:schemeClr>
                </a:solidFill>
              </a:defRPr>
            </a:lvl5pPr>
            <a:lvl6pPr marL="3047848" indent="0">
              <a:buNone/>
              <a:defRPr sz="1867">
                <a:solidFill>
                  <a:schemeClr val="tx1">
                    <a:tint val="75000"/>
                  </a:schemeClr>
                </a:solidFill>
              </a:defRPr>
            </a:lvl6pPr>
            <a:lvl7pPr marL="3657417" indent="0">
              <a:buNone/>
              <a:defRPr sz="1867">
                <a:solidFill>
                  <a:schemeClr val="tx1">
                    <a:tint val="75000"/>
                  </a:schemeClr>
                </a:solidFill>
              </a:defRPr>
            </a:lvl7pPr>
            <a:lvl8pPr marL="4266987" indent="0">
              <a:buNone/>
              <a:defRPr sz="1867">
                <a:solidFill>
                  <a:schemeClr val="tx1">
                    <a:tint val="75000"/>
                  </a:schemeClr>
                </a:solidFill>
              </a:defRPr>
            </a:lvl8pPr>
            <a:lvl9pPr marL="4876557" indent="0">
              <a:buNone/>
              <a:defRPr sz="1867">
                <a:solidFill>
                  <a:schemeClr val="tx1">
                    <a:tint val="75000"/>
                  </a:schemeClr>
                </a:solidFill>
              </a:defRPr>
            </a:lvl9pPr>
          </a:lstStyle>
          <a:p>
            <a:pPr lvl="0"/>
            <a:r>
              <a:rPr lang="en-US"/>
              <a:t>Click to edit Master text styles</a:t>
            </a:r>
          </a:p>
        </p:txBody>
      </p:sp>
      <p:sp>
        <p:nvSpPr>
          <p:cNvPr id="5" name="Text Placeholder 2"/>
          <p:cNvSpPr>
            <a:spLocks noGrp="1"/>
          </p:cNvSpPr>
          <p:nvPr>
            <p:ph type="body" idx="14"/>
          </p:nvPr>
        </p:nvSpPr>
        <p:spPr>
          <a:xfrm>
            <a:off x="6239794" y="1619037"/>
            <a:ext cx="5496164" cy="4941419"/>
          </a:xfrm>
        </p:spPr>
        <p:txBody>
          <a:bodyPr anchor="t">
            <a:normAutofit/>
          </a:bodyPr>
          <a:lstStyle>
            <a:lvl1pPr marL="0" indent="0">
              <a:buNone/>
              <a:defRPr sz="3200" b="0">
                <a:solidFill>
                  <a:schemeClr val="tx1"/>
                </a:solidFill>
              </a:defRPr>
            </a:lvl1pPr>
            <a:lvl2pPr marL="609570" indent="0">
              <a:buNone/>
              <a:defRPr sz="2400">
                <a:solidFill>
                  <a:schemeClr val="tx1">
                    <a:tint val="75000"/>
                  </a:schemeClr>
                </a:solidFill>
              </a:defRPr>
            </a:lvl2pPr>
            <a:lvl3pPr marL="1219139" indent="0">
              <a:buNone/>
              <a:defRPr sz="2133">
                <a:solidFill>
                  <a:schemeClr val="tx1">
                    <a:tint val="75000"/>
                  </a:schemeClr>
                </a:solidFill>
              </a:defRPr>
            </a:lvl3pPr>
            <a:lvl4pPr marL="1828709" indent="0">
              <a:buNone/>
              <a:defRPr sz="1867">
                <a:solidFill>
                  <a:schemeClr val="tx1">
                    <a:tint val="75000"/>
                  </a:schemeClr>
                </a:solidFill>
              </a:defRPr>
            </a:lvl4pPr>
            <a:lvl5pPr marL="2438278" indent="0">
              <a:buNone/>
              <a:defRPr sz="1867">
                <a:solidFill>
                  <a:schemeClr val="tx1">
                    <a:tint val="75000"/>
                  </a:schemeClr>
                </a:solidFill>
              </a:defRPr>
            </a:lvl5pPr>
            <a:lvl6pPr marL="3047848" indent="0">
              <a:buNone/>
              <a:defRPr sz="1867">
                <a:solidFill>
                  <a:schemeClr val="tx1">
                    <a:tint val="75000"/>
                  </a:schemeClr>
                </a:solidFill>
              </a:defRPr>
            </a:lvl6pPr>
            <a:lvl7pPr marL="3657417" indent="0">
              <a:buNone/>
              <a:defRPr sz="1867">
                <a:solidFill>
                  <a:schemeClr val="tx1">
                    <a:tint val="75000"/>
                  </a:schemeClr>
                </a:solidFill>
              </a:defRPr>
            </a:lvl7pPr>
            <a:lvl8pPr marL="4266987" indent="0">
              <a:buNone/>
              <a:defRPr sz="1867">
                <a:solidFill>
                  <a:schemeClr val="tx1">
                    <a:tint val="75000"/>
                  </a:schemeClr>
                </a:solidFill>
              </a:defRPr>
            </a:lvl8pPr>
            <a:lvl9pPr marL="4876557" indent="0">
              <a:buNone/>
              <a:defRPr sz="1867">
                <a:solidFill>
                  <a:schemeClr val="tx1">
                    <a:tint val="75000"/>
                  </a:schemeClr>
                </a:solidFill>
              </a:defRPr>
            </a:lvl9pPr>
          </a:lstStyle>
          <a:p>
            <a:pPr lvl="0"/>
            <a:r>
              <a:rPr lang="en-US"/>
              <a:t>Click to edit Master text styles</a:t>
            </a:r>
          </a:p>
        </p:txBody>
      </p:sp>
      <p:sp>
        <p:nvSpPr>
          <p:cNvPr id="6" name="Title 1"/>
          <p:cNvSpPr>
            <a:spLocks noGrp="1"/>
          </p:cNvSpPr>
          <p:nvPr>
            <p:ph type="title"/>
          </p:nvPr>
        </p:nvSpPr>
        <p:spPr>
          <a:xfrm>
            <a:off x="456039" y="240816"/>
            <a:ext cx="11279919" cy="1229801"/>
          </a:xfrm>
        </p:spPr>
        <p:txBody>
          <a:bodyPr tIns="0" bIns="0"/>
          <a:lstStyle>
            <a:lvl1pPr>
              <a:defRPr sz="4800">
                <a:solidFill>
                  <a:srgbClr val="AD122A"/>
                </a:solidFill>
              </a:defRPr>
            </a:lvl1pPr>
          </a:lstStyle>
          <a:p>
            <a:r>
              <a:rPr lang="en-US"/>
              <a:t>Click to edit Master title style</a:t>
            </a:r>
          </a:p>
        </p:txBody>
      </p:sp>
    </p:spTree>
    <p:extLst>
      <p:ext uri="{BB962C8B-B14F-4D97-AF65-F5344CB8AC3E}">
        <p14:creationId xmlns:p14="http://schemas.microsoft.com/office/powerpoint/2010/main" val="14912002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6A1D75-0510-799B-3077-49CB39E78E3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B73E0FF-7FE6-1BC3-6D31-FCDA9C4EC70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193A230-720D-ABC1-7519-7C54A3B5E85E}"/>
              </a:ext>
            </a:extLst>
          </p:cNvPr>
          <p:cNvSpPr>
            <a:spLocks noGrp="1"/>
          </p:cNvSpPr>
          <p:nvPr>
            <p:ph type="dt" sz="half" idx="10"/>
          </p:nvPr>
        </p:nvSpPr>
        <p:spPr/>
        <p:txBody>
          <a:bodyPr/>
          <a:lstStyle/>
          <a:p>
            <a:fld id="{87644C10-67A5-49B8-97E6-3E4B59955BD6}" type="datetimeFigureOut">
              <a:rPr lang="en-US" smtClean="0"/>
              <a:t>7/22/2025</a:t>
            </a:fld>
            <a:endParaRPr lang="en-US"/>
          </a:p>
        </p:txBody>
      </p:sp>
      <p:sp>
        <p:nvSpPr>
          <p:cNvPr id="5" name="Footer Placeholder 4">
            <a:extLst>
              <a:ext uri="{FF2B5EF4-FFF2-40B4-BE49-F238E27FC236}">
                <a16:creationId xmlns:a16="http://schemas.microsoft.com/office/drawing/2014/main" id="{055E475F-0D8C-B2B1-333A-E931AF963E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BDEFB2D-BD7D-468E-9544-BCA9973E353E}"/>
              </a:ext>
            </a:extLst>
          </p:cNvPr>
          <p:cNvSpPr>
            <a:spLocks noGrp="1"/>
          </p:cNvSpPr>
          <p:nvPr>
            <p:ph type="sldNum" sz="quarter" idx="12"/>
          </p:nvPr>
        </p:nvSpPr>
        <p:spPr/>
        <p:txBody>
          <a:bodyPr/>
          <a:lstStyle/>
          <a:p>
            <a:fld id="{8A6A80C5-2D2F-4A72-9CFE-B327CE884D56}" type="slidenum">
              <a:rPr lang="en-US" smtClean="0"/>
              <a:t>‹#›</a:t>
            </a:fld>
            <a:endParaRPr lang="en-US"/>
          </a:p>
        </p:txBody>
      </p:sp>
    </p:spTree>
    <p:extLst>
      <p:ext uri="{BB962C8B-B14F-4D97-AF65-F5344CB8AC3E}">
        <p14:creationId xmlns:p14="http://schemas.microsoft.com/office/powerpoint/2010/main" val="41151829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C92BC3-ABC6-4A3B-8E78-A2034AD45EE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F62803E-8188-0C47-C028-F24907E326E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353E393-61F7-FBDB-A295-185175467A92}"/>
              </a:ext>
            </a:extLst>
          </p:cNvPr>
          <p:cNvSpPr>
            <a:spLocks noGrp="1"/>
          </p:cNvSpPr>
          <p:nvPr>
            <p:ph type="dt" sz="half" idx="10"/>
          </p:nvPr>
        </p:nvSpPr>
        <p:spPr/>
        <p:txBody>
          <a:bodyPr/>
          <a:lstStyle/>
          <a:p>
            <a:fld id="{87644C10-67A5-49B8-97E6-3E4B59955BD6}" type="datetimeFigureOut">
              <a:rPr lang="en-US" smtClean="0"/>
              <a:t>7/22/2025</a:t>
            </a:fld>
            <a:endParaRPr lang="en-US"/>
          </a:p>
        </p:txBody>
      </p:sp>
      <p:sp>
        <p:nvSpPr>
          <p:cNvPr id="5" name="Footer Placeholder 4">
            <a:extLst>
              <a:ext uri="{FF2B5EF4-FFF2-40B4-BE49-F238E27FC236}">
                <a16:creationId xmlns:a16="http://schemas.microsoft.com/office/drawing/2014/main" id="{19489815-0287-FA3B-FF19-EEC268A3E0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7450F7F-E7D7-141C-B112-8DC058B07F02}"/>
              </a:ext>
            </a:extLst>
          </p:cNvPr>
          <p:cNvSpPr>
            <a:spLocks noGrp="1"/>
          </p:cNvSpPr>
          <p:nvPr>
            <p:ph type="sldNum" sz="quarter" idx="12"/>
          </p:nvPr>
        </p:nvSpPr>
        <p:spPr/>
        <p:txBody>
          <a:bodyPr/>
          <a:lstStyle/>
          <a:p>
            <a:fld id="{8A6A80C5-2D2F-4A72-9CFE-B327CE884D56}" type="slidenum">
              <a:rPr lang="en-US" smtClean="0"/>
              <a:t>‹#›</a:t>
            </a:fld>
            <a:endParaRPr lang="en-US"/>
          </a:p>
        </p:txBody>
      </p:sp>
    </p:spTree>
    <p:extLst>
      <p:ext uri="{BB962C8B-B14F-4D97-AF65-F5344CB8AC3E}">
        <p14:creationId xmlns:p14="http://schemas.microsoft.com/office/powerpoint/2010/main" val="16149892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8D3C48-17C5-F151-E4FB-DD4EAC1A4BF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9086E80-E8C7-5F67-69B0-18119FF6254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52EB0F4-7AD3-A6CC-9F66-1AAF9EE715E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A0A471A-2AEE-C625-8945-5CA991AF4AA2}"/>
              </a:ext>
            </a:extLst>
          </p:cNvPr>
          <p:cNvSpPr>
            <a:spLocks noGrp="1"/>
          </p:cNvSpPr>
          <p:nvPr>
            <p:ph type="dt" sz="half" idx="10"/>
          </p:nvPr>
        </p:nvSpPr>
        <p:spPr/>
        <p:txBody>
          <a:bodyPr/>
          <a:lstStyle/>
          <a:p>
            <a:fld id="{87644C10-67A5-49B8-97E6-3E4B59955BD6}" type="datetimeFigureOut">
              <a:rPr lang="en-US" smtClean="0"/>
              <a:t>7/22/2025</a:t>
            </a:fld>
            <a:endParaRPr lang="en-US"/>
          </a:p>
        </p:txBody>
      </p:sp>
      <p:sp>
        <p:nvSpPr>
          <p:cNvPr id="6" name="Footer Placeholder 5">
            <a:extLst>
              <a:ext uri="{FF2B5EF4-FFF2-40B4-BE49-F238E27FC236}">
                <a16:creationId xmlns:a16="http://schemas.microsoft.com/office/drawing/2014/main" id="{05F94619-6929-7244-64C4-C26A32F6BFD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16B6BBA-BE4D-7538-DB58-5A05F1F1DCC2}"/>
              </a:ext>
            </a:extLst>
          </p:cNvPr>
          <p:cNvSpPr>
            <a:spLocks noGrp="1"/>
          </p:cNvSpPr>
          <p:nvPr>
            <p:ph type="sldNum" sz="quarter" idx="12"/>
          </p:nvPr>
        </p:nvSpPr>
        <p:spPr/>
        <p:txBody>
          <a:bodyPr/>
          <a:lstStyle/>
          <a:p>
            <a:fld id="{8A6A80C5-2D2F-4A72-9CFE-B327CE884D56}" type="slidenum">
              <a:rPr lang="en-US" smtClean="0"/>
              <a:t>‹#›</a:t>
            </a:fld>
            <a:endParaRPr lang="en-US"/>
          </a:p>
        </p:txBody>
      </p:sp>
    </p:spTree>
    <p:extLst>
      <p:ext uri="{BB962C8B-B14F-4D97-AF65-F5344CB8AC3E}">
        <p14:creationId xmlns:p14="http://schemas.microsoft.com/office/powerpoint/2010/main" val="1764173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5227C-6B2D-213E-B5CD-80517B12CF3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22C0CBD-735B-7B93-3298-A2355A404AA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DC6097C-184A-ECAD-9731-C9161F510FC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48192D7-236C-E4AA-1DF7-29378A3BA66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ECAEA00-B02A-166B-9799-B8A5764C490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1F0883E-EAED-8970-380E-77961B10EF04}"/>
              </a:ext>
            </a:extLst>
          </p:cNvPr>
          <p:cNvSpPr>
            <a:spLocks noGrp="1"/>
          </p:cNvSpPr>
          <p:nvPr>
            <p:ph type="dt" sz="half" idx="10"/>
          </p:nvPr>
        </p:nvSpPr>
        <p:spPr/>
        <p:txBody>
          <a:bodyPr/>
          <a:lstStyle/>
          <a:p>
            <a:fld id="{87644C10-67A5-49B8-97E6-3E4B59955BD6}" type="datetimeFigureOut">
              <a:rPr lang="en-US" smtClean="0"/>
              <a:t>7/22/2025</a:t>
            </a:fld>
            <a:endParaRPr lang="en-US"/>
          </a:p>
        </p:txBody>
      </p:sp>
      <p:sp>
        <p:nvSpPr>
          <p:cNvPr id="8" name="Footer Placeholder 7">
            <a:extLst>
              <a:ext uri="{FF2B5EF4-FFF2-40B4-BE49-F238E27FC236}">
                <a16:creationId xmlns:a16="http://schemas.microsoft.com/office/drawing/2014/main" id="{7D62D174-61E2-51B1-803F-3C78FAA1186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0F59F6D-2A47-273F-BF24-F931E1C3174D}"/>
              </a:ext>
            </a:extLst>
          </p:cNvPr>
          <p:cNvSpPr>
            <a:spLocks noGrp="1"/>
          </p:cNvSpPr>
          <p:nvPr>
            <p:ph type="sldNum" sz="quarter" idx="12"/>
          </p:nvPr>
        </p:nvSpPr>
        <p:spPr/>
        <p:txBody>
          <a:bodyPr/>
          <a:lstStyle/>
          <a:p>
            <a:fld id="{8A6A80C5-2D2F-4A72-9CFE-B327CE884D56}" type="slidenum">
              <a:rPr lang="en-US" smtClean="0"/>
              <a:t>‹#›</a:t>
            </a:fld>
            <a:endParaRPr lang="en-US"/>
          </a:p>
        </p:txBody>
      </p:sp>
    </p:spTree>
    <p:extLst>
      <p:ext uri="{BB962C8B-B14F-4D97-AF65-F5344CB8AC3E}">
        <p14:creationId xmlns:p14="http://schemas.microsoft.com/office/powerpoint/2010/main" val="32442247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5848B3-9334-4695-D12B-C9B9AB9423F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1688840-3C29-C1D5-AD26-9350304861A4}"/>
              </a:ext>
            </a:extLst>
          </p:cNvPr>
          <p:cNvSpPr>
            <a:spLocks noGrp="1"/>
          </p:cNvSpPr>
          <p:nvPr>
            <p:ph type="dt" sz="half" idx="10"/>
          </p:nvPr>
        </p:nvSpPr>
        <p:spPr/>
        <p:txBody>
          <a:bodyPr/>
          <a:lstStyle/>
          <a:p>
            <a:fld id="{87644C10-67A5-49B8-97E6-3E4B59955BD6}" type="datetimeFigureOut">
              <a:rPr lang="en-US" smtClean="0"/>
              <a:t>7/22/2025</a:t>
            </a:fld>
            <a:endParaRPr lang="en-US"/>
          </a:p>
        </p:txBody>
      </p:sp>
      <p:sp>
        <p:nvSpPr>
          <p:cNvPr id="4" name="Footer Placeholder 3">
            <a:extLst>
              <a:ext uri="{FF2B5EF4-FFF2-40B4-BE49-F238E27FC236}">
                <a16:creationId xmlns:a16="http://schemas.microsoft.com/office/drawing/2014/main" id="{1E6298FD-F5BD-288D-F2D7-10DCC892272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C9800C8-F283-69F1-B914-C6B51B749EB2}"/>
              </a:ext>
            </a:extLst>
          </p:cNvPr>
          <p:cNvSpPr>
            <a:spLocks noGrp="1"/>
          </p:cNvSpPr>
          <p:nvPr>
            <p:ph type="sldNum" sz="quarter" idx="12"/>
          </p:nvPr>
        </p:nvSpPr>
        <p:spPr/>
        <p:txBody>
          <a:bodyPr/>
          <a:lstStyle/>
          <a:p>
            <a:fld id="{8A6A80C5-2D2F-4A72-9CFE-B327CE884D56}" type="slidenum">
              <a:rPr lang="en-US" smtClean="0"/>
              <a:t>‹#›</a:t>
            </a:fld>
            <a:endParaRPr lang="en-US"/>
          </a:p>
        </p:txBody>
      </p:sp>
    </p:spTree>
    <p:extLst>
      <p:ext uri="{BB962C8B-B14F-4D97-AF65-F5344CB8AC3E}">
        <p14:creationId xmlns:p14="http://schemas.microsoft.com/office/powerpoint/2010/main" val="19291778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4B8E100-F665-ABD3-1385-AB51B942678D}"/>
              </a:ext>
            </a:extLst>
          </p:cNvPr>
          <p:cNvSpPr>
            <a:spLocks noGrp="1"/>
          </p:cNvSpPr>
          <p:nvPr>
            <p:ph type="dt" sz="half" idx="10"/>
          </p:nvPr>
        </p:nvSpPr>
        <p:spPr/>
        <p:txBody>
          <a:bodyPr/>
          <a:lstStyle/>
          <a:p>
            <a:fld id="{87644C10-67A5-49B8-97E6-3E4B59955BD6}" type="datetimeFigureOut">
              <a:rPr lang="en-US" smtClean="0"/>
              <a:t>7/22/2025</a:t>
            </a:fld>
            <a:endParaRPr lang="en-US"/>
          </a:p>
        </p:txBody>
      </p:sp>
      <p:sp>
        <p:nvSpPr>
          <p:cNvPr id="3" name="Footer Placeholder 2">
            <a:extLst>
              <a:ext uri="{FF2B5EF4-FFF2-40B4-BE49-F238E27FC236}">
                <a16:creationId xmlns:a16="http://schemas.microsoft.com/office/drawing/2014/main" id="{4B4F2693-7447-7298-122F-82CD6BE8A34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CB735C6-A8EA-BA2B-FC5D-81DE17D4A7C3}"/>
              </a:ext>
            </a:extLst>
          </p:cNvPr>
          <p:cNvSpPr>
            <a:spLocks noGrp="1"/>
          </p:cNvSpPr>
          <p:nvPr>
            <p:ph type="sldNum" sz="quarter" idx="12"/>
          </p:nvPr>
        </p:nvSpPr>
        <p:spPr/>
        <p:txBody>
          <a:bodyPr/>
          <a:lstStyle/>
          <a:p>
            <a:fld id="{8A6A80C5-2D2F-4A72-9CFE-B327CE884D56}" type="slidenum">
              <a:rPr lang="en-US" smtClean="0"/>
              <a:t>‹#›</a:t>
            </a:fld>
            <a:endParaRPr lang="en-US"/>
          </a:p>
        </p:txBody>
      </p:sp>
    </p:spTree>
    <p:extLst>
      <p:ext uri="{BB962C8B-B14F-4D97-AF65-F5344CB8AC3E}">
        <p14:creationId xmlns:p14="http://schemas.microsoft.com/office/powerpoint/2010/main" val="21094077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88CA41-30E9-EFAE-187F-883A8EB0516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109AC88-B881-BEE5-8519-2767FD0FEBF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2B39BCD-B2A2-C085-D622-CE12E68171F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6E7C03A-A83A-19D3-DEDC-3EAD2A6068D0}"/>
              </a:ext>
            </a:extLst>
          </p:cNvPr>
          <p:cNvSpPr>
            <a:spLocks noGrp="1"/>
          </p:cNvSpPr>
          <p:nvPr>
            <p:ph type="dt" sz="half" idx="10"/>
          </p:nvPr>
        </p:nvSpPr>
        <p:spPr/>
        <p:txBody>
          <a:bodyPr/>
          <a:lstStyle/>
          <a:p>
            <a:fld id="{87644C10-67A5-49B8-97E6-3E4B59955BD6}" type="datetimeFigureOut">
              <a:rPr lang="en-US" smtClean="0"/>
              <a:t>7/22/2025</a:t>
            </a:fld>
            <a:endParaRPr lang="en-US"/>
          </a:p>
        </p:txBody>
      </p:sp>
      <p:sp>
        <p:nvSpPr>
          <p:cNvPr id="6" name="Footer Placeholder 5">
            <a:extLst>
              <a:ext uri="{FF2B5EF4-FFF2-40B4-BE49-F238E27FC236}">
                <a16:creationId xmlns:a16="http://schemas.microsoft.com/office/drawing/2014/main" id="{3A58715D-E14D-ACA8-9632-AAB6F210BA3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92C3412-AA09-6963-DE3E-8879E3018AC0}"/>
              </a:ext>
            </a:extLst>
          </p:cNvPr>
          <p:cNvSpPr>
            <a:spLocks noGrp="1"/>
          </p:cNvSpPr>
          <p:nvPr>
            <p:ph type="sldNum" sz="quarter" idx="12"/>
          </p:nvPr>
        </p:nvSpPr>
        <p:spPr/>
        <p:txBody>
          <a:bodyPr/>
          <a:lstStyle/>
          <a:p>
            <a:fld id="{8A6A80C5-2D2F-4A72-9CFE-B327CE884D56}" type="slidenum">
              <a:rPr lang="en-US" smtClean="0"/>
              <a:t>‹#›</a:t>
            </a:fld>
            <a:endParaRPr lang="en-US"/>
          </a:p>
        </p:txBody>
      </p:sp>
    </p:spTree>
    <p:extLst>
      <p:ext uri="{BB962C8B-B14F-4D97-AF65-F5344CB8AC3E}">
        <p14:creationId xmlns:p14="http://schemas.microsoft.com/office/powerpoint/2010/main" val="22523764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510BA7-2AE9-B2B6-6B17-2AE5122E5A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BB2BBBA-2175-63C6-2506-0B78397F9DC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AB9DA0F-151C-881D-914B-6E683F6CA3D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73F2B18-82D2-F74E-69EF-CEFC81B0BE69}"/>
              </a:ext>
            </a:extLst>
          </p:cNvPr>
          <p:cNvSpPr>
            <a:spLocks noGrp="1"/>
          </p:cNvSpPr>
          <p:nvPr>
            <p:ph type="dt" sz="half" idx="10"/>
          </p:nvPr>
        </p:nvSpPr>
        <p:spPr/>
        <p:txBody>
          <a:bodyPr/>
          <a:lstStyle/>
          <a:p>
            <a:fld id="{87644C10-67A5-49B8-97E6-3E4B59955BD6}" type="datetimeFigureOut">
              <a:rPr lang="en-US" smtClean="0"/>
              <a:t>7/22/2025</a:t>
            </a:fld>
            <a:endParaRPr lang="en-US"/>
          </a:p>
        </p:txBody>
      </p:sp>
      <p:sp>
        <p:nvSpPr>
          <p:cNvPr id="6" name="Footer Placeholder 5">
            <a:extLst>
              <a:ext uri="{FF2B5EF4-FFF2-40B4-BE49-F238E27FC236}">
                <a16:creationId xmlns:a16="http://schemas.microsoft.com/office/drawing/2014/main" id="{5D47B3D4-0634-A71D-78DD-C377BC96049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47B4B4F-D43A-0AEC-95B4-8835F325406D}"/>
              </a:ext>
            </a:extLst>
          </p:cNvPr>
          <p:cNvSpPr>
            <a:spLocks noGrp="1"/>
          </p:cNvSpPr>
          <p:nvPr>
            <p:ph type="sldNum" sz="quarter" idx="12"/>
          </p:nvPr>
        </p:nvSpPr>
        <p:spPr/>
        <p:txBody>
          <a:bodyPr/>
          <a:lstStyle/>
          <a:p>
            <a:fld id="{8A6A80C5-2D2F-4A72-9CFE-B327CE884D56}" type="slidenum">
              <a:rPr lang="en-US" smtClean="0"/>
              <a:t>‹#›</a:t>
            </a:fld>
            <a:endParaRPr lang="en-US"/>
          </a:p>
        </p:txBody>
      </p:sp>
    </p:spTree>
    <p:extLst>
      <p:ext uri="{BB962C8B-B14F-4D97-AF65-F5344CB8AC3E}">
        <p14:creationId xmlns:p14="http://schemas.microsoft.com/office/powerpoint/2010/main" val="26374927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D4D8227-946D-110F-B8D9-36E0C24E5CA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E06B257-0A45-1C1C-7A65-D0203D52D58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5E7A0F7-D8DA-1FC7-0347-FF1A06F7AE7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7644C10-67A5-49B8-97E6-3E4B59955BD6}" type="datetimeFigureOut">
              <a:rPr lang="en-US" smtClean="0"/>
              <a:t>7/22/2025</a:t>
            </a:fld>
            <a:endParaRPr lang="en-US"/>
          </a:p>
        </p:txBody>
      </p:sp>
      <p:sp>
        <p:nvSpPr>
          <p:cNvPr id="5" name="Footer Placeholder 4">
            <a:extLst>
              <a:ext uri="{FF2B5EF4-FFF2-40B4-BE49-F238E27FC236}">
                <a16:creationId xmlns:a16="http://schemas.microsoft.com/office/drawing/2014/main" id="{2F81DF7D-B0A0-ACAB-9D25-8186C07354F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E2ADB2F4-164F-8DED-78ED-347E057B78D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A6A80C5-2D2F-4A72-9CFE-B327CE884D56}" type="slidenum">
              <a:rPr lang="en-US" smtClean="0"/>
              <a:t>‹#›</a:t>
            </a:fld>
            <a:endParaRPr lang="en-US"/>
          </a:p>
        </p:txBody>
      </p:sp>
    </p:spTree>
    <p:extLst>
      <p:ext uri="{BB962C8B-B14F-4D97-AF65-F5344CB8AC3E}">
        <p14:creationId xmlns:p14="http://schemas.microsoft.com/office/powerpoint/2010/main" val="29813494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unmc.edu/patient-safety/capturefalls/roadmap/post-fall-huddle/index.html" TargetMode="External"/><Relationship Id="rId2" Type="http://schemas.openxmlformats.org/officeDocument/2006/relationships/notesSlide" Target="../notesSlides/notesSlide8.xml"/><Relationship Id="rId1" Type="http://schemas.openxmlformats.org/officeDocument/2006/relationships/slideLayout" Target="../slideLayouts/slideLayout12.xml"/><Relationship Id="rId6" Type="http://schemas.openxmlformats.org/officeDocument/2006/relationships/image" Target="../media/image1.png"/><Relationship Id="rId5" Type="http://schemas.openxmlformats.org/officeDocument/2006/relationships/image" Target="../media/image11.svg"/><Relationship Id="rId4" Type="http://schemas.openxmlformats.org/officeDocument/2006/relationships/image" Target="../media/image10.png"/></Relationships>
</file>

<file path=ppt/slides/_rels/slide11.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hyperlink" Target="https://www.unmc.edu/patient-safety/capturefalls/roadmap/post-fall-huddle/index.html" TargetMode="External"/><Relationship Id="rId7" Type="http://schemas.openxmlformats.org/officeDocument/2006/relationships/image" Target="../media/image15.svg"/><Relationship Id="rId12"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2.xml"/><Relationship Id="rId6" Type="http://schemas.openxmlformats.org/officeDocument/2006/relationships/image" Target="../media/image14.png"/><Relationship Id="rId11" Type="http://schemas.openxmlformats.org/officeDocument/2006/relationships/image" Target="../media/image19.svg"/><Relationship Id="rId5" Type="http://schemas.openxmlformats.org/officeDocument/2006/relationships/image" Target="../media/image13.svg"/><Relationship Id="rId10" Type="http://schemas.openxmlformats.org/officeDocument/2006/relationships/image" Target="../media/image18.png"/><Relationship Id="rId4" Type="http://schemas.openxmlformats.org/officeDocument/2006/relationships/image" Target="../media/image12.png"/><Relationship Id="rId9" Type="http://schemas.openxmlformats.org/officeDocument/2006/relationships/image" Target="../media/image17.svg"/></Relationships>
</file>

<file path=ppt/slides/_rels/slide12.xml.rels><?xml version="1.0" encoding="UTF-8" standalone="yes"?>
<Relationships xmlns="http://schemas.openxmlformats.org/package/2006/relationships"><Relationship Id="rId8" Type="http://schemas.openxmlformats.org/officeDocument/2006/relationships/image" Target="../media/image24.svg"/><Relationship Id="rId13" Type="http://schemas.openxmlformats.org/officeDocument/2006/relationships/image" Target="../media/image29.png"/><Relationship Id="rId3" Type="http://schemas.openxmlformats.org/officeDocument/2006/relationships/hyperlink" Target="https://www.unmc.edu/patient-safety/_documents/roadmap/capture-huddle-guide-5-1.pdf" TargetMode="External"/><Relationship Id="rId7" Type="http://schemas.openxmlformats.org/officeDocument/2006/relationships/image" Target="../media/image23.png"/><Relationship Id="rId12" Type="http://schemas.openxmlformats.org/officeDocument/2006/relationships/image" Target="../media/image28.svg"/><Relationship Id="rId2" Type="http://schemas.openxmlformats.org/officeDocument/2006/relationships/notesSlide" Target="../notesSlides/notesSlide10.xml"/><Relationship Id="rId1" Type="http://schemas.openxmlformats.org/officeDocument/2006/relationships/slideLayout" Target="../slideLayouts/slideLayout12.xml"/><Relationship Id="rId6" Type="http://schemas.openxmlformats.org/officeDocument/2006/relationships/image" Target="../media/image22.svg"/><Relationship Id="rId11" Type="http://schemas.openxmlformats.org/officeDocument/2006/relationships/image" Target="../media/image27.png"/><Relationship Id="rId5" Type="http://schemas.openxmlformats.org/officeDocument/2006/relationships/image" Target="../media/image21.png"/><Relationship Id="rId15" Type="http://schemas.openxmlformats.org/officeDocument/2006/relationships/image" Target="../media/image1.png"/><Relationship Id="rId10" Type="http://schemas.openxmlformats.org/officeDocument/2006/relationships/image" Target="../media/image26.svg"/><Relationship Id="rId4" Type="http://schemas.openxmlformats.org/officeDocument/2006/relationships/image" Target="../media/image20.png"/><Relationship Id="rId9" Type="http://schemas.openxmlformats.org/officeDocument/2006/relationships/image" Target="../media/image25.png"/><Relationship Id="rId14" Type="http://schemas.openxmlformats.org/officeDocument/2006/relationships/image" Target="../media/image30.sv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8" Type="http://schemas.openxmlformats.org/officeDocument/2006/relationships/hyperlink" Target="https://www.unmc.edu/patient-safety/_documents/roadmap/capture-huddle-guide-5-1.pdf" TargetMode="External"/><Relationship Id="rId3" Type="http://schemas.openxmlformats.org/officeDocument/2006/relationships/hyperlink" Target="https://www.unmc.edu/patient-safety/capturefalls/" TargetMode="External"/><Relationship Id="rId7" Type="http://schemas.openxmlformats.org/officeDocument/2006/relationships/hyperlink" Target="https://www.unmc.edu/patient-safety/_documents/roadmap/post-fall-huddle-pocket-guide.pdf" TargetMode="External"/><Relationship Id="rId2" Type="http://schemas.openxmlformats.org/officeDocument/2006/relationships/notesSlide" Target="../notesSlides/notesSlide12.xml"/><Relationship Id="rId1" Type="http://schemas.openxmlformats.org/officeDocument/2006/relationships/slideLayout" Target="../slideLayouts/slideLayout12.xml"/><Relationship Id="rId6" Type="http://schemas.openxmlformats.org/officeDocument/2006/relationships/hyperlink" Target="https://www.ahrq.gov/patient-safety/settings/hospital/fall-prevention/toolkit/practices.html#3-5" TargetMode="External"/><Relationship Id="rId5" Type="http://schemas.openxmlformats.org/officeDocument/2006/relationships/hyperlink" Target="https://www.patientsafety.va.gov/professionals/onthejob/falls.asp" TargetMode="External"/><Relationship Id="rId4" Type="http://schemas.openxmlformats.org/officeDocument/2006/relationships/hyperlink" Target="https://www.unmc.edu/patient-safety/capturefalls/roadmap/index.html"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hyperlink" Target="https://www.unmc.edu/patient-safety/capturefalls/roadmap/post-fall-huddle/index.html" TargetMode="External"/><Relationship Id="rId2" Type="http://schemas.openxmlformats.org/officeDocument/2006/relationships/notesSlide" Target="../notesSlides/notesSlide2.xml"/><Relationship Id="rId1" Type="http://schemas.openxmlformats.org/officeDocument/2006/relationships/slideLayout" Target="../slideLayouts/slideLayout13.xml"/><Relationship Id="rId5" Type="http://schemas.openxmlformats.org/officeDocument/2006/relationships/image" Target="../media/image2.jpeg"/><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hyperlink" Target="https://www.unmc.edu/patient-safety/capturefalls/roadmap/post-fall-huddle/index.html" TargetMode="External"/><Relationship Id="rId7"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4.xml"/><Relationship Id="rId6" Type="http://schemas.openxmlformats.org/officeDocument/2006/relationships/hyperlink" Target="https://www.unmc.edu/patient-safety/capturefalls/roadmap/index.html" TargetMode="External"/><Relationship Id="rId5" Type="http://schemas.openxmlformats.org/officeDocument/2006/relationships/hyperlink" Target="https://www.ahrq.gov/patient-safety/settings/hospital/fall-prevention/toolkit/practices.html#3-5" TargetMode="External"/><Relationship Id="rId4" Type="http://schemas.openxmlformats.org/officeDocument/2006/relationships/hyperlink" Target="https://www.patientsafety.va.gov/professionals/onthejob/falls.asp"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www.unmc.edu/patient-safety/capturefalls/roadmap/post-fall-huddle/index.html" TargetMode="External"/><Relationship Id="rId2" Type="http://schemas.openxmlformats.org/officeDocument/2006/relationships/notesSlide" Target="../notesSlides/notesSlide4.xml"/><Relationship Id="rId1" Type="http://schemas.openxmlformats.org/officeDocument/2006/relationships/slideLayout" Target="../slideLayouts/slideLayout12.xml"/><Relationship Id="rId6" Type="http://schemas.openxmlformats.org/officeDocument/2006/relationships/image" Target="../media/image1.png"/><Relationship Id="rId5" Type="http://schemas.openxmlformats.org/officeDocument/2006/relationships/image" Target="../media/image4.sv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hyperlink" Target="https://www.unmc.edu/patient-safety/capturefalls/roadmap/post-fall-huddle/index.html" TargetMode="External"/><Relationship Id="rId2" Type="http://schemas.openxmlformats.org/officeDocument/2006/relationships/notesSlide" Target="../notesSlides/notesSlide5.xml"/><Relationship Id="rId1" Type="http://schemas.openxmlformats.org/officeDocument/2006/relationships/slideLayout" Target="../slideLayouts/slideLayout12.xml"/><Relationship Id="rId6" Type="http://schemas.openxmlformats.org/officeDocument/2006/relationships/image" Target="../media/image1.png"/><Relationship Id="rId5" Type="http://schemas.openxmlformats.org/officeDocument/2006/relationships/image" Target="../media/image6.svg"/><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hyperlink" Target="https://www.unmc.edu/patient-safety/_documents/roadmap/post-fall-huddle-pocket-guide.pdf" TargetMode="External"/><Relationship Id="rId2" Type="http://schemas.openxmlformats.org/officeDocument/2006/relationships/notesSlide" Target="../notesSlides/notesSlide6.xml"/><Relationship Id="rId1" Type="http://schemas.openxmlformats.org/officeDocument/2006/relationships/slideLayout" Target="../slideLayouts/slideLayout14.xml"/><Relationship Id="rId6" Type="http://schemas.openxmlformats.org/officeDocument/2006/relationships/image" Target="../media/image1.png"/><Relationship Id="rId5" Type="http://schemas.openxmlformats.org/officeDocument/2006/relationships/image" Target="../media/image7.png"/><Relationship Id="rId4" Type="http://schemas.openxmlformats.org/officeDocument/2006/relationships/hyperlink" Target="https://www.unmc.edu/patient-safety/_documents/roadmap/capture-huddle-guide-5-1.pdf"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s://www.unmc.edu/patient-safety/capturefalls/roadmap/post-fall-huddle/index.html" TargetMode="External"/><Relationship Id="rId2" Type="http://schemas.openxmlformats.org/officeDocument/2006/relationships/notesSlide" Target="../notesSlides/notesSlide7.xml"/><Relationship Id="rId1" Type="http://schemas.openxmlformats.org/officeDocument/2006/relationships/slideLayout" Target="../slideLayouts/slideLayout12.xml"/><Relationship Id="rId6" Type="http://schemas.openxmlformats.org/officeDocument/2006/relationships/image" Target="../media/image1.png"/><Relationship Id="rId5" Type="http://schemas.openxmlformats.org/officeDocument/2006/relationships/image" Target="../media/image9.svg"/><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16020" y="533126"/>
            <a:ext cx="9959959" cy="3158377"/>
          </a:xfrm>
        </p:spPr>
        <p:txBody>
          <a:bodyPr/>
          <a:lstStyle/>
          <a:p>
            <a:pPr algn="ctr"/>
            <a:r>
              <a:rPr lang="en-US" sz="4800" dirty="0">
                <a:latin typeface="Arial" panose="020B0604020202020204" pitchFamily="34" charset="0"/>
                <a:cs typeface="Arial" panose="020B0604020202020204" pitchFamily="34" charset="0"/>
              </a:rPr>
              <a:t>CAPTURE Falls Education Resources</a:t>
            </a:r>
            <a:br>
              <a:rPr lang="en-US" sz="4800" dirty="0">
                <a:latin typeface="Arial" panose="020B0604020202020204" pitchFamily="34" charset="0"/>
                <a:cs typeface="Arial" panose="020B0604020202020204" pitchFamily="34" charset="0"/>
              </a:rPr>
            </a:br>
            <a:br>
              <a:rPr lang="en-US" sz="4800" dirty="0">
                <a:latin typeface="Arial" panose="020B0604020202020204" pitchFamily="34" charset="0"/>
                <a:cs typeface="Arial" panose="020B0604020202020204" pitchFamily="34" charset="0"/>
              </a:rPr>
            </a:br>
            <a:r>
              <a:rPr lang="en-US" sz="4800" dirty="0">
                <a:latin typeface="Arial" panose="020B0604020202020204" pitchFamily="34" charset="0"/>
                <a:cs typeface="Arial" panose="020B0604020202020204" pitchFamily="34" charset="0"/>
              </a:rPr>
              <a:t>Post-Fall Huddle Basics</a:t>
            </a:r>
            <a:endParaRPr lang="en-US" sz="4800" dirty="0">
              <a:solidFill>
                <a:schemeClr val="bg2">
                  <a:lumMod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86479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905190A-9536-4E46-91D4-BE17B19F76E9}"/>
              </a:ext>
            </a:extLst>
          </p:cNvPr>
          <p:cNvSpPr>
            <a:spLocks noGrp="1"/>
          </p:cNvSpPr>
          <p:nvPr>
            <p:ph type="title"/>
          </p:nvPr>
        </p:nvSpPr>
        <p:spPr>
          <a:xfrm>
            <a:off x="456039" y="-19011"/>
            <a:ext cx="11279919" cy="976611"/>
          </a:xfrm>
        </p:spPr>
        <p:txBody>
          <a:bodyPr/>
          <a:lstStyle/>
          <a:p>
            <a:r>
              <a:rPr lang="en-US" dirty="0"/>
              <a:t>Post-Fall Huddle: Where to Meet</a:t>
            </a:r>
          </a:p>
        </p:txBody>
      </p:sp>
      <p:sp>
        <p:nvSpPr>
          <p:cNvPr id="2" name="TextBox 1">
            <a:extLst>
              <a:ext uri="{FF2B5EF4-FFF2-40B4-BE49-F238E27FC236}">
                <a16:creationId xmlns:a16="http://schemas.microsoft.com/office/drawing/2014/main" id="{3FC20082-5818-7D6A-F93E-C9C7D1910CBC}"/>
              </a:ext>
            </a:extLst>
          </p:cNvPr>
          <p:cNvSpPr txBox="1"/>
          <p:nvPr/>
        </p:nvSpPr>
        <p:spPr>
          <a:xfrm>
            <a:off x="456039" y="1073837"/>
            <a:ext cx="11005799" cy="338554"/>
          </a:xfrm>
          <a:prstGeom prst="rect">
            <a:avLst/>
          </a:prstGeom>
          <a:noFill/>
        </p:spPr>
        <p:txBody>
          <a:bodyPr wrap="square">
            <a:spAutoFit/>
          </a:bodyPr>
          <a:lstStyle/>
          <a:p>
            <a:pPr defTabSz="609585">
              <a:defRPr/>
            </a:pPr>
            <a:r>
              <a:rPr lang="en-US" sz="1600" dirty="0">
                <a:solidFill>
                  <a:srgbClr val="000000"/>
                </a:solidFill>
                <a:latin typeface="Arial" panose="020B0604020202020204"/>
                <a:hlinkClick r:id="rId3"/>
              </a:rPr>
              <a:t>CAPTURE Falls Roadmap Post-Fall Huddle</a:t>
            </a:r>
            <a:endParaRPr lang="en-US" sz="1600" dirty="0">
              <a:solidFill>
                <a:srgbClr val="000000"/>
              </a:solidFill>
              <a:latin typeface="Arial" panose="020B0604020202020204"/>
            </a:endParaRPr>
          </a:p>
        </p:txBody>
      </p:sp>
      <p:pic>
        <p:nvPicPr>
          <p:cNvPr id="5" name="Graphic 4" descr="illustration of a patient in bed with an EKG">
            <a:extLst>
              <a:ext uri="{FF2B5EF4-FFF2-40B4-BE49-F238E27FC236}">
                <a16:creationId xmlns:a16="http://schemas.microsoft.com/office/drawing/2014/main" id="{31FAF176-3F47-D4AB-75D5-F4CC66EE7F2F}"/>
              </a:ext>
            </a:extLst>
          </p:cNvPr>
          <p:cNvPicPr>
            <a:picLocks noChangeAspect="1"/>
          </p:cNvPicPr>
          <p:nvPr/>
        </p:nvPicPr>
        <p:blipFill rotWithShape="1">
          <a:blip r:embed="rId4">
            <a:extLst>
              <a:ext uri="{96DAC541-7B7A-43D3-8B79-37D633B846F1}">
                <asvg:svgBlip xmlns:asvg="http://schemas.microsoft.com/office/drawing/2016/SVG/main" r:embed="rId5"/>
              </a:ext>
            </a:extLst>
          </a:blip>
          <a:srcRect t="10217"/>
          <a:stretch/>
        </p:blipFill>
        <p:spPr>
          <a:xfrm>
            <a:off x="219094" y="2257013"/>
            <a:ext cx="2580689" cy="2317044"/>
          </a:xfrm>
          <a:prstGeom prst="rect">
            <a:avLst/>
          </a:prstGeom>
        </p:spPr>
      </p:pic>
      <p:sp>
        <p:nvSpPr>
          <p:cNvPr id="8" name="Freeform: Shape 7">
            <a:extLst>
              <a:ext uri="{FF2B5EF4-FFF2-40B4-BE49-F238E27FC236}">
                <a16:creationId xmlns:a16="http://schemas.microsoft.com/office/drawing/2014/main" id="{EBDA578B-4581-450A-747C-EB360D0D0BA6}"/>
              </a:ext>
            </a:extLst>
          </p:cNvPr>
          <p:cNvSpPr/>
          <p:nvPr/>
        </p:nvSpPr>
        <p:spPr>
          <a:xfrm>
            <a:off x="3554836" y="1460180"/>
            <a:ext cx="6028901" cy="749991"/>
          </a:xfrm>
          <a:custGeom>
            <a:avLst/>
            <a:gdLst>
              <a:gd name="connsiteX0" fmla="*/ 0 w 6028901"/>
              <a:gd name="connsiteY0" fmla="*/ 125001 h 749991"/>
              <a:gd name="connsiteX1" fmla="*/ 125001 w 6028901"/>
              <a:gd name="connsiteY1" fmla="*/ 0 h 749991"/>
              <a:gd name="connsiteX2" fmla="*/ 5903900 w 6028901"/>
              <a:gd name="connsiteY2" fmla="*/ 0 h 749991"/>
              <a:gd name="connsiteX3" fmla="*/ 6028901 w 6028901"/>
              <a:gd name="connsiteY3" fmla="*/ 125001 h 749991"/>
              <a:gd name="connsiteX4" fmla="*/ 6028901 w 6028901"/>
              <a:gd name="connsiteY4" fmla="*/ 624990 h 749991"/>
              <a:gd name="connsiteX5" fmla="*/ 5903900 w 6028901"/>
              <a:gd name="connsiteY5" fmla="*/ 749991 h 749991"/>
              <a:gd name="connsiteX6" fmla="*/ 125001 w 6028901"/>
              <a:gd name="connsiteY6" fmla="*/ 749991 h 749991"/>
              <a:gd name="connsiteX7" fmla="*/ 0 w 6028901"/>
              <a:gd name="connsiteY7" fmla="*/ 624990 h 749991"/>
              <a:gd name="connsiteX8" fmla="*/ 0 w 6028901"/>
              <a:gd name="connsiteY8" fmla="*/ 125001 h 7499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028901" h="749991">
                <a:moveTo>
                  <a:pt x="0" y="125001"/>
                </a:moveTo>
                <a:cubicBezTo>
                  <a:pt x="0" y="55965"/>
                  <a:pt x="55965" y="0"/>
                  <a:pt x="125001" y="0"/>
                </a:cubicBezTo>
                <a:lnTo>
                  <a:pt x="5903900" y="0"/>
                </a:lnTo>
                <a:cubicBezTo>
                  <a:pt x="5972936" y="0"/>
                  <a:pt x="6028901" y="55965"/>
                  <a:pt x="6028901" y="125001"/>
                </a:cubicBezTo>
                <a:lnTo>
                  <a:pt x="6028901" y="624990"/>
                </a:lnTo>
                <a:cubicBezTo>
                  <a:pt x="6028901" y="694026"/>
                  <a:pt x="5972936" y="749991"/>
                  <a:pt x="5903900" y="749991"/>
                </a:cubicBezTo>
                <a:lnTo>
                  <a:pt x="125001" y="749991"/>
                </a:lnTo>
                <a:cubicBezTo>
                  <a:pt x="55965" y="749991"/>
                  <a:pt x="0" y="694026"/>
                  <a:pt x="0" y="624990"/>
                </a:cubicBezTo>
                <a:lnTo>
                  <a:pt x="0" y="125001"/>
                </a:lnTo>
                <a:close/>
              </a:path>
            </a:pathLst>
          </a:custGeom>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txBody>
          <a:bodyPr spcFirstLastPara="0" vert="horz" wrap="square" lIns="264490" tIns="36612" rIns="264490" bIns="36612" numCol="1" spcCol="1270" anchor="ctr" anchorCtr="0">
            <a:noAutofit/>
          </a:bodyPr>
          <a:lstStyle/>
          <a:p>
            <a:pPr marL="0" lvl="0" indent="0" algn="l" defTabSz="889000">
              <a:lnSpc>
                <a:spcPct val="90000"/>
              </a:lnSpc>
              <a:spcBef>
                <a:spcPct val="0"/>
              </a:spcBef>
              <a:spcAft>
                <a:spcPct val="35000"/>
              </a:spcAft>
              <a:buNone/>
            </a:pPr>
            <a:r>
              <a:rPr lang="en-US" sz="2000" b="1" kern="1200" dirty="0"/>
              <a:t>Ideal</a:t>
            </a:r>
          </a:p>
          <a:p>
            <a:pPr marL="0" lvl="0" indent="0" algn="l" defTabSz="889000">
              <a:lnSpc>
                <a:spcPct val="90000"/>
              </a:lnSpc>
              <a:spcBef>
                <a:spcPct val="0"/>
              </a:spcBef>
              <a:spcAft>
                <a:spcPct val="35000"/>
              </a:spcAft>
              <a:buNone/>
            </a:pPr>
            <a:r>
              <a:rPr lang="en-US" sz="2000" i="1" kern="1200" dirty="0"/>
              <a:t>Location where the fall occurred</a:t>
            </a:r>
          </a:p>
        </p:txBody>
      </p:sp>
      <p:sp>
        <p:nvSpPr>
          <p:cNvPr id="6" name="Freeform: Shape 5">
            <a:extLst>
              <a:ext uri="{FF2B5EF4-FFF2-40B4-BE49-F238E27FC236}">
                <a16:creationId xmlns:a16="http://schemas.microsoft.com/office/drawing/2014/main" id="{BE3D07B2-B616-B149-E0A6-74A5BF8B69E4}"/>
              </a:ext>
            </a:extLst>
          </p:cNvPr>
          <p:cNvSpPr/>
          <p:nvPr/>
        </p:nvSpPr>
        <p:spPr>
          <a:xfrm>
            <a:off x="3123241" y="2286515"/>
            <a:ext cx="8612717" cy="1648005"/>
          </a:xfrm>
          <a:custGeom>
            <a:avLst/>
            <a:gdLst>
              <a:gd name="connsiteX0" fmla="*/ 0 w 8612717"/>
              <a:gd name="connsiteY0" fmla="*/ 0 h 1732500"/>
              <a:gd name="connsiteX1" fmla="*/ 8612717 w 8612717"/>
              <a:gd name="connsiteY1" fmla="*/ 0 h 1732500"/>
              <a:gd name="connsiteX2" fmla="*/ 8612717 w 8612717"/>
              <a:gd name="connsiteY2" fmla="*/ 1732500 h 1732500"/>
              <a:gd name="connsiteX3" fmla="*/ 0 w 8612717"/>
              <a:gd name="connsiteY3" fmla="*/ 1732500 h 1732500"/>
              <a:gd name="connsiteX4" fmla="*/ 0 w 8612717"/>
              <a:gd name="connsiteY4" fmla="*/ 0 h 17325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612717" h="1732500">
                <a:moveTo>
                  <a:pt x="0" y="0"/>
                </a:moveTo>
                <a:lnTo>
                  <a:pt x="8612717" y="0"/>
                </a:lnTo>
                <a:lnTo>
                  <a:pt x="8612717" y="1732500"/>
                </a:lnTo>
                <a:lnTo>
                  <a:pt x="0" y="1732500"/>
                </a:lnTo>
                <a:lnTo>
                  <a:pt x="0" y="0"/>
                </a:lnTo>
                <a:close/>
              </a:path>
            </a:pathLst>
          </a:custGeom>
        </p:spPr>
        <p:style>
          <a:lnRef idx="2">
            <a:schemeClr val="accent3">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668443" tIns="416560" rIns="668443" bIns="142240" numCol="1" spcCol="1270" anchor="t" anchorCtr="0">
            <a:noAutofit/>
          </a:bodyPr>
          <a:lstStyle/>
          <a:p>
            <a:pPr marL="228600" lvl="1" indent="-228600" algn="l" defTabSz="889000">
              <a:lnSpc>
                <a:spcPct val="90000"/>
              </a:lnSpc>
              <a:spcBef>
                <a:spcPct val="0"/>
              </a:spcBef>
              <a:spcAft>
                <a:spcPct val="15000"/>
              </a:spcAft>
              <a:buChar char="•"/>
            </a:pPr>
            <a:r>
              <a:rPr lang="en-US" sz="2000" kern="1200" dirty="0"/>
              <a:t>Similar environment may trigger better recall of the circumstances of the fall</a:t>
            </a:r>
          </a:p>
          <a:p>
            <a:pPr marL="228600" lvl="1" indent="-228600" algn="l" defTabSz="889000">
              <a:lnSpc>
                <a:spcPct val="90000"/>
              </a:lnSpc>
              <a:spcBef>
                <a:spcPct val="0"/>
              </a:spcBef>
              <a:spcAft>
                <a:spcPct val="15000"/>
              </a:spcAft>
              <a:buChar char="•"/>
            </a:pPr>
            <a:r>
              <a:rPr lang="en-US" sz="2000" kern="1200" dirty="0"/>
              <a:t>Allows for adequate assessment of environmental factors that may have contributed to the fall</a:t>
            </a:r>
          </a:p>
        </p:txBody>
      </p:sp>
      <p:sp>
        <p:nvSpPr>
          <p:cNvPr id="10" name="Freeform: Shape 9">
            <a:extLst>
              <a:ext uri="{FF2B5EF4-FFF2-40B4-BE49-F238E27FC236}">
                <a16:creationId xmlns:a16="http://schemas.microsoft.com/office/drawing/2014/main" id="{1F76B53F-0797-4BE6-393D-DC314C3D6F0F}"/>
              </a:ext>
            </a:extLst>
          </p:cNvPr>
          <p:cNvSpPr/>
          <p:nvPr/>
        </p:nvSpPr>
        <p:spPr>
          <a:xfrm>
            <a:off x="3554836" y="4035503"/>
            <a:ext cx="6028901" cy="749991"/>
          </a:xfrm>
          <a:custGeom>
            <a:avLst/>
            <a:gdLst>
              <a:gd name="connsiteX0" fmla="*/ 0 w 6028901"/>
              <a:gd name="connsiteY0" fmla="*/ 125001 h 749991"/>
              <a:gd name="connsiteX1" fmla="*/ 125001 w 6028901"/>
              <a:gd name="connsiteY1" fmla="*/ 0 h 749991"/>
              <a:gd name="connsiteX2" fmla="*/ 5903900 w 6028901"/>
              <a:gd name="connsiteY2" fmla="*/ 0 h 749991"/>
              <a:gd name="connsiteX3" fmla="*/ 6028901 w 6028901"/>
              <a:gd name="connsiteY3" fmla="*/ 125001 h 749991"/>
              <a:gd name="connsiteX4" fmla="*/ 6028901 w 6028901"/>
              <a:gd name="connsiteY4" fmla="*/ 624990 h 749991"/>
              <a:gd name="connsiteX5" fmla="*/ 5903900 w 6028901"/>
              <a:gd name="connsiteY5" fmla="*/ 749991 h 749991"/>
              <a:gd name="connsiteX6" fmla="*/ 125001 w 6028901"/>
              <a:gd name="connsiteY6" fmla="*/ 749991 h 749991"/>
              <a:gd name="connsiteX7" fmla="*/ 0 w 6028901"/>
              <a:gd name="connsiteY7" fmla="*/ 624990 h 749991"/>
              <a:gd name="connsiteX8" fmla="*/ 0 w 6028901"/>
              <a:gd name="connsiteY8" fmla="*/ 125001 h 7499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028901" h="749991">
                <a:moveTo>
                  <a:pt x="0" y="125001"/>
                </a:moveTo>
                <a:cubicBezTo>
                  <a:pt x="0" y="55965"/>
                  <a:pt x="55965" y="0"/>
                  <a:pt x="125001" y="0"/>
                </a:cubicBezTo>
                <a:lnTo>
                  <a:pt x="5903900" y="0"/>
                </a:lnTo>
                <a:cubicBezTo>
                  <a:pt x="5972936" y="0"/>
                  <a:pt x="6028901" y="55965"/>
                  <a:pt x="6028901" y="125001"/>
                </a:cubicBezTo>
                <a:lnTo>
                  <a:pt x="6028901" y="624990"/>
                </a:lnTo>
                <a:cubicBezTo>
                  <a:pt x="6028901" y="694026"/>
                  <a:pt x="5972936" y="749991"/>
                  <a:pt x="5903900" y="749991"/>
                </a:cubicBezTo>
                <a:lnTo>
                  <a:pt x="125001" y="749991"/>
                </a:lnTo>
                <a:cubicBezTo>
                  <a:pt x="55965" y="749991"/>
                  <a:pt x="0" y="694026"/>
                  <a:pt x="0" y="624990"/>
                </a:cubicBezTo>
                <a:lnTo>
                  <a:pt x="0" y="125001"/>
                </a:lnTo>
                <a:close/>
              </a:path>
            </a:pathLst>
          </a:custGeom>
        </p:spPr>
        <p:style>
          <a:lnRef idx="2">
            <a:schemeClr val="lt1">
              <a:hueOff val="0"/>
              <a:satOff val="0"/>
              <a:lumOff val="0"/>
              <a:alphaOff val="0"/>
            </a:schemeClr>
          </a:lnRef>
          <a:fillRef idx="1">
            <a:schemeClr val="accent3">
              <a:hueOff val="4117163"/>
              <a:satOff val="24712"/>
              <a:lumOff val="18825"/>
              <a:alphaOff val="0"/>
            </a:schemeClr>
          </a:fillRef>
          <a:effectRef idx="0">
            <a:schemeClr val="accent3">
              <a:hueOff val="4117163"/>
              <a:satOff val="24712"/>
              <a:lumOff val="18825"/>
              <a:alphaOff val="0"/>
            </a:schemeClr>
          </a:effectRef>
          <a:fontRef idx="minor">
            <a:schemeClr val="lt1"/>
          </a:fontRef>
        </p:style>
        <p:txBody>
          <a:bodyPr spcFirstLastPara="0" vert="horz" wrap="square" lIns="264490" tIns="36612" rIns="264490" bIns="36612" numCol="1" spcCol="1270" anchor="ctr" anchorCtr="0">
            <a:noAutofit/>
          </a:bodyPr>
          <a:lstStyle/>
          <a:p>
            <a:pPr marL="0" lvl="0" indent="0" algn="l" defTabSz="889000">
              <a:lnSpc>
                <a:spcPct val="90000"/>
              </a:lnSpc>
              <a:spcBef>
                <a:spcPct val="0"/>
              </a:spcBef>
              <a:spcAft>
                <a:spcPct val="35000"/>
              </a:spcAft>
              <a:buNone/>
            </a:pPr>
            <a:r>
              <a:rPr lang="en-US" sz="2000" b="1" kern="1200"/>
              <a:t>Reality</a:t>
            </a:r>
          </a:p>
          <a:p>
            <a:pPr marL="0" lvl="0" indent="0" algn="l" defTabSz="889000">
              <a:lnSpc>
                <a:spcPct val="90000"/>
              </a:lnSpc>
              <a:spcBef>
                <a:spcPct val="0"/>
              </a:spcBef>
              <a:spcAft>
                <a:spcPct val="35000"/>
              </a:spcAft>
              <a:buNone/>
            </a:pPr>
            <a:r>
              <a:rPr lang="en-US" sz="2000" i="1" kern="1200"/>
              <a:t>A feasible physical/virtual space</a:t>
            </a:r>
            <a:endParaRPr lang="en-US" sz="2000" kern="1200"/>
          </a:p>
        </p:txBody>
      </p:sp>
      <p:sp>
        <p:nvSpPr>
          <p:cNvPr id="9" name="Freeform: Shape 8">
            <a:extLst>
              <a:ext uri="{FF2B5EF4-FFF2-40B4-BE49-F238E27FC236}">
                <a16:creationId xmlns:a16="http://schemas.microsoft.com/office/drawing/2014/main" id="{24A018ED-9627-25F4-9F5E-DB8B73E5A457}"/>
              </a:ext>
            </a:extLst>
          </p:cNvPr>
          <p:cNvSpPr/>
          <p:nvPr/>
        </p:nvSpPr>
        <p:spPr>
          <a:xfrm>
            <a:off x="3123240" y="4884233"/>
            <a:ext cx="8612717" cy="1915491"/>
          </a:xfrm>
          <a:custGeom>
            <a:avLst/>
            <a:gdLst>
              <a:gd name="connsiteX0" fmla="*/ 0 w 8612717"/>
              <a:gd name="connsiteY0" fmla="*/ 0 h 2079000"/>
              <a:gd name="connsiteX1" fmla="*/ 8612717 w 8612717"/>
              <a:gd name="connsiteY1" fmla="*/ 0 h 2079000"/>
              <a:gd name="connsiteX2" fmla="*/ 8612717 w 8612717"/>
              <a:gd name="connsiteY2" fmla="*/ 2079000 h 2079000"/>
              <a:gd name="connsiteX3" fmla="*/ 0 w 8612717"/>
              <a:gd name="connsiteY3" fmla="*/ 2079000 h 2079000"/>
              <a:gd name="connsiteX4" fmla="*/ 0 w 8612717"/>
              <a:gd name="connsiteY4" fmla="*/ 0 h 2079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612717" h="2079000">
                <a:moveTo>
                  <a:pt x="0" y="0"/>
                </a:moveTo>
                <a:lnTo>
                  <a:pt x="8612717" y="0"/>
                </a:lnTo>
                <a:lnTo>
                  <a:pt x="8612717" y="2079000"/>
                </a:lnTo>
                <a:lnTo>
                  <a:pt x="0" y="2079000"/>
                </a:lnTo>
                <a:lnTo>
                  <a:pt x="0" y="0"/>
                </a:lnTo>
                <a:close/>
              </a:path>
            </a:pathLst>
          </a:custGeom>
        </p:spPr>
        <p:style>
          <a:lnRef idx="2">
            <a:schemeClr val="accent3">
              <a:hueOff val="4117163"/>
              <a:satOff val="24712"/>
              <a:lumOff val="18825"/>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668443" tIns="416560" rIns="668443" bIns="142240" numCol="1" spcCol="1270" anchor="t" anchorCtr="0">
            <a:noAutofit/>
          </a:bodyPr>
          <a:lstStyle/>
          <a:p>
            <a:pPr marL="228600" lvl="1" indent="-228600" algn="l" defTabSz="889000">
              <a:lnSpc>
                <a:spcPct val="90000"/>
              </a:lnSpc>
              <a:spcBef>
                <a:spcPct val="0"/>
              </a:spcBef>
              <a:spcAft>
                <a:spcPct val="15000"/>
              </a:spcAft>
              <a:buChar char="•"/>
            </a:pPr>
            <a:r>
              <a:rPr lang="en-US" sz="2000" kern="1200" dirty="0"/>
              <a:t>A space similar to where the fall occurred or space for the team to openly discuss the event </a:t>
            </a:r>
          </a:p>
          <a:p>
            <a:pPr marL="228600" lvl="1" indent="-228600" algn="l" defTabSz="889000">
              <a:lnSpc>
                <a:spcPct val="90000"/>
              </a:lnSpc>
              <a:spcBef>
                <a:spcPct val="0"/>
              </a:spcBef>
              <a:spcAft>
                <a:spcPct val="15000"/>
              </a:spcAft>
              <a:buChar char="•"/>
            </a:pPr>
            <a:r>
              <a:rPr lang="en-US" sz="2000" kern="1200" dirty="0"/>
              <a:t>Consider patient ability to engage/be involved</a:t>
            </a:r>
          </a:p>
          <a:p>
            <a:pPr marL="228600" lvl="1" indent="-228600" algn="l" defTabSz="889000">
              <a:lnSpc>
                <a:spcPct val="90000"/>
              </a:lnSpc>
              <a:spcBef>
                <a:spcPct val="0"/>
              </a:spcBef>
              <a:spcAft>
                <a:spcPct val="15000"/>
              </a:spcAft>
              <a:buChar char="•"/>
            </a:pPr>
            <a:r>
              <a:rPr lang="en-US" sz="2000" kern="1200" dirty="0"/>
              <a:t>Consider use of technology to engage other team members and/or family</a:t>
            </a:r>
          </a:p>
        </p:txBody>
      </p:sp>
      <p:pic>
        <p:nvPicPr>
          <p:cNvPr id="11" name="Picture 10">
            <a:extLst>
              <a:ext uri="{FF2B5EF4-FFF2-40B4-BE49-F238E27FC236}">
                <a16:creationId xmlns:a16="http://schemas.microsoft.com/office/drawing/2014/main" id="{E6B7B96C-261C-8E1D-DFE6-7B3FD80D0B8A}"/>
              </a:ext>
              <a:ext uri="{C183D7F6-B498-43B3-948B-1728B52AA6E4}">
                <adec:decorative xmlns:adec="http://schemas.microsoft.com/office/drawing/2017/decorative" val="1"/>
              </a:ext>
            </a:extLst>
          </p:cNvPr>
          <p:cNvPicPr>
            <a:picLocks noChangeAspect="1"/>
          </p:cNvPicPr>
          <p:nvPr/>
        </p:nvPicPr>
        <p:blipFill>
          <a:blip r:embed="rId6"/>
          <a:stretch>
            <a:fillRect/>
          </a:stretch>
        </p:blipFill>
        <p:spPr>
          <a:xfrm>
            <a:off x="10580801" y="58275"/>
            <a:ext cx="1524000" cy="1019061"/>
          </a:xfrm>
          <a:prstGeom prst="rect">
            <a:avLst/>
          </a:prstGeom>
        </p:spPr>
      </p:pic>
    </p:spTree>
    <p:extLst>
      <p:ext uri="{BB962C8B-B14F-4D97-AF65-F5344CB8AC3E}">
        <p14:creationId xmlns:p14="http://schemas.microsoft.com/office/powerpoint/2010/main" val="30346578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905190A-9536-4E46-91D4-BE17B19F76E9}"/>
              </a:ext>
            </a:extLst>
          </p:cNvPr>
          <p:cNvSpPr>
            <a:spLocks noGrp="1"/>
          </p:cNvSpPr>
          <p:nvPr>
            <p:ph type="title"/>
          </p:nvPr>
        </p:nvSpPr>
        <p:spPr>
          <a:xfrm>
            <a:off x="456039" y="-19011"/>
            <a:ext cx="11279919" cy="1096347"/>
          </a:xfrm>
        </p:spPr>
        <p:txBody>
          <a:bodyPr/>
          <a:lstStyle/>
          <a:p>
            <a:r>
              <a:rPr lang="en-US" dirty="0"/>
              <a:t>Post-Fall Huddle: After the Huddle</a:t>
            </a:r>
          </a:p>
        </p:txBody>
      </p:sp>
      <p:sp>
        <p:nvSpPr>
          <p:cNvPr id="2" name="TextBox 1">
            <a:extLst>
              <a:ext uri="{FF2B5EF4-FFF2-40B4-BE49-F238E27FC236}">
                <a16:creationId xmlns:a16="http://schemas.microsoft.com/office/drawing/2014/main" id="{3FC20082-5818-7D6A-F93E-C9C7D1910CBC}"/>
              </a:ext>
            </a:extLst>
          </p:cNvPr>
          <p:cNvSpPr txBox="1"/>
          <p:nvPr/>
        </p:nvSpPr>
        <p:spPr>
          <a:xfrm>
            <a:off x="456039" y="1125150"/>
            <a:ext cx="11005799" cy="338554"/>
          </a:xfrm>
          <a:prstGeom prst="rect">
            <a:avLst/>
          </a:prstGeom>
          <a:noFill/>
        </p:spPr>
        <p:txBody>
          <a:bodyPr wrap="square">
            <a:spAutoFit/>
          </a:bodyPr>
          <a:lstStyle/>
          <a:p>
            <a:pPr defTabSz="609585">
              <a:defRPr/>
            </a:pPr>
            <a:r>
              <a:rPr lang="en-US" sz="1600" dirty="0">
                <a:solidFill>
                  <a:srgbClr val="000000"/>
                </a:solidFill>
                <a:latin typeface="Arial" panose="020B0604020202020204"/>
                <a:hlinkClick r:id="rId3"/>
              </a:rPr>
              <a:t>CAPTURE Falls Roadmap Post-Fall Huddle</a:t>
            </a:r>
            <a:endParaRPr lang="en-US" sz="1600" dirty="0">
              <a:solidFill>
                <a:srgbClr val="000000"/>
              </a:solidFill>
              <a:latin typeface="Arial" panose="020B0604020202020204"/>
            </a:endParaRPr>
          </a:p>
        </p:txBody>
      </p:sp>
      <p:sp>
        <p:nvSpPr>
          <p:cNvPr id="6" name="Oval 5" descr="Checklist with solid fill">
            <a:extLst>
              <a:ext uri="{FF2B5EF4-FFF2-40B4-BE49-F238E27FC236}">
                <a16:creationId xmlns:a16="http://schemas.microsoft.com/office/drawing/2014/main" id="{2E5614E3-F2B2-6CE0-F6F5-281AD2B6D301}"/>
              </a:ext>
            </a:extLst>
          </p:cNvPr>
          <p:cNvSpPr/>
          <p:nvPr/>
        </p:nvSpPr>
        <p:spPr>
          <a:xfrm>
            <a:off x="1055672" y="1892246"/>
            <a:ext cx="1585610" cy="1585610"/>
          </a:xfrm>
          <a:prstGeom prst="ellipse">
            <a:avLst/>
          </a:prstGeom>
          <a:blipFill dpi="0" rotWithShape="1">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rcRect/>
            <a:stretch>
              <a:fillRect l="7710" t="7710" r="7710" b="7710"/>
            </a:stretch>
          </a:blipFill>
        </p:spPr>
        <p:style>
          <a:lnRef idx="2">
            <a:schemeClr val="accent1">
              <a:shade val="80000"/>
              <a:hueOff val="0"/>
              <a:satOff val="0"/>
              <a:lumOff val="0"/>
              <a:alphaOff val="0"/>
            </a:schemeClr>
          </a:lnRef>
          <a:fillRef idx="1">
            <a:scrgbClr r="0" g="0" b="0"/>
          </a:fillRef>
          <a:effectRef idx="0">
            <a:schemeClr val="accent1">
              <a:tint val="40000"/>
              <a:hueOff val="0"/>
              <a:satOff val="0"/>
              <a:lumOff val="0"/>
              <a:alphaOff val="0"/>
            </a:schemeClr>
          </a:effectRef>
          <a:fontRef idx="minor">
            <a:schemeClr val="lt1">
              <a:hueOff val="0"/>
              <a:satOff val="0"/>
              <a:lumOff val="0"/>
              <a:alphaOff val="0"/>
            </a:schemeClr>
          </a:fontRef>
        </p:style>
        <p:txBody>
          <a:bodyPr/>
          <a:lstStyle/>
          <a:p>
            <a:endParaRPr lang="en-US"/>
          </a:p>
        </p:txBody>
      </p:sp>
      <p:sp>
        <p:nvSpPr>
          <p:cNvPr id="5" name="Freeform: Shape 4">
            <a:extLst>
              <a:ext uri="{FF2B5EF4-FFF2-40B4-BE49-F238E27FC236}">
                <a16:creationId xmlns:a16="http://schemas.microsoft.com/office/drawing/2014/main" id="{BDD626B4-CC38-AF7A-C83F-71BFA05ECDEA}"/>
              </a:ext>
            </a:extLst>
          </p:cNvPr>
          <p:cNvSpPr/>
          <p:nvPr/>
        </p:nvSpPr>
        <p:spPr>
          <a:xfrm>
            <a:off x="609848" y="1606551"/>
            <a:ext cx="2477258" cy="4761591"/>
          </a:xfrm>
          <a:custGeom>
            <a:avLst/>
            <a:gdLst>
              <a:gd name="connsiteX0" fmla="*/ 0 w 2477258"/>
              <a:gd name="connsiteY0" fmla="*/ 247726 h 4761591"/>
              <a:gd name="connsiteX1" fmla="*/ 247726 w 2477258"/>
              <a:gd name="connsiteY1" fmla="*/ 0 h 4761591"/>
              <a:gd name="connsiteX2" fmla="*/ 2229532 w 2477258"/>
              <a:gd name="connsiteY2" fmla="*/ 0 h 4761591"/>
              <a:gd name="connsiteX3" fmla="*/ 2477258 w 2477258"/>
              <a:gd name="connsiteY3" fmla="*/ 247726 h 4761591"/>
              <a:gd name="connsiteX4" fmla="*/ 2477258 w 2477258"/>
              <a:gd name="connsiteY4" fmla="*/ 4513865 h 4761591"/>
              <a:gd name="connsiteX5" fmla="*/ 2229532 w 2477258"/>
              <a:gd name="connsiteY5" fmla="*/ 4761591 h 4761591"/>
              <a:gd name="connsiteX6" fmla="*/ 247726 w 2477258"/>
              <a:gd name="connsiteY6" fmla="*/ 4761591 h 4761591"/>
              <a:gd name="connsiteX7" fmla="*/ 0 w 2477258"/>
              <a:gd name="connsiteY7" fmla="*/ 4513865 h 4761591"/>
              <a:gd name="connsiteX8" fmla="*/ 0 w 2477258"/>
              <a:gd name="connsiteY8" fmla="*/ 247726 h 47615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77258" h="4761591">
                <a:moveTo>
                  <a:pt x="0" y="247726"/>
                </a:moveTo>
                <a:cubicBezTo>
                  <a:pt x="0" y="110911"/>
                  <a:pt x="110911" y="0"/>
                  <a:pt x="247726" y="0"/>
                </a:cubicBezTo>
                <a:lnTo>
                  <a:pt x="2229532" y="0"/>
                </a:lnTo>
                <a:cubicBezTo>
                  <a:pt x="2366347" y="0"/>
                  <a:pt x="2477258" y="110911"/>
                  <a:pt x="2477258" y="247726"/>
                </a:cubicBezTo>
                <a:lnTo>
                  <a:pt x="2477258" y="4513865"/>
                </a:lnTo>
                <a:cubicBezTo>
                  <a:pt x="2477258" y="4650680"/>
                  <a:pt x="2366347" y="4761591"/>
                  <a:pt x="2229532" y="4761591"/>
                </a:cubicBezTo>
                <a:lnTo>
                  <a:pt x="247726" y="4761591"/>
                </a:lnTo>
                <a:cubicBezTo>
                  <a:pt x="110911" y="4761591"/>
                  <a:pt x="0" y="4650680"/>
                  <a:pt x="0" y="4513865"/>
                </a:cubicBezTo>
                <a:lnTo>
                  <a:pt x="0" y="247726"/>
                </a:lnTo>
                <a:close/>
              </a:path>
            </a:pathLst>
          </a:custGeom>
          <a:noFill/>
        </p:spPr>
        <p:style>
          <a:lnRef idx="2">
            <a:schemeClr val="accent1">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142240" tIns="2046876" rIns="142240" bIns="1094559" numCol="1" spcCol="1270" anchor="ctr" anchorCtr="0">
            <a:noAutofit/>
          </a:bodyPr>
          <a:lstStyle/>
          <a:p>
            <a:pPr marL="0" lvl="0" indent="0" algn="ctr" defTabSz="889000">
              <a:lnSpc>
                <a:spcPct val="90000"/>
              </a:lnSpc>
              <a:spcBef>
                <a:spcPct val="0"/>
              </a:spcBef>
              <a:spcAft>
                <a:spcPct val="35000"/>
              </a:spcAft>
              <a:buNone/>
            </a:pPr>
            <a:r>
              <a:rPr lang="en-US" sz="2000" kern="1200" dirty="0"/>
              <a:t>Complete and submit post-fall huddle documentation</a:t>
            </a:r>
          </a:p>
        </p:txBody>
      </p:sp>
      <p:sp>
        <p:nvSpPr>
          <p:cNvPr id="9" name="Oval 8" descr="Clipboard with solid fill">
            <a:extLst>
              <a:ext uri="{FF2B5EF4-FFF2-40B4-BE49-F238E27FC236}">
                <a16:creationId xmlns:a16="http://schemas.microsoft.com/office/drawing/2014/main" id="{80538CB8-A3D9-0701-A43D-AF16B5F1C9B2}"/>
              </a:ext>
            </a:extLst>
          </p:cNvPr>
          <p:cNvSpPr/>
          <p:nvPr/>
        </p:nvSpPr>
        <p:spPr>
          <a:xfrm>
            <a:off x="3607249" y="1892246"/>
            <a:ext cx="1585610" cy="1585610"/>
          </a:xfrm>
          <a:prstGeom prst="ellipse">
            <a:avLst/>
          </a:prstGeom>
          <a:blipFill dpi="0" rotWithShape="1">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rcRect/>
            <a:stretch>
              <a:fillRect l="7710" t="7710" r="7710" b="7710"/>
            </a:stretch>
          </a:blipFill>
        </p:spPr>
        <p:style>
          <a:lnRef idx="2">
            <a:schemeClr val="accent1">
              <a:shade val="80000"/>
              <a:hueOff val="0"/>
              <a:satOff val="0"/>
              <a:lumOff val="0"/>
              <a:alphaOff val="0"/>
            </a:schemeClr>
          </a:lnRef>
          <a:fillRef idx="1">
            <a:scrgbClr r="0" g="0" b="0"/>
          </a:fillRef>
          <a:effectRef idx="0">
            <a:schemeClr val="accent1">
              <a:tint val="40000"/>
              <a:hueOff val="0"/>
              <a:satOff val="0"/>
              <a:lumOff val="0"/>
              <a:alphaOff val="0"/>
            </a:schemeClr>
          </a:effectRef>
          <a:fontRef idx="minor">
            <a:schemeClr val="lt1">
              <a:hueOff val="0"/>
              <a:satOff val="0"/>
              <a:lumOff val="0"/>
              <a:alphaOff val="0"/>
            </a:schemeClr>
          </a:fontRef>
        </p:style>
        <p:txBody>
          <a:bodyPr/>
          <a:lstStyle/>
          <a:p>
            <a:endParaRPr lang="en-US"/>
          </a:p>
        </p:txBody>
      </p:sp>
      <p:sp>
        <p:nvSpPr>
          <p:cNvPr id="7" name="Freeform: Shape 6">
            <a:extLst>
              <a:ext uri="{FF2B5EF4-FFF2-40B4-BE49-F238E27FC236}">
                <a16:creationId xmlns:a16="http://schemas.microsoft.com/office/drawing/2014/main" id="{AF94F455-2AD6-E6B5-F061-2B7B3068EE51}"/>
              </a:ext>
            </a:extLst>
          </p:cNvPr>
          <p:cNvSpPr/>
          <p:nvPr/>
        </p:nvSpPr>
        <p:spPr>
          <a:xfrm>
            <a:off x="3161424" y="1606551"/>
            <a:ext cx="2477258" cy="4761591"/>
          </a:xfrm>
          <a:custGeom>
            <a:avLst/>
            <a:gdLst>
              <a:gd name="connsiteX0" fmla="*/ 0 w 2477258"/>
              <a:gd name="connsiteY0" fmla="*/ 247726 h 4761591"/>
              <a:gd name="connsiteX1" fmla="*/ 247726 w 2477258"/>
              <a:gd name="connsiteY1" fmla="*/ 0 h 4761591"/>
              <a:gd name="connsiteX2" fmla="*/ 2229532 w 2477258"/>
              <a:gd name="connsiteY2" fmla="*/ 0 h 4761591"/>
              <a:gd name="connsiteX3" fmla="*/ 2477258 w 2477258"/>
              <a:gd name="connsiteY3" fmla="*/ 247726 h 4761591"/>
              <a:gd name="connsiteX4" fmla="*/ 2477258 w 2477258"/>
              <a:gd name="connsiteY4" fmla="*/ 4513865 h 4761591"/>
              <a:gd name="connsiteX5" fmla="*/ 2229532 w 2477258"/>
              <a:gd name="connsiteY5" fmla="*/ 4761591 h 4761591"/>
              <a:gd name="connsiteX6" fmla="*/ 247726 w 2477258"/>
              <a:gd name="connsiteY6" fmla="*/ 4761591 h 4761591"/>
              <a:gd name="connsiteX7" fmla="*/ 0 w 2477258"/>
              <a:gd name="connsiteY7" fmla="*/ 4513865 h 4761591"/>
              <a:gd name="connsiteX8" fmla="*/ 0 w 2477258"/>
              <a:gd name="connsiteY8" fmla="*/ 247726 h 47615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77258" h="4761591">
                <a:moveTo>
                  <a:pt x="0" y="247726"/>
                </a:moveTo>
                <a:cubicBezTo>
                  <a:pt x="0" y="110911"/>
                  <a:pt x="110911" y="0"/>
                  <a:pt x="247726" y="0"/>
                </a:cubicBezTo>
                <a:lnTo>
                  <a:pt x="2229532" y="0"/>
                </a:lnTo>
                <a:cubicBezTo>
                  <a:pt x="2366347" y="0"/>
                  <a:pt x="2477258" y="110911"/>
                  <a:pt x="2477258" y="247726"/>
                </a:cubicBezTo>
                <a:lnTo>
                  <a:pt x="2477258" y="4513865"/>
                </a:lnTo>
                <a:cubicBezTo>
                  <a:pt x="2477258" y="4650680"/>
                  <a:pt x="2366347" y="4761591"/>
                  <a:pt x="2229532" y="4761591"/>
                </a:cubicBezTo>
                <a:lnTo>
                  <a:pt x="247726" y="4761591"/>
                </a:lnTo>
                <a:cubicBezTo>
                  <a:pt x="110911" y="4761591"/>
                  <a:pt x="0" y="4650680"/>
                  <a:pt x="0" y="4513865"/>
                </a:cubicBezTo>
                <a:lnTo>
                  <a:pt x="0" y="247726"/>
                </a:lnTo>
                <a:close/>
              </a:path>
            </a:pathLst>
          </a:custGeom>
          <a:noFill/>
        </p:spPr>
        <p:style>
          <a:lnRef idx="2">
            <a:schemeClr val="accent1">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142240" tIns="2046876" rIns="142240" bIns="1094559" numCol="1" spcCol="1270" anchor="ctr" anchorCtr="0">
            <a:noAutofit/>
          </a:bodyPr>
          <a:lstStyle/>
          <a:p>
            <a:pPr marL="0" lvl="0" indent="0" algn="ctr" defTabSz="889000">
              <a:lnSpc>
                <a:spcPct val="90000"/>
              </a:lnSpc>
              <a:spcBef>
                <a:spcPct val="0"/>
              </a:spcBef>
              <a:spcAft>
                <a:spcPct val="35000"/>
              </a:spcAft>
              <a:buNone/>
            </a:pPr>
            <a:r>
              <a:rPr lang="en-US" sz="2000" kern="1200"/>
              <a:t>Modify fall risk reduction plan of care for patient</a:t>
            </a:r>
          </a:p>
        </p:txBody>
      </p:sp>
      <p:sp>
        <p:nvSpPr>
          <p:cNvPr id="12" name="Oval 11" descr="Back with solid fill">
            <a:extLst>
              <a:ext uri="{FF2B5EF4-FFF2-40B4-BE49-F238E27FC236}">
                <a16:creationId xmlns:a16="http://schemas.microsoft.com/office/drawing/2014/main" id="{88D73866-85B1-460F-7F50-29E84E981829}"/>
              </a:ext>
            </a:extLst>
          </p:cNvPr>
          <p:cNvSpPr/>
          <p:nvPr/>
        </p:nvSpPr>
        <p:spPr>
          <a:xfrm>
            <a:off x="6158825" y="1892246"/>
            <a:ext cx="1585610" cy="1585610"/>
          </a:xfrm>
          <a:prstGeom prst="ellipse">
            <a:avLst/>
          </a:prstGeom>
          <a:blipFill dpi="0" rotWithShape="1">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rcRect/>
            <a:stretch>
              <a:fillRect l="7710" t="7710" r="7710" b="7710"/>
            </a:stretch>
          </a:blipFill>
        </p:spPr>
        <p:style>
          <a:lnRef idx="2">
            <a:schemeClr val="accent1">
              <a:shade val="80000"/>
              <a:hueOff val="0"/>
              <a:satOff val="0"/>
              <a:lumOff val="0"/>
              <a:alphaOff val="0"/>
            </a:schemeClr>
          </a:lnRef>
          <a:fillRef idx="1">
            <a:scrgbClr r="0" g="0" b="0"/>
          </a:fillRef>
          <a:effectRef idx="0">
            <a:schemeClr val="accent1">
              <a:tint val="40000"/>
              <a:hueOff val="0"/>
              <a:satOff val="0"/>
              <a:lumOff val="0"/>
              <a:alphaOff val="0"/>
            </a:schemeClr>
          </a:effectRef>
          <a:fontRef idx="minor">
            <a:schemeClr val="lt1">
              <a:hueOff val="0"/>
              <a:satOff val="0"/>
              <a:lumOff val="0"/>
              <a:alphaOff val="0"/>
            </a:schemeClr>
          </a:fontRef>
        </p:style>
        <p:txBody>
          <a:bodyPr/>
          <a:lstStyle/>
          <a:p>
            <a:endParaRPr lang="en-US"/>
          </a:p>
        </p:txBody>
      </p:sp>
      <p:sp>
        <p:nvSpPr>
          <p:cNvPr id="10" name="Freeform: Shape 9">
            <a:extLst>
              <a:ext uri="{FF2B5EF4-FFF2-40B4-BE49-F238E27FC236}">
                <a16:creationId xmlns:a16="http://schemas.microsoft.com/office/drawing/2014/main" id="{7F16809A-2378-7B97-02AE-66156340D5FF}"/>
              </a:ext>
            </a:extLst>
          </p:cNvPr>
          <p:cNvSpPr/>
          <p:nvPr/>
        </p:nvSpPr>
        <p:spPr>
          <a:xfrm>
            <a:off x="5713001" y="1606551"/>
            <a:ext cx="2477258" cy="4761591"/>
          </a:xfrm>
          <a:custGeom>
            <a:avLst/>
            <a:gdLst>
              <a:gd name="connsiteX0" fmla="*/ 0 w 2477258"/>
              <a:gd name="connsiteY0" fmla="*/ 247726 h 4761591"/>
              <a:gd name="connsiteX1" fmla="*/ 247726 w 2477258"/>
              <a:gd name="connsiteY1" fmla="*/ 0 h 4761591"/>
              <a:gd name="connsiteX2" fmla="*/ 2229532 w 2477258"/>
              <a:gd name="connsiteY2" fmla="*/ 0 h 4761591"/>
              <a:gd name="connsiteX3" fmla="*/ 2477258 w 2477258"/>
              <a:gd name="connsiteY3" fmla="*/ 247726 h 4761591"/>
              <a:gd name="connsiteX4" fmla="*/ 2477258 w 2477258"/>
              <a:gd name="connsiteY4" fmla="*/ 4513865 h 4761591"/>
              <a:gd name="connsiteX5" fmla="*/ 2229532 w 2477258"/>
              <a:gd name="connsiteY5" fmla="*/ 4761591 h 4761591"/>
              <a:gd name="connsiteX6" fmla="*/ 247726 w 2477258"/>
              <a:gd name="connsiteY6" fmla="*/ 4761591 h 4761591"/>
              <a:gd name="connsiteX7" fmla="*/ 0 w 2477258"/>
              <a:gd name="connsiteY7" fmla="*/ 4513865 h 4761591"/>
              <a:gd name="connsiteX8" fmla="*/ 0 w 2477258"/>
              <a:gd name="connsiteY8" fmla="*/ 247726 h 47615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77258" h="4761591">
                <a:moveTo>
                  <a:pt x="0" y="247726"/>
                </a:moveTo>
                <a:cubicBezTo>
                  <a:pt x="0" y="110911"/>
                  <a:pt x="110911" y="0"/>
                  <a:pt x="247726" y="0"/>
                </a:cubicBezTo>
                <a:lnTo>
                  <a:pt x="2229532" y="0"/>
                </a:lnTo>
                <a:cubicBezTo>
                  <a:pt x="2366347" y="0"/>
                  <a:pt x="2477258" y="110911"/>
                  <a:pt x="2477258" y="247726"/>
                </a:cubicBezTo>
                <a:lnTo>
                  <a:pt x="2477258" y="4513865"/>
                </a:lnTo>
                <a:cubicBezTo>
                  <a:pt x="2477258" y="4650680"/>
                  <a:pt x="2366347" y="4761591"/>
                  <a:pt x="2229532" y="4761591"/>
                </a:cubicBezTo>
                <a:lnTo>
                  <a:pt x="247726" y="4761591"/>
                </a:lnTo>
                <a:cubicBezTo>
                  <a:pt x="110911" y="4761591"/>
                  <a:pt x="0" y="4650680"/>
                  <a:pt x="0" y="4513865"/>
                </a:cubicBezTo>
                <a:lnTo>
                  <a:pt x="0" y="247726"/>
                </a:lnTo>
                <a:close/>
              </a:path>
            </a:pathLst>
          </a:custGeom>
          <a:noFill/>
        </p:spPr>
        <p:style>
          <a:lnRef idx="2">
            <a:schemeClr val="accent1">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142240" tIns="2046876" rIns="142240" bIns="1094559" numCol="1" spcCol="1270" anchor="ctr" anchorCtr="0">
            <a:noAutofit/>
          </a:bodyPr>
          <a:lstStyle/>
          <a:p>
            <a:pPr marL="0" lvl="0" indent="0" algn="ctr" defTabSz="889000">
              <a:lnSpc>
                <a:spcPct val="90000"/>
              </a:lnSpc>
              <a:spcBef>
                <a:spcPct val="0"/>
              </a:spcBef>
              <a:spcAft>
                <a:spcPct val="35000"/>
              </a:spcAft>
              <a:buNone/>
            </a:pPr>
            <a:r>
              <a:rPr lang="en-US" sz="2000" kern="1200" dirty="0"/>
              <a:t>Implement changes in patient’s plan of care to reduce fall risk</a:t>
            </a:r>
          </a:p>
        </p:txBody>
      </p:sp>
      <p:sp>
        <p:nvSpPr>
          <p:cNvPr id="14" name="Oval 13" descr="Magnifying glass with solid fill">
            <a:extLst>
              <a:ext uri="{FF2B5EF4-FFF2-40B4-BE49-F238E27FC236}">
                <a16:creationId xmlns:a16="http://schemas.microsoft.com/office/drawing/2014/main" id="{5BFBE1EA-37BB-16B0-7EEB-A4A8EDB27EC9}"/>
              </a:ext>
            </a:extLst>
          </p:cNvPr>
          <p:cNvSpPr/>
          <p:nvPr/>
        </p:nvSpPr>
        <p:spPr>
          <a:xfrm>
            <a:off x="8710402" y="1892246"/>
            <a:ext cx="1585610" cy="1585610"/>
          </a:xfrm>
          <a:prstGeom prst="ellipse">
            <a:avLst/>
          </a:prstGeom>
          <a:blipFill dpi="0" rotWithShape="1">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rcRect/>
            <a:stretch>
              <a:fillRect l="7710" t="7710" r="7710" b="7710"/>
            </a:stretch>
          </a:blipFill>
        </p:spPr>
        <p:style>
          <a:lnRef idx="2">
            <a:schemeClr val="accent1">
              <a:shade val="80000"/>
              <a:hueOff val="0"/>
              <a:satOff val="0"/>
              <a:lumOff val="0"/>
              <a:alphaOff val="0"/>
            </a:schemeClr>
          </a:lnRef>
          <a:fillRef idx="1">
            <a:scrgbClr r="0" g="0" b="0"/>
          </a:fillRef>
          <a:effectRef idx="0">
            <a:schemeClr val="accent1">
              <a:tint val="40000"/>
              <a:hueOff val="0"/>
              <a:satOff val="0"/>
              <a:lumOff val="0"/>
              <a:alphaOff val="0"/>
            </a:schemeClr>
          </a:effectRef>
          <a:fontRef idx="minor">
            <a:schemeClr val="lt1">
              <a:hueOff val="0"/>
              <a:satOff val="0"/>
              <a:lumOff val="0"/>
              <a:alphaOff val="0"/>
            </a:schemeClr>
          </a:fontRef>
        </p:style>
        <p:txBody>
          <a:bodyPr/>
          <a:lstStyle/>
          <a:p>
            <a:endParaRPr lang="en-US"/>
          </a:p>
        </p:txBody>
      </p:sp>
      <p:sp>
        <p:nvSpPr>
          <p:cNvPr id="13" name="Freeform: Shape 12">
            <a:extLst>
              <a:ext uri="{FF2B5EF4-FFF2-40B4-BE49-F238E27FC236}">
                <a16:creationId xmlns:a16="http://schemas.microsoft.com/office/drawing/2014/main" id="{91218A08-90C5-F905-F5A9-80CCB90AF8E4}"/>
              </a:ext>
            </a:extLst>
          </p:cNvPr>
          <p:cNvSpPr/>
          <p:nvPr/>
        </p:nvSpPr>
        <p:spPr>
          <a:xfrm>
            <a:off x="8264577" y="1606551"/>
            <a:ext cx="2477258" cy="4761591"/>
          </a:xfrm>
          <a:custGeom>
            <a:avLst/>
            <a:gdLst>
              <a:gd name="connsiteX0" fmla="*/ 0 w 2477258"/>
              <a:gd name="connsiteY0" fmla="*/ 247726 h 4761591"/>
              <a:gd name="connsiteX1" fmla="*/ 247726 w 2477258"/>
              <a:gd name="connsiteY1" fmla="*/ 0 h 4761591"/>
              <a:gd name="connsiteX2" fmla="*/ 2229532 w 2477258"/>
              <a:gd name="connsiteY2" fmla="*/ 0 h 4761591"/>
              <a:gd name="connsiteX3" fmla="*/ 2477258 w 2477258"/>
              <a:gd name="connsiteY3" fmla="*/ 247726 h 4761591"/>
              <a:gd name="connsiteX4" fmla="*/ 2477258 w 2477258"/>
              <a:gd name="connsiteY4" fmla="*/ 4513865 h 4761591"/>
              <a:gd name="connsiteX5" fmla="*/ 2229532 w 2477258"/>
              <a:gd name="connsiteY5" fmla="*/ 4761591 h 4761591"/>
              <a:gd name="connsiteX6" fmla="*/ 247726 w 2477258"/>
              <a:gd name="connsiteY6" fmla="*/ 4761591 h 4761591"/>
              <a:gd name="connsiteX7" fmla="*/ 0 w 2477258"/>
              <a:gd name="connsiteY7" fmla="*/ 4513865 h 4761591"/>
              <a:gd name="connsiteX8" fmla="*/ 0 w 2477258"/>
              <a:gd name="connsiteY8" fmla="*/ 247726 h 47615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77258" h="4761591">
                <a:moveTo>
                  <a:pt x="0" y="247726"/>
                </a:moveTo>
                <a:cubicBezTo>
                  <a:pt x="0" y="110911"/>
                  <a:pt x="110911" y="0"/>
                  <a:pt x="247726" y="0"/>
                </a:cubicBezTo>
                <a:lnTo>
                  <a:pt x="2229532" y="0"/>
                </a:lnTo>
                <a:cubicBezTo>
                  <a:pt x="2366347" y="0"/>
                  <a:pt x="2477258" y="110911"/>
                  <a:pt x="2477258" y="247726"/>
                </a:cubicBezTo>
                <a:lnTo>
                  <a:pt x="2477258" y="4513865"/>
                </a:lnTo>
                <a:cubicBezTo>
                  <a:pt x="2477258" y="4650680"/>
                  <a:pt x="2366347" y="4761591"/>
                  <a:pt x="2229532" y="4761591"/>
                </a:cubicBezTo>
                <a:lnTo>
                  <a:pt x="247726" y="4761591"/>
                </a:lnTo>
                <a:cubicBezTo>
                  <a:pt x="110911" y="4761591"/>
                  <a:pt x="0" y="4650680"/>
                  <a:pt x="0" y="4513865"/>
                </a:cubicBezTo>
                <a:lnTo>
                  <a:pt x="0" y="247726"/>
                </a:lnTo>
                <a:close/>
              </a:path>
            </a:pathLst>
          </a:custGeom>
          <a:noFill/>
        </p:spPr>
        <p:style>
          <a:lnRef idx="2">
            <a:schemeClr val="accent1">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142240" tIns="2046876" rIns="142240" bIns="1094559" numCol="1" spcCol="1270" anchor="ctr" anchorCtr="0">
            <a:noAutofit/>
          </a:bodyPr>
          <a:lstStyle/>
          <a:p>
            <a:pPr marL="0" lvl="0" indent="0" algn="ctr" defTabSz="889000">
              <a:lnSpc>
                <a:spcPct val="90000"/>
              </a:lnSpc>
              <a:spcBef>
                <a:spcPct val="0"/>
              </a:spcBef>
              <a:spcAft>
                <a:spcPct val="35000"/>
              </a:spcAft>
              <a:buNone/>
            </a:pPr>
            <a:r>
              <a:rPr lang="en-US" sz="2000" kern="1200"/>
              <a:t>Follow-up to ensure fall risk reduction interventions are implemented as intended</a:t>
            </a:r>
          </a:p>
        </p:txBody>
      </p:sp>
      <p:sp>
        <p:nvSpPr>
          <p:cNvPr id="15" name="Arrow: Left-Right 14" descr="Arrow going left and right">
            <a:extLst>
              <a:ext uri="{FF2B5EF4-FFF2-40B4-BE49-F238E27FC236}">
                <a16:creationId xmlns:a16="http://schemas.microsoft.com/office/drawing/2014/main" id="{7BADE721-0AD6-61BE-8384-4CE135361DD9}"/>
              </a:ext>
            </a:extLst>
          </p:cNvPr>
          <p:cNvSpPr/>
          <p:nvPr/>
        </p:nvSpPr>
        <p:spPr>
          <a:xfrm>
            <a:off x="1012953" y="5415824"/>
            <a:ext cx="9325777" cy="714238"/>
          </a:xfrm>
          <a:prstGeom prst="leftRightArrow">
            <a:avLst/>
          </a:prstGeom>
        </p:spPr>
        <p:style>
          <a:lnRef idx="2">
            <a:schemeClr val="lt1">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dk1">
              <a:hueOff val="0"/>
              <a:satOff val="0"/>
              <a:lumOff val="0"/>
              <a:alphaOff val="0"/>
            </a:schemeClr>
          </a:fontRef>
        </p:style>
        <p:txBody>
          <a:bodyPr/>
          <a:lstStyle/>
          <a:p>
            <a:endParaRPr lang="en-US"/>
          </a:p>
        </p:txBody>
      </p:sp>
      <p:pic>
        <p:nvPicPr>
          <p:cNvPr id="11" name="Picture 10">
            <a:extLst>
              <a:ext uri="{FF2B5EF4-FFF2-40B4-BE49-F238E27FC236}">
                <a16:creationId xmlns:a16="http://schemas.microsoft.com/office/drawing/2014/main" id="{E6B7B96C-261C-8E1D-DFE6-7B3FD80D0B8A}"/>
              </a:ext>
              <a:ext uri="{C183D7F6-B498-43B3-948B-1728B52AA6E4}">
                <adec:decorative xmlns:adec="http://schemas.microsoft.com/office/drawing/2017/decorative" val="1"/>
              </a:ext>
            </a:extLst>
          </p:cNvPr>
          <p:cNvPicPr>
            <a:picLocks noChangeAspect="1"/>
          </p:cNvPicPr>
          <p:nvPr/>
        </p:nvPicPr>
        <p:blipFill>
          <a:blip r:embed="rId12"/>
          <a:stretch>
            <a:fillRect/>
          </a:stretch>
        </p:blipFill>
        <p:spPr>
          <a:xfrm>
            <a:off x="10580801" y="58275"/>
            <a:ext cx="1524000" cy="1019061"/>
          </a:xfrm>
          <a:prstGeom prst="rect">
            <a:avLst/>
          </a:prstGeom>
        </p:spPr>
      </p:pic>
    </p:spTree>
    <p:extLst>
      <p:ext uri="{BB962C8B-B14F-4D97-AF65-F5344CB8AC3E}">
        <p14:creationId xmlns:p14="http://schemas.microsoft.com/office/powerpoint/2010/main" val="38168093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905190A-9536-4E46-91D4-BE17B19F76E9}"/>
              </a:ext>
            </a:extLst>
          </p:cNvPr>
          <p:cNvSpPr>
            <a:spLocks noGrp="1"/>
          </p:cNvSpPr>
          <p:nvPr>
            <p:ph type="title"/>
          </p:nvPr>
        </p:nvSpPr>
        <p:spPr>
          <a:xfrm>
            <a:off x="456039" y="-19011"/>
            <a:ext cx="11279919" cy="1019061"/>
          </a:xfrm>
        </p:spPr>
        <p:txBody>
          <a:bodyPr/>
          <a:lstStyle/>
          <a:p>
            <a:r>
              <a:rPr lang="en-US" dirty="0"/>
              <a:t>Post-Fall Huddle: Documentation</a:t>
            </a:r>
          </a:p>
        </p:txBody>
      </p:sp>
      <p:sp>
        <p:nvSpPr>
          <p:cNvPr id="10" name="TextBox 9">
            <a:extLst>
              <a:ext uri="{FF2B5EF4-FFF2-40B4-BE49-F238E27FC236}">
                <a16:creationId xmlns:a16="http://schemas.microsoft.com/office/drawing/2014/main" id="{B6521289-0B2A-A34E-0B02-407153E78CAE}"/>
              </a:ext>
            </a:extLst>
          </p:cNvPr>
          <p:cNvSpPr txBox="1"/>
          <p:nvPr/>
        </p:nvSpPr>
        <p:spPr>
          <a:xfrm>
            <a:off x="456039" y="1028053"/>
            <a:ext cx="11005799" cy="338554"/>
          </a:xfrm>
          <a:prstGeom prst="rect">
            <a:avLst/>
          </a:prstGeom>
          <a:noFill/>
        </p:spPr>
        <p:txBody>
          <a:bodyPr wrap="square">
            <a:spAutoFit/>
          </a:bodyPr>
          <a:lstStyle/>
          <a:p>
            <a:pPr defTabSz="609585">
              <a:defRPr/>
            </a:pPr>
            <a:r>
              <a:rPr lang="en-US" sz="1600" dirty="0">
                <a:solidFill>
                  <a:srgbClr val="000000"/>
                </a:solidFill>
                <a:latin typeface="Arial" panose="020B0604020202020204"/>
                <a:hlinkClick r:id="rId3"/>
              </a:rPr>
              <a:t>CAPTURE Falls Roadmap Post-Fall Huddle Guide and Documentation Form</a:t>
            </a:r>
            <a:endParaRPr lang="en-US" sz="1600" dirty="0">
              <a:solidFill>
                <a:srgbClr val="000000"/>
              </a:solidFill>
              <a:latin typeface="Arial" panose="020B0604020202020204"/>
            </a:endParaRPr>
          </a:p>
        </p:txBody>
      </p:sp>
      <p:pic>
        <p:nvPicPr>
          <p:cNvPr id="6" name="Picture 5" descr="Post-fall huddle documentation form. Includes items such as the date of the huddle, time of the huddle, huddle faclitator initials, who was included in the huddle, the cause of the fall at the patient level (environmental risk factors, known patient-related risk factors, and unknown/unpredictable condition, or unsure), fall type (accidental, anticipated physiological, and unanticipated physiological), actions taken to prevent reoccurence for this patient, if the fall could have been considered intentional and why, and the cause of the fall at the system level (what the team learned as a result of the fall and how they will communicate knowledge gained from the fall to the rest of the organization).">
            <a:extLst>
              <a:ext uri="{FF2B5EF4-FFF2-40B4-BE49-F238E27FC236}">
                <a16:creationId xmlns:a16="http://schemas.microsoft.com/office/drawing/2014/main" id="{32428ECA-0CB5-3E78-5984-D20B5747B92E}"/>
              </a:ext>
            </a:extLst>
          </p:cNvPr>
          <p:cNvPicPr>
            <a:picLocks noChangeAspect="1"/>
          </p:cNvPicPr>
          <p:nvPr/>
        </p:nvPicPr>
        <p:blipFill>
          <a:blip r:embed="rId4"/>
          <a:stretch>
            <a:fillRect/>
          </a:stretch>
        </p:blipFill>
        <p:spPr>
          <a:xfrm>
            <a:off x="456039" y="1326933"/>
            <a:ext cx="4411980" cy="5531068"/>
          </a:xfrm>
          <a:prstGeom prst="rect">
            <a:avLst/>
          </a:prstGeom>
        </p:spPr>
      </p:pic>
      <p:sp>
        <p:nvSpPr>
          <p:cNvPr id="8" name="TextBox 7">
            <a:extLst>
              <a:ext uri="{FF2B5EF4-FFF2-40B4-BE49-F238E27FC236}">
                <a16:creationId xmlns:a16="http://schemas.microsoft.com/office/drawing/2014/main" id="{9A6AEEFA-A2BC-B3C9-CB34-ECF8E859F39A}"/>
              </a:ext>
            </a:extLst>
          </p:cNvPr>
          <p:cNvSpPr txBox="1"/>
          <p:nvPr/>
        </p:nvSpPr>
        <p:spPr>
          <a:xfrm>
            <a:off x="6919119" y="1980037"/>
            <a:ext cx="3433968" cy="461665"/>
          </a:xfrm>
          <a:prstGeom prst="rect">
            <a:avLst/>
          </a:prstGeom>
          <a:noFill/>
        </p:spPr>
        <p:txBody>
          <a:bodyPr wrap="square" rtlCol="0">
            <a:spAutoFit/>
          </a:bodyPr>
          <a:lstStyle/>
          <a:p>
            <a:r>
              <a:rPr lang="en-US" sz="2400" dirty="0">
                <a:solidFill>
                  <a:schemeClr val="accent1"/>
                </a:solidFill>
              </a:rPr>
              <a:t>Key Data to Document</a:t>
            </a:r>
          </a:p>
        </p:txBody>
      </p:sp>
      <p:sp>
        <p:nvSpPr>
          <p:cNvPr id="21" name="Rectangle 20" descr="Flip calendar icon">
            <a:extLst>
              <a:ext uri="{FF2B5EF4-FFF2-40B4-BE49-F238E27FC236}">
                <a16:creationId xmlns:a16="http://schemas.microsoft.com/office/drawing/2014/main" id="{8C7BAC1D-B267-99B4-C42D-4F2B371952E6}"/>
              </a:ext>
            </a:extLst>
          </p:cNvPr>
          <p:cNvSpPr/>
          <p:nvPr/>
        </p:nvSpPr>
        <p:spPr>
          <a:xfrm>
            <a:off x="5198567" y="2677015"/>
            <a:ext cx="665635" cy="998453"/>
          </a:xfrm>
          <a:prstGeom prst="rect">
            <a:avLst/>
          </a:prstGeom>
          <a:blipFill dpi="0" rotWithShape="1">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l="-3228" t="14515" r="-3228" b="14515"/>
            </a:stretch>
          </a:blipFill>
        </p:spPr>
        <p:style>
          <a:lnRef idx="2">
            <a:schemeClr val="lt1">
              <a:hueOff val="0"/>
              <a:satOff val="0"/>
              <a:lumOff val="0"/>
              <a:alphaOff val="0"/>
            </a:schemeClr>
          </a:lnRef>
          <a:fillRef idx="1">
            <a:scrgbClr r="0" g="0" b="0"/>
          </a:fillRef>
          <a:effectRef idx="0">
            <a:schemeClr val="accent4">
              <a:tint val="50000"/>
              <a:hueOff val="0"/>
              <a:satOff val="0"/>
              <a:lumOff val="0"/>
              <a:alphaOff val="0"/>
            </a:schemeClr>
          </a:effectRef>
          <a:fontRef idx="minor">
            <a:schemeClr val="lt1">
              <a:hueOff val="0"/>
              <a:satOff val="0"/>
              <a:lumOff val="0"/>
              <a:alphaOff val="0"/>
            </a:schemeClr>
          </a:fontRef>
        </p:style>
        <p:txBody>
          <a:bodyPr/>
          <a:lstStyle/>
          <a:p>
            <a:endParaRPr lang="en-US"/>
          </a:p>
        </p:txBody>
      </p:sp>
      <p:sp>
        <p:nvSpPr>
          <p:cNvPr id="20" name="Freeform: Shape 19">
            <a:extLst>
              <a:ext uri="{FF2B5EF4-FFF2-40B4-BE49-F238E27FC236}">
                <a16:creationId xmlns:a16="http://schemas.microsoft.com/office/drawing/2014/main" id="{EC0380F7-CBA6-CA96-1D13-01DC21665CA1}"/>
              </a:ext>
            </a:extLst>
          </p:cNvPr>
          <p:cNvSpPr/>
          <p:nvPr/>
        </p:nvSpPr>
        <p:spPr>
          <a:xfrm>
            <a:off x="5325355" y="2814368"/>
            <a:ext cx="3042907" cy="950908"/>
          </a:xfrm>
          <a:custGeom>
            <a:avLst/>
            <a:gdLst>
              <a:gd name="connsiteX0" fmla="*/ 0 w 3042907"/>
              <a:gd name="connsiteY0" fmla="*/ 0 h 950908"/>
              <a:gd name="connsiteX1" fmla="*/ 3042907 w 3042907"/>
              <a:gd name="connsiteY1" fmla="*/ 0 h 950908"/>
              <a:gd name="connsiteX2" fmla="*/ 3042907 w 3042907"/>
              <a:gd name="connsiteY2" fmla="*/ 950908 h 950908"/>
              <a:gd name="connsiteX3" fmla="*/ 0 w 3042907"/>
              <a:gd name="connsiteY3" fmla="*/ 950908 h 950908"/>
              <a:gd name="connsiteX4" fmla="*/ 0 w 3042907"/>
              <a:gd name="connsiteY4" fmla="*/ 0 h 9509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42907" h="950908">
                <a:moveTo>
                  <a:pt x="0" y="0"/>
                </a:moveTo>
                <a:lnTo>
                  <a:pt x="3042907" y="0"/>
                </a:lnTo>
                <a:lnTo>
                  <a:pt x="3042907" y="950908"/>
                </a:lnTo>
                <a:lnTo>
                  <a:pt x="0" y="950908"/>
                </a:lnTo>
                <a:lnTo>
                  <a:pt x="0" y="0"/>
                </a:lnTo>
                <a:close/>
              </a:path>
            </a:pathLst>
          </a:custGeom>
        </p:spPr>
        <p:style>
          <a:lnRef idx="1">
            <a:schemeClr val="accent4">
              <a:hueOff val="0"/>
              <a:satOff val="0"/>
              <a:lumOff val="0"/>
              <a:alphaOff val="0"/>
            </a:schemeClr>
          </a:lnRef>
          <a:fillRef idx="1">
            <a:schemeClr val="lt1">
              <a:alpha val="40000"/>
              <a:hueOff val="0"/>
              <a:satOff val="0"/>
              <a:lumOff val="0"/>
              <a:alphaOff val="0"/>
            </a:schemeClr>
          </a:fillRef>
          <a:effectRef idx="0">
            <a:schemeClr val="lt1">
              <a:alpha val="40000"/>
              <a:hueOff val="0"/>
              <a:satOff val="0"/>
              <a:lumOff val="0"/>
              <a:alphaOff val="0"/>
            </a:schemeClr>
          </a:effectRef>
          <a:fontRef idx="minor">
            <a:schemeClr val="dk1">
              <a:hueOff val="0"/>
              <a:satOff val="0"/>
              <a:lumOff val="0"/>
              <a:alphaOff val="0"/>
            </a:schemeClr>
          </a:fontRef>
        </p:style>
        <p:txBody>
          <a:bodyPr spcFirstLastPara="0" vert="horz" wrap="square" lIns="644082" tIns="72390" rIns="72390" bIns="72390" numCol="1" spcCol="1270" anchor="ctr" anchorCtr="0">
            <a:noAutofit/>
          </a:bodyPr>
          <a:lstStyle/>
          <a:p>
            <a:pPr marL="0" lvl="0" indent="0" algn="l" defTabSz="844550">
              <a:lnSpc>
                <a:spcPct val="90000"/>
              </a:lnSpc>
              <a:spcBef>
                <a:spcPct val="0"/>
              </a:spcBef>
              <a:spcAft>
                <a:spcPct val="35000"/>
              </a:spcAft>
              <a:buNone/>
            </a:pPr>
            <a:r>
              <a:rPr lang="en-US" sz="1900" kern="1200"/>
              <a:t>Date </a:t>
            </a:r>
          </a:p>
        </p:txBody>
      </p:sp>
      <p:sp>
        <p:nvSpPr>
          <p:cNvPr id="23" name="Rectangle 22" descr="Clock icon">
            <a:extLst>
              <a:ext uri="{FF2B5EF4-FFF2-40B4-BE49-F238E27FC236}">
                <a16:creationId xmlns:a16="http://schemas.microsoft.com/office/drawing/2014/main" id="{DC931372-DC13-B6A3-CFB3-5BAD6B8EF4FA}"/>
              </a:ext>
            </a:extLst>
          </p:cNvPr>
          <p:cNvSpPr/>
          <p:nvPr/>
        </p:nvSpPr>
        <p:spPr>
          <a:xfrm>
            <a:off x="8635570" y="2677015"/>
            <a:ext cx="665635" cy="998453"/>
          </a:xfrm>
          <a:prstGeom prst="rect">
            <a:avLst/>
          </a:prstGeom>
          <a:blipFill dpi="0" rotWithShape="1">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a:fillRect l="-3228" t="14515" r="-3228" b="14515"/>
            </a:stretch>
          </a:blipFill>
        </p:spPr>
        <p:style>
          <a:lnRef idx="2">
            <a:schemeClr val="lt1">
              <a:hueOff val="0"/>
              <a:satOff val="0"/>
              <a:lumOff val="0"/>
              <a:alphaOff val="0"/>
            </a:schemeClr>
          </a:lnRef>
          <a:fillRef idx="1">
            <a:scrgbClr r="0" g="0" b="0"/>
          </a:fillRef>
          <a:effectRef idx="0">
            <a:schemeClr val="accent4">
              <a:tint val="50000"/>
              <a:hueOff val="1545994"/>
              <a:satOff val="-7742"/>
              <a:lumOff val="-939"/>
              <a:alphaOff val="0"/>
            </a:schemeClr>
          </a:effectRef>
          <a:fontRef idx="minor">
            <a:schemeClr val="lt1">
              <a:hueOff val="0"/>
              <a:satOff val="0"/>
              <a:lumOff val="0"/>
              <a:alphaOff val="0"/>
            </a:schemeClr>
          </a:fontRef>
        </p:style>
        <p:txBody>
          <a:bodyPr/>
          <a:lstStyle/>
          <a:p>
            <a:endParaRPr lang="en-US"/>
          </a:p>
        </p:txBody>
      </p:sp>
      <p:sp>
        <p:nvSpPr>
          <p:cNvPr id="22" name="Freeform: Shape 21">
            <a:extLst>
              <a:ext uri="{FF2B5EF4-FFF2-40B4-BE49-F238E27FC236}">
                <a16:creationId xmlns:a16="http://schemas.microsoft.com/office/drawing/2014/main" id="{D812D557-9049-7B14-A79B-C7E4457E53C4}"/>
              </a:ext>
            </a:extLst>
          </p:cNvPr>
          <p:cNvSpPr/>
          <p:nvPr/>
        </p:nvSpPr>
        <p:spPr>
          <a:xfrm>
            <a:off x="8762357" y="2814368"/>
            <a:ext cx="3042907" cy="950908"/>
          </a:xfrm>
          <a:custGeom>
            <a:avLst/>
            <a:gdLst>
              <a:gd name="connsiteX0" fmla="*/ 0 w 3042907"/>
              <a:gd name="connsiteY0" fmla="*/ 0 h 950908"/>
              <a:gd name="connsiteX1" fmla="*/ 3042907 w 3042907"/>
              <a:gd name="connsiteY1" fmla="*/ 0 h 950908"/>
              <a:gd name="connsiteX2" fmla="*/ 3042907 w 3042907"/>
              <a:gd name="connsiteY2" fmla="*/ 950908 h 950908"/>
              <a:gd name="connsiteX3" fmla="*/ 0 w 3042907"/>
              <a:gd name="connsiteY3" fmla="*/ 950908 h 950908"/>
              <a:gd name="connsiteX4" fmla="*/ 0 w 3042907"/>
              <a:gd name="connsiteY4" fmla="*/ 0 h 9509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42907" h="950908">
                <a:moveTo>
                  <a:pt x="0" y="0"/>
                </a:moveTo>
                <a:lnTo>
                  <a:pt x="3042907" y="0"/>
                </a:lnTo>
                <a:lnTo>
                  <a:pt x="3042907" y="950908"/>
                </a:lnTo>
                <a:lnTo>
                  <a:pt x="0" y="950908"/>
                </a:lnTo>
                <a:lnTo>
                  <a:pt x="0" y="0"/>
                </a:lnTo>
                <a:close/>
              </a:path>
            </a:pathLst>
          </a:custGeom>
        </p:spPr>
        <p:style>
          <a:lnRef idx="1">
            <a:schemeClr val="accent4">
              <a:hueOff val="0"/>
              <a:satOff val="0"/>
              <a:lumOff val="0"/>
              <a:alphaOff val="0"/>
            </a:schemeClr>
          </a:lnRef>
          <a:fillRef idx="1">
            <a:schemeClr val="lt1">
              <a:alpha val="40000"/>
              <a:hueOff val="0"/>
              <a:satOff val="0"/>
              <a:lumOff val="0"/>
              <a:alphaOff val="0"/>
            </a:schemeClr>
          </a:fillRef>
          <a:effectRef idx="0">
            <a:schemeClr val="lt1">
              <a:alpha val="40000"/>
              <a:hueOff val="0"/>
              <a:satOff val="0"/>
              <a:lumOff val="0"/>
              <a:alphaOff val="0"/>
            </a:schemeClr>
          </a:effectRef>
          <a:fontRef idx="minor">
            <a:schemeClr val="dk1">
              <a:hueOff val="0"/>
              <a:satOff val="0"/>
              <a:lumOff val="0"/>
              <a:alphaOff val="0"/>
            </a:schemeClr>
          </a:fontRef>
        </p:style>
        <p:txBody>
          <a:bodyPr spcFirstLastPara="0" vert="horz" wrap="square" lIns="644082" tIns="72390" rIns="72390" bIns="72390" numCol="1" spcCol="1270" anchor="ctr" anchorCtr="0">
            <a:noAutofit/>
          </a:bodyPr>
          <a:lstStyle/>
          <a:p>
            <a:pPr marL="0" lvl="0" indent="0" algn="l" defTabSz="844550">
              <a:lnSpc>
                <a:spcPct val="90000"/>
              </a:lnSpc>
              <a:spcBef>
                <a:spcPct val="0"/>
              </a:spcBef>
              <a:spcAft>
                <a:spcPct val="35000"/>
              </a:spcAft>
              <a:buNone/>
            </a:pPr>
            <a:r>
              <a:rPr lang="en-US" sz="1900" kern="1200"/>
              <a:t>Time</a:t>
            </a:r>
          </a:p>
        </p:txBody>
      </p:sp>
      <p:sp>
        <p:nvSpPr>
          <p:cNvPr id="25" name="Rectangle 24" descr="icon of people">
            <a:extLst>
              <a:ext uri="{FF2B5EF4-FFF2-40B4-BE49-F238E27FC236}">
                <a16:creationId xmlns:a16="http://schemas.microsoft.com/office/drawing/2014/main" id="{1790CE87-6424-3A45-897B-FE20B47B2264}"/>
              </a:ext>
            </a:extLst>
          </p:cNvPr>
          <p:cNvSpPr/>
          <p:nvPr/>
        </p:nvSpPr>
        <p:spPr>
          <a:xfrm>
            <a:off x="5198567" y="3874103"/>
            <a:ext cx="665635" cy="998453"/>
          </a:xfrm>
          <a:prstGeom prst="rect">
            <a:avLst/>
          </a:prstGeom>
          <a:blipFill dpi="0" rotWithShape="1">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a:fillRect l="-3228" t="14515" r="-3228" b="14515"/>
            </a:stretch>
          </a:blipFill>
        </p:spPr>
        <p:style>
          <a:lnRef idx="2">
            <a:schemeClr val="lt1">
              <a:hueOff val="0"/>
              <a:satOff val="0"/>
              <a:lumOff val="0"/>
              <a:alphaOff val="0"/>
            </a:schemeClr>
          </a:lnRef>
          <a:fillRef idx="1">
            <a:scrgbClr r="0" g="0" b="0"/>
          </a:fillRef>
          <a:effectRef idx="0">
            <a:schemeClr val="accent4">
              <a:tint val="50000"/>
              <a:hueOff val="3091987"/>
              <a:satOff val="-15484"/>
              <a:lumOff val="-1878"/>
              <a:alphaOff val="0"/>
            </a:schemeClr>
          </a:effectRef>
          <a:fontRef idx="minor">
            <a:schemeClr val="lt1">
              <a:hueOff val="0"/>
              <a:satOff val="0"/>
              <a:lumOff val="0"/>
              <a:alphaOff val="0"/>
            </a:schemeClr>
          </a:fontRef>
        </p:style>
        <p:txBody>
          <a:bodyPr/>
          <a:lstStyle/>
          <a:p>
            <a:endParaRPr lang="en-US"/>
          </a:p>
        </p:txBody>
      </p:sp>
      <p:sp>
        <p:nvSpPr>
          <p:cNvPr id="24" name="Freeform: Shape 23">
            <a:extLst>
              <a:ext uri="{FF2B5EF4-FFF2-40B4-BE49-F238E27FC236}">
                <a16:creationId xmlns:a16="http://schemas.microsoft.com/office/drawing/2014/main" id="{8CCC6565-01ED-733A-C094-CEB46C46C556}"/>
              </a:ext>
            </a:extLst>
          </p:cNvPr>
          <p:cNvSpPr/>
          <p:nvPr/>
        </p:nvSpPr>
        <p:spPr>
          <a:xfrm>
            <a:off x="5325355" y="4011456"/>
            <a:ext cx="3042907" cy="950908"/>
          </a:xfrm>
          <a:custGeom>
            <a:avLst/>
            <a:gdLst>
              <a:gd name="connsiteX0" fmla="*/ 0 w 3042907"/>
              <a:gd name="connsiteY0" fmla="*/ 0 h 950908"/>
              <a:gd name="connsiteX1" fmla="*/ 3042907 w 3042907"/>
              <a:gd name="connsiteY1" fmla="*/ 0 h 950908"/>
              <a:gd name="connsiteX2" fmla="*/ 3042907 w 3042907"/>
              <a:gd name="connsiteY2" fmla="*/ 950908 h 950908"/>
              <a:gd name="connsiteX3" fmla="*/ 0 w 3042907"/>
              <a:gd name="connsiteY3" fmla="*/ 950908 h 950908"/>
              <a:gd name="connsiteX4" fmla="*/ 0 w 3042907"/>
              <a:gd name="connsiteY4" fmla="*/ 0 h 9509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42907" h="950908">
                <a:moveTo>
                  <a:pt x="0" y="0"/>
                </a:moveTo>
                <a:lnTo>
                  <a:pt x="3042907" y="0"/>
                </a:lnTo>
                <a:lnTo>
                  <a:pt x="3042907" y="950908"/>
                </a:lnTo>
                <a:lnTo>
                  <a:pt x="0" y="950908"/>
                </a:lnTo>
                <a:lnTo>
                  <a:pt x="0" y="0"/>
                </a:lnTo>
                <a:close/>
              </a:path>
            </a:pathLst>
          </a:custGeom>
        </p:spPr>
        <p:style>
          <a:lnRef idx="1">
            <a:schemeClr val="accent4">
              <a:hueOff val="0"/>
              <a:satOff val="0"/>
              <a:lumOff val="0"/>
              <a:alphaOff val="0"/>
            </a:schemeClr>
          </a:lnRef>
          <a:fillRef idx="1">
            <a:schemeClr val="lt1">
              <a:alpha val="40000"/>
              <a:hueOff val="0"/>
              <a:satOff val="0"/>
              <a:lumOff val="0"/>
              <a:alphaOff val="0"/>
            </a:schemeClr>
          </a:fillRef>
          <a:effectRef idx="0">
            <a:schemeClr val="lt1">
              <a:alpha val="40000"/>
              <a:hueOff val="0"/>
              <a:satOff val="0"/>
              <a:lumOff val="0"/>
              <a:alphaOff val="0"/>
            </a:schemeClr>
          </a:effectRef>
          <a:fontRef idx="minor">
            <a:schemeClr val="dk1">
              <a:hueOff val="0"/>
              <a:satOff val="0"/>
              <a:lumOff val="0"/>
              <a:alphaOff val="0"/>
            </a:schemeClr>
          </a:fontRef>
        </p:style>
        <p:txBody>
          <a:bodyPr spcFirstLastPara="0" vert="horz" wrap="square" lIns="644082" tIns="72390" rIns="72390" bIns="72390" numCol="1" spcCol="1270" anchor="ctr" anchorCtr="0">
            <a:noAutofit/>
          </a:bodyPr>
          <a:lstStyle/>
          <a:p>
            <a:pPr marL="0" lvl="0" indent="0" algn="l" defTabSz="844550">
              <a:lnSpc>
                <a:spcPct val="90000"/>
              </a:lnSpc>
              <a:spcBef>
                <a:spcPct val="0"/>
              </a:spcBef>
              <a:spcAft>
                <a:spcPct val="35000"/>
              </a:spcAft>
              <a:buNone/>
            </a:pPr>
            <a:r>
              <a:rPr lang="en-US" sz="1900" kern="1200"/>
              <a:t>Participants</a:t>
            </a:r>
          </a:p>
        </p:txBody>
      </p:sp>
      <p:sp>
        <p:nvSpPr>
          <p:cNvPr id="27" name="Rectangle 26" descr="Workflow icon">
            <a:extLst>
              <a:ext uri="{FF2B5EF4-FFF2-40B4-BE49-F238E27FC236}">
                <a16:creationId xmlns:a16="http://schemas.microsoft.com/office/drawing/2014/main" id="{24B3E155-E4B8-760B-5E55-C1A37B7A5D32}"/>
              </a:ext>
            </a:extLst>
          </p:cNvPr>
          <p:cNvSpPr/>
          <p:nvPr/>
        </p:nvSpPr>
        <p:spPr>
          <a:xfrm>
            <a:off x="8635570" y="3874103"/>
            <a:ext cx="665635" cy="998453"/>
          </a:xfrm>
          <a:prstGeom prst="rect">
            <a:avLst/>
          </a:prstGeom>
          <a:blipFill dpi="0" rotWithShape="1">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rcRect/>
            <a:stretch>
              <a:fillRect l="-3228" t="14515" r="-3228" b="14515"/>
            </a:stretch>
          </a:blipFill>
        </p:spPr>
        <p:style>
          <a:lnRef idx="2">
            <a:schemeClr val="lt1">
              <a:hueOff val="0"/>
              <a:satOff val="0"/>
              <a:lumOff val="0"/>
              <a:alphaOff val="0"/>
            </a:schemeClr>
          </a:lnRef>
          <a:fillRef idx="1">
            <a:scrgbClr r="0" g="0" b="0"/>
          </a:fillRef>
          <a:effectRef idx="0">
            <a:schemeClr val="accent4">
              <a:tint val="50000"/>
              <a:hueOff val="4637981"/>
              <a:satOff val="-23227"/>
              <a:lumOff val="-2818"/>
              <a:alphaOff val="0"/>
            </a:schemeClr>
          </a:effectRef>
          <a:fontRef idx="minor">
            <a:schemeClr val="lt1">
              <a:hueOff val="0"/>
              <a:satOff val="0"/>
              <a:lumOff val="0"/>
              <a:alphaOff val="0"/>
            </a:schemeClr>
          </a:fontRef>
        </p:style>
        <p:txBody>
          <a:bodyPr/>
          <a:lstStyle/>
          <a:p>
            <a:endParaRPr lang="en-US"/>
          </a:p>
        </p:txBody>
      </p:sp>
      <p:sp>
        <p:nvSpPr>
          <p:cNvPr id="26" name="Freeform: Shape 25">
            <a:extLst>
              <a:ext uri="{FF2B5EF4-FFF2-40B4-BE49-F238E27FC236}">
                <a16:creationId xmlns:a16="http://schemas.microsoft.com/office/drawing/2014/main" id="{49C76F3A-8C24-3DCC-E165-7CAD50421CA1}"/>
              </a:ext>
            </a:extLst>
          </p:cNvPr>
          <p:cNvSpPr/>
          <p:nvPr/>
        </p:nvSpPr>
        <p:spPr>
          <a:xfrm>
            <a:off x="8762357" y="4011456"/>
            <a:ext cx="3042907" cy="950908"/>
          </a:xfrm>
          <a:custGeom>
            <a:avLst/>
            <a:gdLst>
              <a:gd name="connsiteX0" fmla="*/ 0 w 3042907"/>
              <a:gd name="connsiteY0" fmla="*/ 0 h 950908"/>
              <a:gd name="connsiteX1" fmla="*/ 3042907 w 3042907"/>
              <a:gd name="connsiteY1" fmla="*/ 0 h 950908"/>
              <a:gd name="connsiteX2" fmla="*/ 3042907 w 3042907"/>
              <a:gd name="connsiteY2" fmla="*/ 950908 h 950908"/>
              <a:gd name="connsiteX3" fmla="*/ 0 w 3042907"/>
              <a:gd name="connsiteY3" fmla="*/ 950908 h 950908"/>
              <a:gd name="connsiteX4" fmla="*/ 0 w 3042907"/>
              <a:gd name="connsiteY4" fmla="*/ 0 h 9509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42907" h="950908">
                <a:moveTo>
                  <a:pt x="0" y="0"/>
                </a:moveTo>
                <a:lnTo>
                  <a:pt x="3042907" y="0"/>
                </a:lnTo>
                <a:lnTo>
                  <a:pt x="3042907" y="950908"/>
                </a:lnTo>
                <a:lnTo>
                  <a:pt x="0" y="950908"/>
                </a:lnTo>
                <a:lnTo>
                  <a:pt x="0" y="0"/>
                </a:lnTo>
                <a:close/>
              </a:path>
            </a:pathLst>
          </a:custGeom>
        </p:spPr>
        <p:style>
          <a:lnRef idx="1">
            <a:schemeClr val="accent4">
              <a:hueOff val="0"/>
              <a:satOff val="0"/>
              <a:lumOff val="0"/>
              <a:alphaOff val="0"/>
            </a:schemeClr>
          </a:lnRef>
          <a:fillRef idx="1">
            <a:schemeClr val="lt1">
              <a:alpha val="40000"/>
              <a:hueOff val="0"/>
              <a:satOff val="0"/>
              <a:lumOff val="0"/>
              <a:alphaOff val="0"/>
            </a:schemeClr>
          </a:fillRef>
          <a:effectRef idx="0">
            <a:schemeClr val="lt1">
              <a:alpha val="40000"/>
              <a:hueOff val="0"/>
              <a:satOff val="0"/>
              <a:lumOff val="0"/>
              <a:alphaOff val="0"/>
            </a:schemeClr>
          </a:effectRef>
          <a:fontRef idx="minor">
            <a:schemeClr val="dk1">
              <a:hueOff val="0"/>
              <a:satOff val="0"/>
              <a:lumOff val="0"/>
              <a:alphaOff val="0"/>
            </a:schemeClr>
          </a:fontRef>
        </p:style>
        <p:txBody>
          <a:bodyPr spcFirstLastPara="0" vert="horz" wrap="square" lIns="644082" tIns="72390" rIns="72390" bIns="72390" numCol="1" spcCol="1270" anchor="ctr" anchorCtr="0">
            <a:noAutofit/>
          </a:bodyPr>
          <a:lstStyle/>
          <a:p>
            <a:pPr marL="0" lvl="0" indent="0" algn="l" defTabSz="844550">
              <a:lnSpc>
                <a:spcPct val="90000"/>
              </a:lnSpc>
              <a:spcBef>
                <a:spcPct val="0"/>
              </a:spcBef>
              <a:spcAft>
                <a:spcPct val="35000"/>
              </a:spcAft>
              <a:buNone/>
            </a:pPr>
            <a:r>
              <a:rPr lang="en-US" sz="1900" kern="1200"/>
              <a:t>Causes/factors that contributed to the fall</a:t>
            </a:r>
          </a:p>
        </p:txBody>
      </p:sp>
      <p:sp>
        <p:nvSpPr>
          <p:cNvPr id="29" name="Rectangle 28" descr="Checklist icon">
            <a:extLst>
              <a:ext uri="{FF2B5EF4-FFF2-40B4-BE49-F238E27FC236}">
                <a16:creationId xmlns:a16="http://schemas.microsoft.com/office/drawing/2014/main" id="{8C89FB94-EEC7-4FAE-E3D5-456C247340D9}"/>
              </a:ext>
            </a:extLst>
          </p:cNvPr>
          <p:cNvSpPr/>
          <p:nvPr/>
        </p:nvSpPr>
        <p:spPr>
          <a:xfrm>
            <a:off x="6917068" y="5071191"/>
            <a:ext cx="665635" cy="998453"/>
          </a:xfrm>
          <a:prstGeom prst="rect">
            <a:avLst/>
          </a:prstGeom>
          <a:blipFill dpi="0" rotWithShape="1">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rcRect/>
            <a:stretch>
              <a:fillRect l="-3228" t="14515" r="-3228" b="14515"/>
            </a:stretch>
          </a:blipFill>
        </p:spPr>
        <p:style>
          <a:lnRef idx="2">
            <a:schemeClr val="lt1">
              <a:hueOff val="0"/>
              <a:satOff val="0"/>
              <a:lumOff val="0"/>
              <a:alphaOff val="0"/>
            </a:schemeClr>
          </a:lnRef>
          <a:fillRef idx="1">
            <a:scrgbClr r="0" g="0" b="0"/>
          </a:fillRef>
          <a:effectRef idx="0">
            <a:schemeClr val="accent4">
              <a:tint val="50000"/>
              <a:hueOff val="6183974"/>
              <a:satOff val="-30969"/>
              <a:lumOff val="-3757"/>
              <a:alphaOff val="0"/>
            </a:schemeClr>
          </a:effectRef>
          <a:fontRef idx="minor">
            <a:schemeClr val="lt1">
              <a:hueOff val="0"/>
              <a:satOff val="0"/>
              <a:lumOff val="0"/>
              <a:alphaOff val="0"/>
            </a:schemeClr>
          </a:fontRef>
        </p:style>
        <p:txBody>
          <a:bodyPr/>
          <a:lstStyle/>
          <a:p>
            <a:endParaRPr lang="en-US"/>
          </a:p>
        </p:txBody>
      </p:sp>
      <p:pic>
        <p:nvPicPr>
          <p:cNvPr id="11" name="Picture 10">
            <a:extLst>
              <a:ext uri="{FF2B5EF4-FFF2-40B4-BE49-F238E27FC236}">
                <a16:creationId xmlns:a16="http://schemas.microsoft.com/office/drawing/2014/main" id="{E6B7B96C-261C-8E1D-DFE6-7B3FD80D0B8A}"/>
              </a:ext>
              <a:ext uri="{C183D7F6-B498-43B3-948B-1728B52AA6E4}">
                <adec:decorative xmlns:adec="http://schemas.microsoft.com/office/drawing/2017/decorative" val="1"/>
              </a:ext>
            </a:extLst>
          </p:cNvPr>
          <p:cNvPicPr>
            <a:picLocks noChangeAspect="1"/>
          </p:cNvPicPr>
          <p:nvPr/>
        </p:nvPicPr>
        <p:blipFill>
          <a:blip r:embed="rId15"/>
          <a:stretch>
            <a:fillRect/>
          </a:stretch>
        </p:blipFill>
        <p:spPr>
          <a:xfrm>
            <a:off x="10580801" y="58275"/>
            <a:ext cx="1524000" cy="1019061"/>
          </a:xfrm>
          <a:prstGeom prst="rect">
            <a:avLst/>
          </a:prstGeom>
        </p:spPr>
      </p:pic>
      <p:sp>
        <p:nvSpPr>
          <p:cNvPr id="28" name="Freeform: Shape 27">
            <a:extLst>
              <a:ext uri="{FF2B5EF4-FFF2-40B4-BE49-F238E27FC236}">
                <a16:creationId xmlns:a16="http://schemas.microsoft.com/office/drawing/2014/main" id="{6791016A-3ABA-37E3-23FF-B5058AA2ECBE}"/>
              </a:ext>
            </a:extLst>
          </p:cNvPr>
          <p:cNvSpPr/>
          <p:nvPr/>
        </p:nvSpPr>
        <p:spPr>
          <a:xfrm>
            <a:off x="7043856" y="5208545"/>
            <a:ext cx="3042907" cy="950908"/>
          </a:xfrm>
          <a:custGeom>
            <a:avLst/>
            <a:gdLst>
              <a:gd name="connsiteX0" fmla="*/ 0 w 3042907"/>
              <a:gd name="connsiteY0" fmla="*/ 0 h 950908"/>
              <a:gd name="connsiteX1" fmla="*/ 3042907 w 3042907"/>
              <a:gd name="connsiteY1" fmla="*/ 0 h 950908"/>
              <a:gd name="connsiteX2" fmla="*/ 3042907 w 3042907"/>
              <a:gd name="connsiteY2" fmla="*/ 950908 h 950908"/>
              <a:gd name="connsiteX3" fmla="*/ 0 w 3042907"/>
              <a:gd name="connsiteY3" fmla="*/ 950908 h 950908"/>
              <a:gd name="connsiteX4" fmla="*/ 0 w 3042907"/>
              <a:gd name="connsiteY4" fmla="*/ 0 h 9509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42907" h="950908">
                <a:moveTo>
                  <a:pt x="0" y="0"/>
                </a:moveTo>
                <a:lnTo>
                  <a:pt x="3042907" y="0"/>
                </a:lnTo>
                <a:lnTo>
                  <a:pt x="3042907" y="950908"/>
                </a:lnTo>
                <a:lnTo>
                  <a:pt x="0" y="950908"/>
                </a:lnTo>
                <a:lnTo>
                  <a:pt x="0" y="0"/>
                </a:lnTo>
                <a:close/>
              </a:path>
            </a:pathLst>
          </a:custGeom>
        </p:spPr>
        <p:style>
          <a:lnRef idx="1">
            <a:schemeClr val="accent4">
              <a:hueOff val="0"/>
              <a:satOff val="0"/>
              <a:lumOff val="0"/>
              <a:alphaOff val="0"/>
            </a:schemeClr>
          </a:lnRef>
          <a:fillRef idx="1">
            <a:schemeClr val="lt1">
              <a:alpha val="40000"/>
              <a:hueOff val="0"/>
              <a:satOff val="0"/>
              <a:lumOff val="0"/>
              <a:alphaOff val="0"/>
            </a:schemeClr>
          </a:fillRef>
          <a:effectRef idx="0">
            <a:schemeClr val="lt1">
              <a:alpha val="40000"/>
              <a:hueOff val="0"/>
              <a:satOff val="0"/>
              <a:lumOff val="0"/>
              <a:alphaOff val="0"/>
            </a:schemeClr>
          </a:effectRef>
          <a:fontRef idx="minor">
            <a:schemeClr val="dk1">
              <a:hueOff val="0"/>
              <a:satOff val="0"/>
              <a:lumOff val="0"/>
              <a:alphaOff val="0"/>
            </a:schemeClr>
          </a:fontRef>
        </p:style>
        <p:txBody>
          <a:bodyPr spcFirstLastPara="0" vert="horz" wrap="square" lIns="644082" tIns="72390" rIns="72390" bIns="72390" numCol="1" spcCol="1270" anchor="ctr" anchorCtr="0">
            <a:noAutofit/>
          </a:bodyPr>
          <a:lstStyle/>
          <a:p>
            <a:pPr marL="0" lvl="0" indent="0" algn="l" defTabSz="844550">
              <a:lnSpc>
                <a:spcPct val="90000"/>
              </a:lnSpc>
              <a:spcBef>
                <a:spcPct val="0"/>
              </a:spcBef>
              <a:spcAft>
                <a:spcPct val="35000"/>
              </a:spcAft>
              <a:buNone/>
            </a:pPr>
            <a:r>
              <a:rPr lang="en-US" sz="1900" kern="1200"/>
              <a:t>Actions to implement to reduce the risk of another fall</a:t>
            </a:r>
          </a:p>
        </p:txBody>
      </p:sp>
    </p:spTree>
    <p:extLst>
      <p:ext uri="{BB962C8B-B14F-4D97-AF65-F5344CB8AC3E}">
        <p14:creationId xmlns:p14="http://schemas.microsoft.com/office/powerpoint/2010/main" val="38165095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B405B49-771B-2125-4D50-B8237EEB4882}"/>
              </a:ext>
            </a:extLst>
          </p:cNvPr>
          <p:cNvSpPr>
            <a:spLocks noGrp="1"/>
          </p:cNvSpPr>
          <p:nvPr>
            <p:ph type="title"/>
          </p:nvPr>
        </p:nvSpPr>
        <p:spPr>
          <a:xfrm>
            <a:off x="454129" y="104214"/>
            <a:ext cx="9835765" cy="1219999"/>
          </a:xfrm>
        </p:spPr>
        <p:txBody>
          <a:bodyPr/>
          <a:lstStyle/>
          <a:p>
            <a:r>
              <a:rPr lang="en-US" dirty="0"/>
              <a:t>Fall Cause and Type</a:t>
            </a:r>
          </a:p>
        </p:txBody>
      </p:sp>
      <p:sp>
        <p:nvSpPr>
          <p:cNvPr id="8" name="Freeform: Shape 7">
            <a:extLst>
              <a:ext uri="{FF2B5EF4-FFF2-40B4-BE49-F238E27FC236}">
                <a16:creationId xmlns:a16="http://schemas.microsoft.com/office/drawing/2014/main" id="{8C86908B-7A6F-F617-8469-0B85056C08D4}"/>
              </a:ext>
            </a:extLst>
          </p:cNvPr>
          <p:cNvSpPr/>
          <p:nvPr/>
        </p:nvSpPr>
        <p:spPr>
          <a:xfrm>
            <a:off x="658746" y="1622791"/>
            <a:ext cx="3316350" cy="762680"/>
          </a:xfrm>
          <a:custGeom>
            <a:avLst/>
            <a:gdLst>
              <a:gd name="connsiteX0" fmla="*/ 0 w 3316350"/>
              <a:gd name="connsiteY0" fmla="*/ 0 h 762680"/>
              <a:gd name="connsiteX1" fmla="*/ 3316350 w 3316350"/>
              <a:gd name="connsiteY1" fmla="*/ 0 h 762680"/>
              <a:gd name="connsiteX2" fmla="*/ 3316350 w 3316350"/>
              <a:gd name="connsiteY2" fmla="*/ 762680 h 762680"/>
              <a:gd name="connsiteX3" fmla="*/ 0 w 3316350"/>
              <a:gd name="connsiteY3" fmla="*/ 762680 h 762680"/>
              <a:gd name="connsiteX4" fmla="*/ 0 w 3316350"/>
              <a:gd name="connsiteY4" fmla="*/ 0 h 7626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16350" h="762680">
                <a:moveTo>
                  <a:pt x="0" y="0"/>
                </a:moveTo>
                <a:lnTo>
                  <a:pt x="3316350" y="0"/>
                </a:lnTo>
                <a:lnTo>
                  <a:pt x="3316350" y="762680"/>
                </a:lnTo>
                <a:lnTo>
                  <a:pt x="0" y="762680"/>
                </a:lnTo>
                <a:lnTo>
                  <a:pt x="0" y="0"/>
                </a:lnTo>
                <a:close/>
              </a:path>
            </a:pathLst>
          </a:cu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49352" tIns="85344" rIns="149352" bIns="85344" numCol="1" spcCol="1270" anchor="ctr" anchorCtr="0">
            <a:noAutofit/>
          </a:bodyPr>
          <a:lstStyle/>
          <a:p>
            <a:pPr marL="0" lvl="0" indent="0" algn="ctr" defTabSz="933450">
              <a:lnSpc>
                <a:spcPct val="90000"/>
              </a:lnSpc>
              <a:spcBef>
                <a:spcPct val="0"/>
              </a:spcBef>
              <a:spcAft>
                <a:spcPct val="35000"/>
              </a:spcAft>
              <a:buNone/>
            </a:pPr>
            <a:r>
              <a:rPr lang="en-US" sz="2100" b="1" kern="1200"/>
              <a:t>Accidental</a:t>
            </a:r>
          </a:p>
        </p:txBody>
      </p:sp>
      <p:sp>
        <p:nvSpPr>
          <p:cNvPr id="10" name="Freeform: Shape 9">
            <a:extLst>
              <a:ext uri="{FF2B5EF4-FFF2-40B4-BE49-F238E27FC236}">
                <a16:creationId xmlns:a16="http://schemas.microsoft.com/office/drawing/2014/main" id="{9BAFC982-C6E6-8355-874E-014529638320}"/>
              </a:ext>
            </a:extLst>
          </p:cNvPr>
          <p:cNvSpPr/>
          <p:nvPr/>
        </p:nvSpPr>
        <p:spPr>
          <a:xfrm>
            <a:off x="657187" y="2410792"/>
            <a:ext cx="3316350" cy="2732733"/>
          </a:xfrm>
          <a:custGeom>
            <a:avLst/>
            <a:gdLst>
              <a:gd name="connsiteX0" fmla="*/ 0 w 3316350"/>
              <a:gd name="connsiteY0" fmla="*/ 0 h 2732733"/>
              <a:gd name="connsiteX1" fmla="*/ 3316350 w 3316350"/>
              <a:gd name="connsiteY1" fmla="*/ 0 h 2732733"/>
              <a:gd name="connsiteX2" fmla="*/ 3316350 w 3316350"/>
              <a:gd name="connsiteY2" fmla="*/ 2732733 h 2732733"/>
              <a:gd name="connsiteX3" fmla="*/ 0 w 3316350"/>
              <a:gd name="connsiteY3" fmla="*/ 2732733 h 2732733"/>
              <a:gd name="connsiteX4" fmla="*/ 0 w 3316350"/>
              <a:gd name="connsiteY4" fmla="*/ 0 h 27327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16350" h="2732733">
                <a:moveTo>
                  <a:pt x="0" y="0"/>
                </a:moveTo>
                <a:lnTo>
                  <a:pt x="3316350" y="0"/>
                </a:lnTo>
                <a:lnTo>
                  <a:pt x="3316350" y="2732733"/>
                </a:lnTo>
                <a:lnTo>
                  <a:pt x="0" y="2732733"/>
                </a:lnTo>
                <a:lnTo>
                  <a:pt x="0" y="0"/>
                </a:lnTo>
                <a:close/>
              </a:path>
            </a:pathLst>
          </a:cu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112014" tIns="112014" rIns="149352" bIns="168021" numCol="1" spcCol="1270" anchor="t" anchorCtr="0">
            <a:noAutofit/>
          </a:bodyPr>
          <a:lstStyle/>
          <a:p>
            <a:pPr marL="228600" lvl="1" indent="-228600" algn="l" defTabSz="933450">
              <a:lnSpc>
                <a:spcPct val="90000"/>
              </a:lnSpc>
              <a:spcBef>
                <a:spcPct val="0"/>
              </a:spcBef>
              <a:spcAft>
                <a:spcPct val="15000"/>
              </a:spcAft>
              <a:buChar char="•"/>
            </a:pPr>
            <a:r>
              <a:rPr lang="en-US" sz="2100" kern="1200"/>
              <a:t>Falls that occur due to environmental hazard (e.g. slip, trip)</a:t>
            </a:r>
          </a:p>
        </p:txBody>
      </p:sp>
      <p:sp>
        <p:nvSpPr>
          <p:cNvPr id="11" name="Freeform: Shape 10">
            <a:extLst>
              <a:ext uri="{FF2B5EF4-FFF2-40B4-BE49-F238E27FC236}">
                <a16:creationId xmlns:a16="http://schemas.microsoft.com/office/drawing/2014/main" id="{AEA3A3A3-143F-78EE-54D9-9295152F14B7}"/>
              </a:ext>
            </a:extLst>
          </p:cNvPr>
          <p:cNvSpPr/>
          <p:nvPr/>
        </p:nvSpPr>
        <p:spPr>
          <a:xfrm>
            <a:off x="4437827" y="1648112"/>
            <a:ext cx="3316350" cy="762680"/>
          </a:xfrm>
          <a:custGeom>
            <a:avLst/>
            <a:gdLst>
              <a:gd name="connsiteX0" fmla="*/ 0 w 3316350"/>
              <a:gd name="connsiteY0" fmla="*/ 0 h 762680"/>
              <a:gd name="connsiteX1" fmla="*/ 3316350 w 3316350"/>
              <a:gd name="connsiteY1" fmla="*/ 0 h 762680"/>
              <a:gd name="connsiteX2" fmla="*/ 3316350 w 3316350"/>
              <a:gd name="connsiteY2" fmla="*/ 762680 h 762680"/>
              <a:gd name="connsiteX3" fmla="*/ 0 w 3316350"/>
              <a:gd name="connsiteY3" fmla="*/ 762680 h 762680"/>
              <a:gd name="connsiteX4" fmla="*/ 0 w 3316350"/>
              <a:gd name="connsiteY4" fmla="*/ 0 h 7626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16350" h="762680">
                <a:moveTo>
                  <a:pt x="0" y="0"/>
                </a:moveTo>
                <a:lnTo>
                  <a:pt x="3316350" y="0"/>
                </a:lnTo>
                <a:lnTo>
                  <a:pt x="3316350" y="762680"/>
                </a:lnTo>
                <a:lnTo>
                  <a:pt x="0" y="762680"/>
                </a:lnTo>
                <a:lnTo>
                  <a:pt x="0" y="0"/>
                </a:lnTo>
                <a:close/>
              </a:path>
            </a:pathLst>
          </a:cu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49352" tIns="85344" rIns="149352" bIns="85344" numCol="1" spcCol="1270" anchor="ctr" anchorCtr="0">
            <a:noAutofit/>
          </a:bodyPr>
          <a:lstStyle/>
          <a:p>
            <a:pPr marL="0" lvl="0" indent="0" algn="ctr" defTabSz="933450">
              <a:lnSpc>
                <a:spcPct val="90000"/>
              </a:lnSpc>
              <a:spcBef>
                <a:spcPct val="0"/>
              </a:spcBef>
              <a:spcAft>
                <a:spcPct val="35000"/>
              </a:spcAft>
              <a:buNone/>
            </a:pPr>
            <a:r>
              <a:rPr lang="en-US" sz="2100" b="1" kern="1200"/>
              <a:t>Anticipated Physiological</a:t>
            </a:r>
          </a:p>
        </p:txBody>
      </p:sp>
      <p:sp>
        <p:nvSpPr>
          <p:cNvPr id="12" name="Freeform: Shape 11">
            <a:extLst>
              <a:ext uri="{FF2B5EF4-FFF2-40B4-BE49-F238E27FC236}">
                <a16:creationId xmlns:a16="http://schemas.microsoft.com/office/drawing/2014/main" id="{956BA279-1CA3-F1A7-8492-663E7077CF53}"/>
              </a:ext>
            </a:extLst>
          </p:cNvPr>
          <p:cNvSpPr/>
          <p:nvPr/>
        </p:nvSpPr>
        <p:spPr>
          <a:xfrm>
            <a:off x="4437827" y="2410792"/>
            <a:ext cx="3316350" cy="2732733"/>
          </a:xfrm>
          <a:custGeom>
            <a:avLst/>
            <a:gdLst>
              <a:gd name="connsiteX0" fmla="*/ 0 w 3316350"/>
              <a:gd name="connsiteY0" fmla="*/ 0 h 2732733"/>
              <a:gd name="connsiteX1" fmla="*/ 3316350 w 3316350"/>
              <a:gd name="connsiteY1" fmla="*/ 0 h 2732733"/>
              <a:gd name="connsiteX2" fmla="*/ 3316350 w 3316350"/>
              <a:gd name="connsiteY2" fmla="*/ 2732733 h 2732733"/>
              <a:gd name="connsiteX3" fmla="*/ 0 w 3316350"/>
              <a:gd name="connsiteY3" fmla="*/ 2732733 h 2732733"/>
              <a:gd name="connsiteX4" fmla="*/ 0 w 3316350"/>
              <a:gd name="connsiteY4" fmla="*/ 0 h 27327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16350" h="2732733">
                <a:moveTo>
                  <a:pt x="0" y="0"/>
                </a:moveTo>
                <a:lnTo>
                  <a:pt x="3316350" y="0"/>
                </a:lnTo>
                <a:lnTo>
                  <a:pt x="3316350" y="2732733"/>
                </a:lnTo>
                <a:lnTo>
                  <a:pt x="0" y="2732733"/>
                </a:lnTo>
                <a:lnTo>
                  <a:pt x="0" y="0"/>
                </a:lnTo>
                <a:close/>
              </a:path>
            </a:pathLst>
          </a:cu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112014" tIns="112014" rIns="149352" bIns="168021" numCol="1" spcCol="1270" anchor="t" anchorCtr="0">
            <a:noAutofit/>
          </a:bodyPr>
          <a:lstStyle/>
          <a:p>
            <a:pPr marL="228600" lvl="1" indent="-228600" algn="l" defTabSz="933450">
              <a:lnSpc>
                <a:spcPct val="90000"/>
              </a:lnSpc>
              <a:spcBef>
                <a:spcPct val="0"/>
              </a:spcBef>
              <a:spcAft>
                <a:spcPct val="15000"/>
              </a:spcAft>
              <a:buChar char="•"/>
            </a:pPr>
            <a:r>
              <a:rPr lang="en-US" sz="2100" kern="1200"/>
              <a:t>Falls that occur in patients with known intrinsic risk factors (weakness, cognitive impairment, medication side effect, etc.)</a:t>
            </a:r>
          </a:p>
          <a:p>
            <a:pPr marL="228600" lvl="1" indent="-228600" algn="l" defTabSz="933450">
              <a:lnSpc>
                <a:spcPct val="90000"/>
              </a:lnSpc>
              <a:spcBef>
                <a:spcPct val="0"/>
              </a:spcBef>
              <a:spcAft>
                <a:spcPct val="15000"/>
              </a:spcAft>
              <a:buChar char="•"/>
            </a:pPr>
            <a:r>
              <a:rPr lang="en-US" sz="2100" kern="1200" dirty="0"/>
              <a:t>Most in-hospital falls are in this category</a:t>
            </a:r>
          </a:p>
        </p:txBody>
      </p:sp>
      <p:sp>
        <p:nvSpPr>
          <p:cNvPr id="13" name="Freeform: Shape 12">
            <a:extLst>
              <a:ext uri="{FF2B5EF4-FFF2-40B4-BE49-F238E27FC236}">
                <a16:creationId xmlns:a16="http://schemas.microsoft.com/office/drawing/2014/main" id="{6CF51718-03C8-FFD4-F0B3-33F8A0BE2221}"/>
              </a:ext>
            </a:extLst>
          </p:cNvPr>
          <p:cNvSpPr/>
          <p:nvPr/>
        </p:nvSpPr>
        <p:spPr>
          <a:xfrm>
            <a:off x="8218466" y="1648112"/>
            <a:ext cx="3316350" cy="762680"/>
          </a:xfrm>
          <a:custGeom>
            <a:avLst/>
            <a:gdLst>
              <a:gd name="connsiteX0" fmla="*/ 0 w 3316350"/>
              <a:gd name="connsiteY0" fmla="*/ 0 h 762680"/>
              <a:gd name="connsiteX1" fmla="*/ 3316350 w 3316350"/>
              <a:gd name="connsiteY1" fmla="*/ 0 h 762680"/>
              <a:gd name="connsiteX2" fmla="*/ 3316350 w 3316350"/>
              <a:gd name="connsiteY2" fmla="*/ 762680 h 762680"/>
              <a:gd name="connsiteX3" fmla="*/ 0 w 3316350"/>
              <a:gd name="connsiteY3" fmla="*/ 762680 h 762680"/>
              <a:gd name="connsiteX4" fmla="*/ 0 w 3316350"/>
              <a:gd name="connsiteY4" fmla="*/ 0 h 7626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16350" h="762680">
                <a:moveTo>
                  <a:pt x="0" y="0"/>
                </a:moveTo>
                <a:lnTo>
                  <a:pt x="3316350" y="0"/>
                </a:lnTo>
                <a:lnTo>
                  <a:pt x="3316350" y="762680"/>
                </a:lnTo>
                <a:lnTo>
                  <a:pt x="0" y="762680"/>
                </a:lnTo>
                <a:lnTo>
                  <a:pt x="0" y="0"/>
                </a:lnTo>
                <a:close/>
              </a:path>
            </a:pathLst>
          </a:cu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49352" tIns="85344" rIns="149352" bIns="85344" numCol="1" spcCol="1270" anchor="ctr" anchorCtr="0">
            <a:noAutofit/>
          </a:bodyPr>
          <a:lstStyle/>
          <a:p>
            <a:pPr marL="0" lvl="0" indent="0" algn="ctr" defTabSz="933450">
              <a:lnSpc>
                <a:spcPct val="90000"/>
              </a:lnSpc>
              <a:spcBef>
                <a:spcPct val="0"/>
              </a:spcBef>
              <a:spcAft>
                <a:spcPct val="35000"/>
              </a:spcAft>
              <a:buNone/>
            </a:pPr>
            <a:r>
              <a:rPr lang="en-US" sz="2100" b="1" kern="1200"/>
              <a:t>Unanticipated Physiological</a:t>
            </a:r>
          </a:p>
        </p:txBody>
      </p:sp>
      <p:sp>
        <p:nvSpPr>
          <p:cNvPr id="14" name="Freeform: Shape 13">
            <a:extLst>
              <a:ext uri="{FF2B5EF4-FFF2-40B4-BE49-F238E27FC236}">
                <a16:creationId xmlns:a16="http://schemas.microsoft.com/office/drawing/2014/main" id="{2BDFD05B-5649-5CDF-5684-50D11E28CE61}"/>
              </a:ext>
            </a:extLst>
          </p:cNvPr>
          <p:cNvSpPr/>
          <p:nvPr/>
        </p:nvSpPr>
        <p:spPr>
          <a:xfrm>
            <a:off x="8218466" y="2410792"/>
            <a:ext cx="3316350" cy="2732733"/>
          </a:xfrm>
          <a:custGeom>
            <a:avLst/>
            <a:gdLst>
              <a:gd name="connsiteX0" fmla="*/ 0 w 3316350"/>
              <a:gd name="connsiteY0" fmla="*/ 0 h 2732733"/>
              <a:gd name="connsiteX1" fmla="*/ 3316350 w 3316350"/>
              <a:gd name="connsiteY1" fmla="*/ 0 h 2732733"/>
              <a:gd name="connsiteX2" fmla="*/ 3316350 w 3316350"/>
              <a:gd name="connsiteY2" fmla="*/ 2732733 h 2732733"/>
              <a:gd name="connsiteX3" fmla="*/ 0 w 3316350"/>
              <a:gd name="connsiteY3" fmla="*/ 2732733 h 2732733"/>
              <a:gd name="connsiteX4" fmla="*/ 0 w 3316350"/>
              <a:gd name="connsiteY4" fmla="*/ 0 h 27327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16350" h="2732733">
                <a:moveTo>
                  <a:pt x="0" y="0"/>
                </a:moveTo>
                <a:lnTo>
                  <a:pt x="3316350" y="0"/>
                </a:lnTo>
                <a:lnTo>
                  <a:pt x="3316350" y="2732733"/>
                </a:lnTo>
                <a:lnTo>
                  <a:pt x="0" y="2732733"/>
                </a:lnTo>
                <a:lnTo>
                  <a:pt x="0" y="0"/>
                </a:lnTo>
                <a:close/>
              </a:path>
            </a:pathLst>
          </a:cu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112014" tIns="112014" rIns="149352" bIns="168021" numCol="1" spcCol="1270" anchor="t" anchorCtr="0">
            <a:noAutofit/>
          </a:bodyPr>
          <a:lstStyle/>
          <a:p>
            <a:pPr marL="228600" lvl="1" indent="-228600" algn="l" defTabSz="933450">
              <a:lnSpc>
                <a:spcPct val="90000"/>
              </a:lnSpc>
              <a:spcBef>
                <a:spcPct val="0"/>
              </a:spcBef>
              <a:spcAft>
                <a:spcPct val="15000"/>
              </a:spcAft>
              <a:buChar char="•"/>
            </a:pPr>
            <a:r>
              <a:rPr lang="en-US" sz="2100" kern="1200"/>
              <a:t>Falls that occur due to an unpredictable medical event, such as seizure, stroke, or syncope</a:t>
            </a:r>
          </a:p>
        </p:txBody>
      </p:sp>
      <p:sp>
        <p:nvSpPr>
          <p:cNvPr id="5" name="TextBox 4">
            <a:extLst>
              <a:ext uri="{FF2B5EF4-FFF2-40B4-BE49-F238E27FC236}">
                <a16:creationId xmlns:a16="http://schemas.microsoft.com/office/drawing/2014/main" id="{E443CC13-989C-C021-9634-DF05F471D81E}"/>
              </a:ext>
            </a:extLst>
          </p:cNvPr>
          <p:cNvSpPr txBox="1"/>
          <p:nvPr/>
        </p:nvSpPr>
        <p:spPr>
          <a:xfrm>
            <a:off x="2047541" y="5404165"/>
            <a:ext cx="4651338" cy="369332"/>
          </a:xfrm>
          <a:prstGeom prst="rect">
            <a:avLst/>
          </a:prstGeom>
          <a:noFill/>
        </p:spPr>
        <p:txBody>
          <a:bodyPr wrap="none" rtlCol="0">
            <a:spAutoFit/>
          </a:bodyPr>
          <a:lstStyle/>
          <a:p>
            <a:r>
              <a:rPr lang="en-US" dirty="0"/>
              <a:t>These fall types can be potentially prevented.</a:t>
            </a:r>
          </a:p>
        </p:txBody>
      </p:sp>
      <p:sp>
        <p:nvSpPr>
          <p:cNvPr id="7" name="TextBox 6">
            <a:extLst>
              <a:ext uri="{FF2B5EF4-FFF2-40B4-BE49-F238E27FC236}">
                <a16:creationId xmlns:a16="http://schemas.microsoft.com/office/drawing/2014/main" id="{5ABF8AB7-DFB1-106C-2F52-0C7E201496FE}"/>
              </a:ext>
            </a:extLst>
          </p:cNvPr>
          <p:cNvSpPr txBox="1"/>
          <p:nvPr/>
        </p:nvSpPr>
        <p:spPr>
          <a:xfrm>
            <a:off x="62883" y="6245729"/>
            <a:ext cx="11279919" cy="523028"/>
          </a:xfrm>
          <a:prstGeom prst="rect">
            <a:avLst/>
          </a:prstGeom>
          <a:noFill/>
        </p:spPr>
        <p:txBody>
          <a:bodyPr wrap="square" rtlCol="0">
            <a:spAutoFit/>
          </a:bodyPr>
          <a:lstStyle/>
          <a:p>
            <a:r>
              <a:rPr lang="en-US" sz="933">
                <a:solidFill>
                  <a:srgbClr val="000000"/>
                </a:solidFill>
              </a:rPr>
              <a:t>Morse JM, </a:t>
            </a:r>
            <a:r>
              <a:rPr lang="en-US" sz="933" err="1">
                <a:solidFill>
                  <a:srgbClr val="000000"/>
                </a:solidFill>
              </a:rPr>
              <a:t>Tylko</a:t>
            </a:r>
            <a:r>
              <a:rPr lang="en-US" sz="933">
                <a:solidFill>
                  <a:srgbClr val="000000"/>
                </a:solidFill>
              </a:rPr>
              <a:t> SJ, Dixon HA. Characteristics of the fall-prone patient. Gerontologist 1987;27:516-22. 	</a:t>
            </a:r>
          </a:p>
          <a:p>
            <a:r>
              <a:rPr lang="en-US" sz="933">
                <a:solidFill>
                  <a:srgbClr val="000000"/>
                </a:solidFill>
              </a:rPr>
              <a:t>Ganz DA, Huang C, Saliba D, et al. Preventing falls in hospitals: a toolkit for improving quality of care. (Prepared by RAND Corporation, Boston University School of Public Health, and ECRI Institute under Contract No. HHSA290201000017I TO #1.) Rockville, MD: Agency for Healthcare Research and Quality; January 2013. AHRQ Publication No. 13-0015-EF. </a:t>
            </a:r>
            <a:endParaRPr lang="en-US" sz="933"/>
          </a:p>
        </p:txBody>
      </p:sp>
      <p:pic>
        <p:nvPicPr>
          <p:cNvPr id="3" name="Picture 2">
            <a:extLst>
              <a:ext uri="{FF2B5EF4-FFF2-40B4-BE49-F238E27FC236}">
                <a16:creationId xmlns:a16="http://schemas.microsoft.com/office/drawing/2014/main" id="{D779AB9E-007E-7277-5A5C-BE6AF294172D}"/>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10580801" y="58275"/>
            <a:ext cx="1524000" cy="1019061"/>
          </a:xfrm>
          <a:prstGeom prst="rect">
            <a:avLst/>
          </a:prstGeom>
        </p:spPr>
      </p:pic>
      <p:sp>
        <p:nvSpPr>
          <p:cNvPr id="2" name="Rectangle 1">
            <a:extLst>
              <a:ext uri="{FF2B5EF4-FFF2-40B4-BE49-F238E27FC236}">
                <a16:creationId xmlns:a16="http://schemas.microsoft.com/office/drawing/2014/main" id="{CBC17747-BA27-CA43-8075-07AB9C5AE2B1}"/>
              </a:ext>
              <a:ext uri="{C183D7F6-B498-43B3-948B-1728B52AA6E4}">
                <adec:decorative xmlns:adec="http://schemas.microsoft.com/office/drawing/2017/decorative" val="1"/>
              </a:ext>
            </a:extLst>
          </p:cNvPr>
          <p:cNvSpPr/>
          <p:nvPr/>
        </p:nvSpPr>
        <p:spPr>
          <a:xfrm>
            <a:off x="454129" y="1490373"/>
            <a:ext cx="7522188" cy="3810892"/>
          </a:xfrm>
          <a:prstGeom prst="rect">
            <a:avLst/>
          </a:prstGeom>
          <a:noFill/>
          <a:ln w="28575"/>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p>
        </p:txBody>
      </p:sp>
    </p:spTree>
    <p:extLst>
      <p:ext uri="{BB962C8B-B14F-4D97-AF65-F5344CB8AC3E}">
        <p14:creationId xmlns:p14="http://schemas.microsoft.com/office/powerpoint/2010/main" val="2678441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3F09300-3D26-7CBD-1A82-96DDB778912B}"/>
              </a:ext>
            </a:extLst>
          </p:cNvPr>
          <p:cNvSpPr>
            <a:spLocks noGrp="1"/>
          </p:cNvSpPr>
          <p:nvPr>
            <p:ph type="title"/>
          </p:nvPr>
        </p:nvSpPr>
        <p:spPr>
          <a:xfrm>
            <a:off x="456039" y="2"/>
            <a:ext cx="11279919" cy="999143"/>
          </a:xfrm>
        </p:spPr>
        <p:txBody>
          <a:bodyPr/>
          <a:lstStyle/>
          <a:p>
            <a:r>
              <a:rPr lang="en-US"/>
              <a:t>References and Resources</a:t>
            </a:r>
          </a:p>
        </p:txBody>
      </p:sp>
      <p:sp>
        <p:nvSpPr>
          <p:cNvPr id="2" name="Content Placeholder 1">
            <a:extLst>
              <a:ext uri="{FF2B5EF4-FFF2-40B4-BE49-F238E27FC236}">
                <a16:creationId xmlns:a16="http://schemas.microsoft.com/office/drawing/2014/main" id="{D36E643C-8FCC-25D1-3D47-33B27C50ABC3}"/>
              </a:ext>
            </a:extLst>
          </p:cNvPr>
          <p:cNvSpPr>
            <a:spLocks noGrp="1"/>
          </p:cNvSpPr>
          <p:nvPr>
            <p:ph idx="1"/>
          </p:nvPr>
        </p:nvSpPr>
        <p:spPr>
          <a:xfrm>
            <a:off x="302599" y="999145"/>
            <a:ext cx="11647759" cy="5423121"/>
          </a:xfrm>
        </p:spPr>
        <p:txBody>
          <a:bodyPr>
            <a:normAutofit fontScale="85000" lnSpcReduction="10000"/>
          </a:bodyPr>
          <a:lstStyle/>
          <a:p>
            <a:pPr marL="609585" indent="-609585">
              <a:lnSpc>
                <a:spcPct val="120000"/>
              </a:lnSpc>
              <a:buFont typeface="+mj-lt"/>
              <a:buAutoNum type="arabicPeriod"/>
            </a:pPr>
            <a:r>
              <a:rPr lang="en-US" sz="1467" dirty="0">
                <a:cs typeface="Arial" panose="020B0604020202020204" pitchFamily="34" charset="0"/>
              </a:rPr>
              <a:t>CAPTURE Falls Website. Available at </a:t>
            </a:r>
            <a:r>
              <a:rPr lang="en-US" sz="1467" dirty="0">
                <a:cs typeface="Arial" panose="020B0604020202020204" pitchFamily="34" charset="0"/>
                <a:hlinkClick r:id="rId3"/>
              </a:rPr>
              <a:t>https://www.unmc.edu/patient-safety/capturefalls/</a:t>
            </a:r>
            <a:r>
              <a:rPr lang="en-US" sz="1467" dirty="0">
                <a:cs typeface="Arial" panose="020B0604020202020204" pitchFamily="34" charset="0"/>
              </a:rPr>
              <a:t> </a:t>
            </a:r>
            <a:r>
              <a:rPr lang="en-US" sz="1467" dirty="0"/>
              <a:t>Accessed July 11, 2024.</a:t>
            </a:r>
            <a:endParaRPr lang="en-US" sz="1467" dirty="0">
              <a:cs typeface="Arial" panose="020B0604020202020204" pitchFamily="34" charset="0"/>
            </a:endParaRPr>
          </a:p>
          <a:p>
            <a:pPr marL="609585" indent="-609585">
              <a:lnSpc>
                <a:spcPct val="120000"/>
              </a:lnSpc>
              <a:buFont typeface="+mj-lt"/>
              <a:buAutoNum type="arabicPeriod"/>
            </a:pPr>
            <a:r>
              <a:rPr lang="en-US" sz="1467" dirty="0">
                <a:cs typeface="Arial" panose="020B0604020202020204" pitchFamily="34" charset="0"/>
              </a:rPr>
              <a:t>CAPTURE Falls Roadmap. Available at </a:t>
            </a:r>
            <a:r>
              <a:rPr lang="en-US" sz="1467" dirty="0">
                <a:cs typeface="Arial" panose="020B0604020202020204" pitchFamily="34" charset="0"/>
                <a:hlinkClick r:id="rId4"/>
              </a:rPr>
              <a:t>https://www.unmc.edu/patient-safety/capturefalls/roadmap/index.html</a:t>
            </a:r>
            <a:r>
              <a:rPr lang="en-US" sz="1467" dirty="0">
                <a:cs typeface="Arial" panose="020B0604020202020204" pitchFamily="34" charset="0"/>
              </a:rPr>
              <a:t> </a:t>
            </a:r>
            <a:r>
              <a:rPr lang="en-US" sz="1467" dirty="0"/>
              <a:t>Accessed July 11, 2024.</a:t>
            </a:r>
          </a:p>
          <a:p>
            <a:pPr marL="609585" indent="-609585">
              <a:lnSpc>
                <a:spcPct val="120000"/>
              </a:lnSpc>
              <a:buFont typeface="+mj-lt"/>
              <a:buAutoNum type="arabicPeriod"/>
            </a:pPr>
            <a:r>
              <a:rPr lang="en-US" sz="1467" dirty="0"/>
              <a:t>US Department of Veteran’s Affairs. VA National Center for Patient Safety Falls Toolkit Post Falls Huddle. Available at: </a:t>
            </a:r>
            <a:r>
              <a:rPr lang="en-US" sz="1467" dirty="0">
                <a:hlinkClick r:id="rId5"/>
              </a:rPr>
              <a:t>https://www.patientsafety.va.gov/professionals/onthejob/falls.asp</a:t>
            </a:r>
            <a:r>
              <a:rPr lang="en-US" sz="1467" dirty="0"/>
              <a:t> Accessed July 11, 2024.</a:t>
            </a:r>
          </a:p>
          <a:p>
            <a:pPr marL="609585" indent="-609585">
              <a:lnSpc>
                <a:spcPct val="120000"/>
              </a:lnSpc>
              <a:buFont typeface="+mj-lt"/>
              <a:buAutoNum type="arabicPeriod"/>
            </a:pPr>
            <a:r>
              <a:rPr lang="en-US" sz="1467" dirty="0"/>
              <a:t>Agency for Healthcare Research and Quality. Preventing falls in hospitals toolkit: 3.5 How should you assess and manage patients after a fall? Available at </a:t>
            </a:r>
            <a:r>
              <a:rPr lang="en-US" sz="1467" dirty="0">
                <a:hlinkClick r:id="rId6"/>
              </a:rPr>
              <a:t>https://www.ahrq.gov/patient-safety/settings/hospital/fall-prevention/toolkit/practices.html#3-5</a:t>
            </a:r>
            <a:r>
              <a:rPr lang="en-US" sz="1467" dirty="0"/>
              <a:t> Accessed July 11, 2024. </a:t>
            </a:r>
          </a:p>
          <a:p>
            <a:pPr marL="609585" indent="-609585">
              <a:lnSpc>
                <a:spcPct val="120000"/>
              </a:lnSpc>
              <a:buFont typeface="+mj-lt"/>
              <a:buAutoNum type="arabicPeriod"/>
            </a:pPr>
            <a:r>
              <a:rPr lang="en-US" sz="1467" dirty="0"/>
              <a:t>Reiter-</a:t>
            </a:r>
            <a:r>
              <a:rPr lang="en-US" sz="1467" dirty="0" err="1"/>
              <a:t>Palmon</a:t>
            </a:r>
            <a:r>
              <a:rPr lang="en-US" sz="1467" dirty="0"/>
              <a:t> R, Kennel V, Allen JA, Jones KJ, Skinner AM. Naturalistic Decision Making in After-Action Review Meetings: The Implementation of and Learning from Post-Fall Huddles. </a:t>
            </a:r>
            <a:r>
              <a:rPr lang="en-US" sz="1467" i="1" dirty="0"/>
              <a:t>J </a:t>
            </a:r>
            <a:r>
              <a:rPr lang="en-US" sz="1467" i="1" dirty="0" err="1"/>
              <a:t>Occup</a:t>
            </a:r>
            <a:r>
              <a:rPr lang="en-US" sz="1467" i="1" dirty="0"/>
              <a:t> Organ Psychol</a:t>
            </a:r>
            <a:r>
              <a:rPr lang="en-US" sz="1467" dirty="0"/>
              <a:t>. 2015;88(2):322-340. doi:10.1111/joop.12084</a:t>
            </a:r>
          </a:p>
          <a:p>
            <a:pPr marL="609585" indent="-609585">
              <a:lnSpc>
                <a:spcPct val="120000"/>
              </a:lnSpc>
              <a:buFont typeface="+mj-lt"/>
              <a:buAutoNum type="arabicPeriod"/>
            </a:pPr>
            <a:r>
              <a:rPr lang="en-US" sz="1467" dirty="0"/>
              <a:t>Allen JA, Reiter-</a:t>
            </a:r>
            <a:r>
              <a:rPr lang="en-US" sz="1467" dirty="0" err="1"/>
              <a:t>Palmon</a:t>
            </a:r>
            <a:r>
              <a:rPr lang="en-US" sz="1467" dirty="0"/>
              <a:t> R, Kennel V, Jones KJ. Group and Organizational Safety Norms Set the Stage for Good Post-Fall Huddles. </a:t>
            </a:r>
            <a:r>
              <a:rPr lang="en-US" sz="1467" i="1" dirty="0"/>
              <a:t>J </a:t>
            </a:r>
            <a:r>
              <a:rPr lang="en-US" sz="1467" i="1" dirty="0" err="1"/>
              <a:t>Leadersh</a:t>
            </a:r>
            <a:r>
              <a:rPr lang="en-US" sz="1467" i="1" dirty="0"/>
              <a:t> Organ Stud</a:t>
            </a:r>
            <a:r>
              <a:rPr lang="en-US" sz="1467" dirty="0"/>
              <a:t>. 2019;26(4):465-475. doi:10.1177/1548051818781820</a:t>
            </a:r>
          </a:p>
          <a:p>
            <a:pPr marL="609585" indent="-609585">
              <a:lnSpc>
                <a:spcPct val="120000"/>
              </a:lnSpc>
              <a:buFont typeface="+mj-lt"/>
              <a:buAutoNum type="arabicPeriod"/>
            </a:pPr>
            <a:r>
              <a:rPr lang="en-US" sz="1467" dirty="0"/>
              <a:t>Jones KJ, Crowe J, Allen JA, et al. The impact of post-fall huddles on repeat fall rates and perceptions of safety culture: a quasi-experimental evaluation of a patient safety demonstration project. </a:t>
            </a:r>
            <a:r>
              <a:rPr lang="en-US" sz="1467" i="1" dirty="0"/>
              <a:t>BMC Health Serv Res</a:t>
            </a:r>
            <a:r>
              <a:rPr lang="en-US" sz="1467" dirty="0"/>
              <a:t>. 2019;19(1):650. Published 2019 Sep 9. doi:10.1186/s12913-019-4453-y</a:t>
            </a:r>
          </a:p>
          <a:p>
            <a:pPr marL="609585" indent="-609585">
              <a:lnSpc>
                <a:spcPct val="120000"/>
              </a:lnSpc>
              <a:buFont typeface="+mj-lt"/>
              <a:buAutoNum type="arabicPeriod"/>
            </a:pPr>
            <a:r>
              <a:rPr lang="en-US" sz="1467" dirty="0"/>
              <a:t>CAPTURE Falls Post-Fall Huddle Pocket Guide. Available at </a:t>
            </a:r>
            <a:r>
              <a:rPr lang="en-US" sz="1467" dirty="0">
                <a:hlinkClick r:id="rId7"/>
              </a:rPr>
              <a:t>https://www.unmc.edu/patient-safety/_documents/roadmap/post-fall-huddle-pocket-guide.pdf</a:t>
            </a:r>
            <a:r>
              <a:rPr lang="en-US" sz="1467" dirty="0"/>
              <a:t> Accessed July 11, 2024.</a:t>
            </a:r>
          </a:p>
          <a:p>
            <a:pPr marL="609585" indent="-609585">
              <a:lnSpc>
                <a:spcPct val="120000"/>
              </a:lnSpc>
              <a:buFont typeface="+mj-lt"/>
              <a:buAutoNum type="arabicPeriod"/>
            </a:pPr>
            <a:r>
              <a:rPr lang="en-US" sz="1467" dirty="0"/>
              <a:t>CAPTURE Falls Post-Fall Huddle Guide and Documentation Form. Available at </a:t>
            </a:r>
            <a:r>
              <a:rPr lang="en-US" sz="1467" dirty="0">
                <a:hlinkClick r:id="rId8"/>
              </a:rPr>
              <a:t>https://www.unmc.edu/patient-safety/_documents/roadmap/capture-huddle-guide-5-1.pdf</a:t>
            </a:r>
            <a:r>
              <a:rPr lang="en-US" sz="1467" dirty="0"/>
              <a:t> Accessed July 11, 2024.</a:t>
            </a:r>
          </a:p>
          <a:p>
            <a:pPr marL="609585" indent="-609585">
              <a:lnSpc>
                <a:spcPct val="120000"/>
              </a:lnSpc>
              <a:buFont typeface="+mj-lt"/>
              <a:buAutoNum type="arabicPeriod"/>
            </a:pPr>
            <a:r>
              <a:rPr lang="en-US" sz="1467" dirty="0"/>
              <a:t>Morse JM, </a:t>
            </a:r>
            <a:r>
              <a:rPr lang="en-US" sz="1467" dirty="0" err="1"/>
              <a:t>Tylko</a:t>
            </a:r>
            <a:r>
              <a:rPr lang="en-US" sz="1467" dirty="0"/>
              <a:t> SJ, Dixon HA. Characteristics of the fall-prone patient. </a:t>
            </a:r>
            <a:r>
              <a:rPr lang="en-US" sz="1467" i="1" dirty="0"/>
              <a:t>Gerontologist</a:t>
            </a:r>
            <a:r>
              <a:rPr lang="en-US" sz="1467" dirty="0"/>
              <a:t> 1987;27:516-22. 	</a:t>
            </a:r>
          </a:p>
          <a:p>
            <a:pPr marL="609585" indent="-609585">
              <a:lnSpc>
                <a:spcPct val="120000"/>
              </a:lnSpc>
              <a:buFont typeface="+mj-lt"/>
              <a:buAutoNum type="arabicPeriod"/>
            </a:pPr>
            <a:r>
              <a:rPr lang="en-US" sz="1467" dirty="0"/>
              <a:t>Ganz DA, Huang C, Saliba D, et al. Preventing falls in hospitals: a toolkit for improving quality of care. (Prepared by RAND Corporation, Boston University School of Public Health, and ECRI Institute under Contract No. HHSA290201000017I TO #1.) Rockville, MD: Agency for Healthcare Research and Quality; January 2013. AHRQ Publication No. 13-0015-EF. </a:t>
            </a:r>
          </a:p>
          <a:p>
            <a:pPr marL="609585" indent="-609585">
              <a:lnSpc>
                <a:spcPct val="120000"/>
              </a:lnSpc>
              <a:buFont typeface="+mj-lt"/>
              <a:buAutoNum type="arabicPeriod"/>
            </a:pPr>
            <a:endParaRPr lang="en-US" sz="1467" dirty="0"/>
          </a:p>
          <a:p>
            <a:pPr marL="609585" indent="-609585">
              <a:lnSpc>
                <a:spcPct val="120000"/>
              </a:lnSpc>
              <a:buFont typeface="+mj-lt"/>
              <a:buAutoNum type="arabicPeriod"/>
            </a:pPr>
            <a:endParaRPr lang="en-US" sz="1467" dirty="0"/>
          </a:p>
          <a:p>
            <a:pPr marL="609585" indent="-609585">
              <a:lnSpc>
                <a:spcPct val="120000"/>
              </a:lnSpc>
              <a:buFont typeface="+mj-lt"/>
              <a:buAutoNum type="arabicPeriod"/>
            </a:pPr>
            <a:endParaRPr lang="en-US" sz="1467" dirty="0"/>
          </a:p>
        </p:txBody>
      </p:sp>
    </p:spTree>
    <p:extLst>
      <p:ext uri="{BB962C8B-B14F-4D97-AF65-F5344CB8AC3E}">
        <p14:creationId xmlns:p14="http://schemas.microsoft.com/office/powerpoint/2010/main" val="6177193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6D666D2-4953-19A6-D0FA-55E5489B2DED}"/>
              </a:ext>
            </a:extLst>
          </p:cNvPr>
          <p:cNvSpPr>
            <a:spLocks noGrp="1"/>
          </p:cNvSpPr>
          <p:nvPr>
            <p:ph type="title"/>
          </p:nvPr>
        </p:nvSpPr>
        <p:spPr/>
        <p:txBody>
          <a:bodyPr/>
          <a:lstStyle/>
          <a:p>
            <a:r>
              <a:rPr lang="en-US" dirty="0"/>
              <a:t>General Instructions for Educators</a:t>
            </a:r>
          </a:p>
        </p:txBody>
      </p:sp>
      <p:sp>
        <p:nvSpPr>
          <p:cNvPr id="2" name="Content Placeholder 1">
            <a:extLst>
              <a:ext uri="{FF2B5EF4-FFF2-40B4-BE49-F238E27FC236}">
                <a16:creationId xmlns:a16="http://schemas.microsoft.com/office/drawing/2014/main" id="{A5654C4A-AD65-C25A-5791-DD21A75548B6}"/>
              </a:ext>
            </a:extLst>
          </p:cNvPr>
          <p:cNvSpPr>
            <a:spLocks noGrp="1"/>
          </p:cNvSpPr>
          <p:nvPr>
            <p:ph idx="1"/>
          </p:nvPr>
        </p:nvSpPr>
        <p:spPr/>
        <p:txBody>
          <a:bodyPr vert="horz" lIns="121920" tIns="60960" rIns="121920" bIns="60960" rtlCol="0" anchor="t">
            <a:normAutofit/>
          </a:bodyPr>
          <a:lstStyle/>
          <a:p>
            <a:pPr marL="457189" indent="-457189"/>
            <a:r>
              <a:rPr lang="en-US" dirty="0"/>
              <a:t>The target audience for this education is all staff members in your facility who may participate in a post-fall huddle</a:t>
            </a:r>
          </a:p>
          <a:p>
            <a:pPr marL="457189" indent="-457189"/>
            <a:r>
              <a:rPr lang="en-US" dirty="0"/>
              <a:t>The content in this handout can be adapted to fit your organization’s specific polices and procedures for post-fall huddles</a:t>
            </a:r>
          </a:p>
          <a:p>
            <a:endParaRPr lang="en-US" dirty="0"/>
          </a:p>
        </p:txBody>
      </p:sp>
    </p:spTree>
    <p:extLst>
      <p:ext uri="{BB962C8B-B14F-4D97-AF65-F5344CB8AC3E}">
        <p14:creationId xmlns:p14="http://schemas.microsoft.com/office/powerpoint/2010/main" val="16456810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4A218C1-3645-0674-EB50-4AF102D369A1}"/>
              </a:ext>
            </a:extLst>
          </p:cNvPr>
          <p:cNvSpPr>
            <a:spLocks noGrp="1"/>
          </p:cNvSpPr>
          <p:nvPr>
            <p:ph type="title"/>
          </p:nvPr>
        </p:nvSpPr>
        <p:spPr/>
        <p:txBody>
          <a:bodyPr/>
          <a:lstStyle/>
          <a:p>
            <a:r>
              <a:rPr lang="en-US" dirty="0"/>
              <a:t>Learning Objectives</a:t>
            </a:r>
          </a:p>
        </p:txBody>
      </p:sp>
      <p:sp>
        <p:nvSpPr>
          <p:cNvPr id="2" name="Content Placeholder 1">
            <a:extLst>
              <a:ext uri="{FF2B5EF4-FFF2-40B4-BE49-F238E27FC236}">
                <a16:creationId xmlns:a16="http://schemas.microsoft.com/office/drawing/2014/main" id="{281DCC9C-8453-DCAE-796C-1EDBABDCA0AD}"/>
              </a:ext>
            </a:extLst>
          </p:cNvPr>
          <p:cNvSpPr>
            <a:spLocks noGrp="1"/>
          </p:cNvSpPr>
          <p:nvPr>
            <p:ph idx="1"/>
          </p:nvPr>
        </p:nvSpPr>
        <p:spPr/>
        <p:txBody>
          <a:bodyPr>
            <a:normAutofit/>
          </a:bodyPr>
          <a:lstStyle/>
          <a:p>
            <a:pPr marL="457189" indent="-457189"/>
            <a:r>
              <a:rPr lang="en-US" dirty="0">
                <a:latin typeface="Arial" panose="020B0604020202020204" pitchFamily="34" charset="0"/>
                <a:cs typeface="Arial" panose="020B0604020202020204" pitchFamily="34" charset="0"/>
              </a:rPr>
              <a:t>Describe the purpose of a post-fall huddle​</a:t>
            </a:r>
          </a:p>
          <a:p>
            <a:pPr marL="457189" indent="-457189"/>
            <a:r>
              <a:rPr lang="en-US" dirty="0">
                <a:latin typeface="Arial" panose="020B0604020202020204" pitchFamily="34" charset="0"/>
                <a:cs typeface="Arial" panose="020B0604020202020204" pitchFamily="34" charset="0"/>
              </a:rPr>
              <a:t>As consistent with our organization’s policies and procedures for post-fall huddles, describe the following:</a:t>
            </a:r>
          </a:p>
          <a:p>
            <a:pPr marL="1068876" lvl="1" indent="-457189"/>
            <a:r>
              <a:rPr lang="en-US" sz="2400" dirty="0">
                <a:latin typeface="Arial" panose="020B0604020202020204" pitchFamily="34" charset="0"/>
                <a:cs typeface="Arial" panose="020B0604020202020204" pitchFamily="34" charset="0"/>
              </a:rPr>
              <a:t>Who should participate​ in a post-fall huddle</a:t>
            </a:r>
          </a:p>
          <a:p>
            <a:pPr marL="1068876" lvl="1" indent="-457189"/>
            <a:r>
              <a:rPr lang="en-US" sz="2400" dirty="0">
                <a:latin typeface="Arial" panose="020B0604020202020204" pitchFamily="34" charset="0"/>
                <a:cs typeface="Arial" panose="020B0604020202020204" pitchFamily="34" charset="0"/>
              </a:rPr>
              <a:t>Who should lead​ a post-fall huddle</a:t>
            </a:r>
          </a:p>
          <a:p>
            <a:pPr marL="1068876" lvl="1" indent="-457189"/>
            <a:r>
              <a:rPr lang="en-US" sz="2400" dirty="0">
                <a:latin typeface="Arial" panose="020B0604020202020204" pitchFamily="34" charset="0"/>
                <a:cs typeface="Arial" panose="020B0604020202020204" pitchFamily="34" charset="0"/>
              </a:rPr>
              <a:t>What to discuss​ in a post-fall huddle</a:t>
            </a:r>
          </a:p>
          <a:p>
            <a:pPr marL="1068876" lvl="1" indent="-457189"/>
            <a:r>
              <a:rPr lang="en-US" sz="2400" dirty="0">
                <a:latin typeface="Arial" panose="020B0604020202020204" pitchFamily="34" charset="0"/>
                <a:cs typeface="Arial" panose="020B0604020202020204" pitchFamily="34" charset="0"/>
              </a:rPr>
              <a:t>When to conduct a post-fall huddle</a:t>
            </a:r>
          </a:p>
          <a:p>
            <a:pPr marL="1068876" lvl="1" indent="-457189"/>
            <a:r>
              <a:rPr lang="en-US" sz="2400" dirty="0">
                <a:latin typeface="Arial" panose="020B0604020202020204" pitchFamily="34" charset="0"/>
                <a:cs typeface="Arial" panose="020B0604020202020204" pitchFamily="34" charset="0"/>
              </a:rPr>
              <a:t>Where to conduct a post-fall huddle​</a:t>
            </a:r>
          </a:p>
          <a:p>
            <a:pPr marL="1068876" lvl="1" indent="-457189"/>
            <a:r>
              <a:rPr lang="en-US" sz="2400" dirty="0">
                <a:latin typeface="Arial" panose="020B0604020202020204" pitchFamily="34" charset="0"/>
                <a:cs typeface="Arial" panose="020B0604020202020204" pitchFamily="34" charset="0"/>
              </a:rPr>
              <a:t>What to do after a post-fall huddle is completed</a:t>
            </a:r>
            <a:endParaRPr lang="en-US"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390506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905190A-9536-4E46-91D4-BE17B19F76E9}"/>
              </a:ext>
            </a:extLst>
          </p:cNvPr>
          <p:cNvSpPr>
            <a:spLocks noGrp="1"/>
          </p:cNvSpPr>
          <p:nvPr>
            <p:ph type="title"/>
          </p:nvPr>
        </p:nvSpPr>
        <p:spPr>
          <a:xfrm>
            <a:off x="456039" y="88421"/>
            <a:ext cx="11279919" cy="988915"/>
          </a:xfrm>
        </p:spPr>
        <p:txBody>
          <a:bodyPr/>
          <a:lstStyle/>
          <a:p>
            <a:r>
              <a:rPr lang="en-US" dirty="0"/>
              <a:t>Post-Fall Huddle</a:t>
            </a:r>
          </a:p>
        </p:txBody>
      </p:sp>
      <p:sp>
        <p:nvSpPr>
          <p:cNvPr id="2" name="TextBox 1">
            <a:extLst>
              <a:ext uri="{FF2B5EF4-FFF2-40B4-BE49-F238E27FC236}">
                <a16:creationId xmlns:a16="http://schemas.microsoft.com/office/drawing/2014/main" id="{3FC20082-5818-7D6A-F93E-C9C7D1910CBC}"/>
              </a:ext>
            </a:extLst>
          </p:cNvPr>
          <p:cNvSpPr txBox="1"/>
          <p:nvPr/>
        </p:nvSpPr>
        <p:spPr>
          <a:xfrm>
            <a:off x="456039" y="1195200"/>
            <a:ext cx="11005799" cy="338554"/>
          </a:xfrm>
          <a:prstGeom prst="rect">
            <a:avLst/>
          </a:prstGeom>
          <a:noFill/>
        </p:spPr>
        <p:txBody>
          <a:bodyPr wrap="square">
            <a:spAutoFit/>
          </a:bodyPr>
          <a:lstStyle/>
          <a:p>
            <a:pPr defTabSz="609585">
              <a:defRPr/>
            </a:pPr>
            <a:r>
              <a:rPr lang="en-US" sz="1600" dirty="0">
                <a:solidFill>
                  <a:srgbClr val="000000"/>
                </a:solidFill>
                <a:latin typeface="Arial" panose="020B0604020202020204"/>
                <a:hlinkClick r:id="rId3"/>
              </a:rPr>
              <a:t>CAPTURE Falls Roadmap Post-Fall Huddle</a:t>
            </a:r>
            <a:endParaRPr lang="en-US" sz="1600" dirty="0">
              <a:solidFill>
                <a:srgbClr val="000000"/>
              </a:solidFill>
              <a:latin typeface="Arial" panose="020B0604020202020204"/>
            </a:endParaRPr>
          </a:p>
        </p:txBody>
      </p:sp>
      <p:sp>
        <p:nvSpPr>
          <p:cNvPr id="5" name="Rectangle: Rounded Corners 4" descr="Icon representing three people on a team. The people are organized in a triangle shape, with one at the top, one on the bottom left, and one on the bottom right. There are curved arrows connecting each person together. ">
            <a:extLst>
              <a:ext uri="{FF2B5EF4-FFF2-40B4-BE49-F238E27FC236}">
                <a16:creationId xmlns:a16="http://schemas.microsoft.com/office/drawing/2014/main" id="{044A0E52-C1BD-FFBE-25E6-B17E1A829890}"/>
              </a:ext>
            </a:extLst>
          </p:cNvPr>
          <p:cNvSpPr/>
          <p:nvPr/>
        </p:nvSpPr>
        <p:spPr>
          <a:xfrm>
            <a:off x="923550" y="1577184"/>
            <a:ext cx="3860012" cy="2659548"/>
          </a:xfrm>
          <a:prstGeom prst="roundRect">
            <a:avLst/>
          </a:prstGeom>
          <a:blipFill rotWithShape="1">
            <a:blip r:embed="rId4"/>
            <a:srcRect/>
            <a:stretch>
              <a:fillRect l="-2000" r="-2000"/>
            </a:stretch>
          </a:blip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a:lstStyle/>
          <a:p>
            <a:endParaRPr lang="en-US"/>
          </a:p>
        </p:txBody>
      </p:sp>
      <p:sp>
        <p:nvSpPr>
          <p:cNvPr id="6" name="Freeform: Shape 5">
            <a:extLst>
              <a:ext uri="{FF2B5EF4-FFF2-40B4-BE49-F238E27FC236}">
                <a16:creationId xmlns:a16="http://schemas.microsoft.com/office/drawing/2014/main" id="{1CCC7E3B-4D85-C59C-ED4A-55F9588A9042}"/>
              </a:ext>
            </a:extLst>
          </p:cNvPr>
          <p:cNvSpPr/>
          <p:nvPr/>
        </p:nvSpPr>
        <p:spPr>
          <a:xfrm>
            <a:off x="356277" y="4117514"/>
            <a:ext cx="4879750" cy="2501000"/>
          </a:xfrm>
          <a:custGeom>
            <a:avLst/>
            <a:gdLst>
              <a:gd name="connsiteX0" fmla="*/ 0 w 4879750"/>
              <a:gd name="connsiteY0" fmla="*/ 0 h 2501000"/>
              <a:gd name="connsiteX1" fmla="*/ 4879750 w 4879750"/>
              <a:gd name="connsiteY1" fmla="*/ 0 h 2501000"/>
              <a:gd name="connsiteX2" fmla="*/ 4879750 w 4879750"/>
              <a:gd name="connsiteY2" fmla="*/ 2501000 h 2501000"/>
              <a:gd name="connsiteX3" fmla="*/ 0 w 4879750"/>
              <a:gd name="connsiteY3" fmla="*/ 2501000 h 2501000"/>
              <a:gd name="connsiteX4" fmla="*/ 0 w 4879750"/>
              <a:gd name="connsiteY4" fmla="*/ 0 h 2501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79750" h="2501000">
                <a:moveTo>
                  <a:pt x="0" y="0"/>
                </a:moveTo>
                <a:lnTo>
                  <a:pt x="4879750" y="0"/>
                </a:lnTo>
                <a:lnTo>
                  <a:pt x="4879750" y="2501000"/>
                </a:lnTo>
                <a:lnTo>
                  <a:pt x="0" y="2501000"/>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128016" tIns="128016" rIns="128016" bIns="0" numCol="1" spcCol="1270" anchor="t" anchorCtr="0">
            <a:noAutofit/>
          </a:bodyPr>
          <a:lstStyle/>
          <a:p>
            <a:pPr marL="0" lvl="0" indent="0" algn="ctr" defTabSz="800100">
              <a:lnSpc>
                <a:spcPct val="90000"/>
              </a:lnSpc>
              <a:spcBef>
                <a:spcPct val="0"/>
              </a:spcBef>
              <a:spcAft>
                <a:spcPct val="35000"/>
              </a:spcAft>
              <a:buNone/>
            </a:pPr>
            <a:r>
              <a:rPr lang="en-US" sz="1800" kern="1200"/>
              <a:t>Team who convenes after a patient fall to gather and discuss information about the patient fall and factors that contributed to the fall, and to identify changes necessary to reduce the risk of another fall for </a:t>
            </a:r>
            <a:r>
              <a:rPr lang="en-US" sz="1800" i="0" kern="1200"/>
              <a:t>that</a:t>
            </a:r>
            <a:r>
              <a:rPr lang="en-US" sz="1800" kern="1200"/>
              <a:t> patient</a:t>
            </a:r>
          </a:p>
        </p:txBody>
      </p:sp>
      <p:pic>
        <p:nvPicPr>
          <p:cNvPr id="11" name="Picture 10" descr="Icon representing three people on a team. The people are organized in a triangle shape, with one at the top, one on the bottom left, and one on the bottom right. There are curved arrows connecting each person together. ">
            <a:extLst>
              <a:ext uri="{FF2B5EF4-FFF2-40B4-BE49-F238E27FC236}">
                <a16:creationId xmlns:a16="http://schemas.microsoft.com/office/drawing/2014/main" id="{E6B7B96C-261C-8E1D-DFE6-7B3FD80D0B8A}"/>
              </a:ext>
            </a:extLst>
          </p:cNvPr>
          <p:cNvPicPr>
            <a:picLocks noChangeAspect="1"/>
          </p:cNvPicPr>
          <p:nvPr/>
        </p:nvPicPr>
        <p:blipFill>
          <a:blip r:embed="rId4"/>
          <a:stretch>
            <a:fillRect/>
          </a:stretch>
        </p:blipFill>
        <p:spPr>
          <a:xfrm>
            <a:off x="10580801" y="58275"/>
            <a:ext cx="1524000" cy="1019061"/>
          </a:xfrm>
          <a:prstGeom prst="rect">
            <a:avLst/>
          </a:prstGeom>
        </p:spPr>
      </p:pic>
      <p:pic>
        <p:nvPicPr>
          <p:cNvPr id="1026" name="Picture 2" descr="Photo of a team conducting a post-fall huddle. The patient is in the center of the photo lying in the bed. There are three staff members to the patient's right, and two to the patient's left. ">
            <a:extLst>
              <a:ext uri="{FF2B5EF4-FFF2-40B4-BE49-F238E27FC236}">
                <a16:creationId xmlns:a16="http://schemas.microsoft.com/office/drawing/2014/main" id="{2DDFA2CF-62A7-E5BE-C358-4EF0F14C5975}"/>
              </a:ext>
            </a:extLst>
          </p:cNvPr>
          <p:cNvPicPr>
            <a:picLocks noGrp="1" noChangeAspect="1" noChangeArrowheads="1"/>
          </p:cNvPicPr>
          <p:nvPr>
            <p:ph type="pic" sz="quarter" idx="10"/>
          </p:nvPr>
        </p:nvPicPr>
        <p:blipFill>
          <a:blip r:embed="rId5">
            <a:extLst>
              <a:ext uri="{28A0092B-C50C-407E-A947-70E740481C1C}">
                <a14:useLocalDpi xmlns:a14="http://schemas.microsoft.com/office/drawing/2010/main" val="0"/>
              </a:ext>
            </a:extLst>
          </a:blip>
          <a:srcRect l="11671" r="11671"/>
          <a:stretch>
            <a:fillRect/>
          </a:stretch>
        </p:blipFill>
        <p:spPr bwMode="auto">
          <a:xfrm>
            <a:off x="6439813" y="1577184"/>
            <a:ext cx="5296144" cy="387181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55339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905190A-9536-4E46-91D4-BE17B19F76E9}"/>
              </a:ext>
            </a:extLst>
          </p:cNvPr>
          <p:cNvSpPr>
            <a:spLocks noGrp="1"/>
          </p:cNvSpPr>
          <p:nvPr>
            <p:ph type="title"/>
          </p:nvPr>
        </p:nvSpPr>
        <p:spPr>
          <a:xfrm>
            <a:off x="456039" y="129056"/>
            <a:ext cx="10063161" cy="1229801"/>
          </a:xfrm>
        </p:spPr>
        <p:txBody>
          <a:bodyPr>
            <a:normAutofit fontScale="90000"/>
          </a:bodyPr>
          <a:lstStyle/>
          <a:p>
            <a:r>
              <a:rPr lang="en-US"/>
              <a:t>Evidence to Support the Use of Post-Fall Huddles</a:t>
            </a:r>
          </a:p>
        </p:txBody>
      </p:sp>
      <p:sp>
        <p:nvSpPr>
          <p:cNvPr id="2" name="TextBox 1">
            <a:extLst>
              <a:ext uri="{FF2B5EF4-FFF2-40B4-BE49-F238E27FC236}">
                <a16:creationId xmlns:a16="http://schemas.microsoft.com/office/drawing/2014/main" id="{3FC20082-5818-7D6A-F93E-C9C7D1910CBC}"/>
              </a:ext>
            </a:extLst>
          </p:cNvPr>
          <p:cNvSpPr txBox="1"/>
          <p:nvPr/>
        </p:nvSpPr>
        <p:spPr>
          <a:xfrm>
            <a:off x="456039" y="1393026"/>
            <a:ext cx="11005799" cy="338554"/>
          </a:xfrm>
          <a:prstGeom prst="rect">
            <a:avLst/>
          </a:prstGeom>
          <a:noFill/>
        </p:spPr>
        <p:txBody>
          <a:bodyPr wrap="square">
            <a:spAutoFit/>
          </a:bodyPr>
          <a:lstStyle/>
          <a:p>
            <a:pPr defTabSz="609585">
              <a:defRPr/>
            </a:pPr>
            <a:r>
              <a:rPr lang="en-US" sz="1600">
                <a:solidFill>
                  <a:srgbClr val="000000"/>
                </a:solidFill>
                <a:latin typeface="Arial" panose="020B0604020202020204"/>
                <a:hlinkClick r:id="rId3"/>
              </a:rPr>
              <a:t>CAPTURE Falls Roadmap Post-Fall Huddle</a:t>
            </a:r>
            <a:endParaRPr lang="en-US" sz="1600">
              <a:solidFill>
                <a:srgbClr val="000000"/>
              </a:solidFill>
              <a:latin typeface="Arial" panose="020B0604020202020204"/>
            </a:endParaRPr>
          </a:p>
        </p:txBody>
      </p:sp>
      <p:sp>
        <p:nvSpPr>
          <p:cNvPr id="5" name="Freeform: Shape 4">
            <a:extLst>
              <a:ext uri="{FF2B5EF4-FFF2-40B4-BE49-F238E27FC236}">
                <a16:creationId xmlns:a16="http://schemas.microsoft.com/office/drawing/2014/main" id="{495B8F8F-07FD-6E1C-99EF-A430B5FB12D3}"/>
              </a:ext>
            </a:extLst>
          </p:cNvPr>
          <p:cNvSpPr/>
          <p:nvPr/>
        </p:nvSpPr>
        <p:spPr>
          <a:xfrm>
            <a:off x="617684" y="1857425"/>
            <a:ext cx="1998383" cy="3872816"/>
          </a:xfrm>
          <a:custGeom>
            <a:avLst/>
            <a:gdLst>
              <a:gd name="connsiteX0" fmla="*/ 0 w 1998383"/>
              <a:gd name="connsiteY0" fmla="*/ 199838 h 3872816"/>
              <a:gd name="connsiteX1" fmla="*/ 199838 w 1998383"/>
              <a:gd name="connsiteY1" fmla="*/ 0 h 3872816"/>
              <a:gd name="connsiteX2" fmla="*/ 1798545 w 1998383"/>
              <a:gd name="connsiteY2" fmla="*/ 0 h 3872816"/>
              <a:gd name="connsiteX3" fmla="*/ 1998383 w 1998383"/>
              <a:gd name="connsiteY3" fmla="*/ 199838 h 3872816"/>
              <a:gd name="connsiteX4" fmla="*/ 1998383 w 1998383"/>
              <a:gd name="connsiteY4" fmla="*/ 3672978 h 3872816"/>
              <a:gd name="connsiteX5" fmla="*/ 1798545 w 1998383"/>
              <a:gd name="connsiteY5" fmla="*/ 3872816 h 3872816"/>
              <a:gd name="connsiteX6" fmla="*/ 199838 w 1998383"/>
              <a:gd name="connsiteY6" fmla="*/ 3872816 h 3872816"/>
              <a:gd name="connsiteX7" fmla="*/ 0 w 1998383"/>
              <a:gd name="connsiteY7" fmla="*/ 3672978 h 3872816"/>
              <a:gd name="connsiteX8" fmla="*/ 0 w 1998383"/>
              <a:gd name="connsiteY8" fmla="*/ 199838 h 38728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98383" h="3872816">
                <a:moveTo>
                  <a:pt x="0" y="199838"/>
                </a:moveTo>
                <a:cubicBezTo>
                  <a:pt x="0" y="89471"/>
                  <a:pt x="89471" y="0"/>
                  <a:pt x="199838" y="0"/>
                </a:cubicBezTo>
                <a:lnTo>
                  <a:pt x="1798545" y="0"/>
                </a:lnTo>
                <a:cubicBezTo>
                  <a:pt x="1908912" y="0"/>
                  <a:pt x="1998383" y="89471"/>
                  <a:pt x="1998383" y="199838"/>
                </a:cubicBezTo>
                <a:lnTo>
                  <a:pt x="1998383" y="3672978"/>
                </a:lnTo>
                <a:cubicBezTo>
                  <a:pt x="1998383" y="3783345"/>
                  <a:pt x="1908912" y="3872816"/>
                  <a:pt x="1798545" y="3872816"/>
                </a:cubicBezTo>
                <a:lnTo>
                  <a:pt x="199838" y="3872816"/>
                </a:lnTo>
                <a:cubicBezTo>
                  <a:pt x="89471" y="3872816"/>
                  <a:pt x="0" y="3783345"/>
                  <a:pt x="0" y="3672978"/>
                </a:cubicBezTo>
                <a:lnTo>
                  <a:pt x="0" y="199838"/>
                </a:lnTo>
                <a:close/>
              </a:path>
            </a:pathLst>
          </a:custGeom>
        </p:spPr>
        <p:style>
          <a:lnRef idx="0">
            <a:schemeClr val="accent1">
              <a:hueOff val="0"/>
              <a:satOff val="0"/>
              <a:lumOff val="0"/>
              <a:alphaOff val="0"/>
            </a:schemeClr>
          </a:lnRef>
          <a:fillRef idx="1">
            <a:schemeClr val="accent1">
              <a:tint val="40000"/>
              <a:hueOff val="0"/>
              <a:satOff val="0"/>
              <a:lumOff val="0"/>
              <a:alphaOff val="0"/>
            </a:schemeClr>
          </a:fillRef>
          <a:effectRef idx="0">
            <a:schemeClr val="accent1">
              <a:tint val="40000"/>
              <a:hueOff val="0"/>
              <a:satOff val="0"/>
              <a:lumOff val="0"/>
              <a:alphaOff val="0"/>
            </a:schemeClr>
          </a:effectRef>
          <a:fontRef idx="minor">
            <a:schemeClr val="dk1">
              <a:hueOff val="0"/>
              <a:satOff val="0"/>
              <a:lumOff val="0"/>
              <a:alphaOff val="0"/>
            </a:schemeClr>
          </a:fontRef>
        </p:style>
        <p:txBody>
          <a:bodyPr spcFirstLastPara="0" vert="horz" wrap="square" lIns="53340" tIns="53340" rIns="53340" bIns="2764312" numCol="1" spcCol="1270" anchor="ctr" anchorCtr="0">
            <a:noAutofit/>
          </a:bodyPr>
          <a:lstStyle/>
          <a:p>
            <a:pPr marL="0" lvl="0" indent="0" algn="ctr" defTabSz="622300">
              <a:lnSpc>
                <a:spcPct val="90000"/>
              </a:lnSpc>
              <a:spcBef>
                <a:spcPct val="0"/>
              </a:spcBef>
              <a:spcAft>
                <a:spcPct val="35000"/>
              </a:spcAft>
              <a:buNone/>
            </a:pPr>
            <a:r>
              <a:rPr lang="en-US" sz="1400" kern="1200"/>
              <a:t>Recommended practice in many fall risk reduction toolkits</a:t>
            </a:r>
          </a:p>
        </p:txBody>
      </p:sp>
      <p:sp>
        <p:nvSpPr>
          <p:cNvPr id="6" name="Freeform: Shape 5">
            <a:extLst>
              <a:ext uri="{FF2B5EF4-FFF2-40B4-BE49-F238E27FC236}">
                <a16:creationId xmlns:a16="http://schemas.microsoft.com/office/drawing/2014/main" id="{08894DCE-3315-CD2B-E5A2-05CD62E04641}"/>
              </a:ext>
            </a:extLst>
          </p:cNvPr>
          <p:cNvSpPr/>
          <p:nvPr/>
        </p:nvSpPr>
        <p:spPr>
          <a:xfrm>
            <a:off x="817523" y="3019600"/>
            <a:ext cx="1598706" cy="760853"/>
          </a:xfrm>
          <a:custGeom>
            <a:avLst/>
            <a:gdLst>
              <a:gd name="connsiteX0" fmla="*/ 0 w 1598706"/>
              <a:gd name="connsiteY0" fmla="*/ 76085 h 760853"/>
              <a:gd name="connsiteX1" fmla="*/ 76085 w 1598706"/>
              <a:gd name="connsiteY1" fmla="*/ 0 h 760853"/>
              <a:gd name="connsiteX2" fmla="*/ 1522621 w 1598706"/>
              <a:gd name="connsiteY2" fmla="*/ 0 h 760853"/>
              <a:gd name="connsiteX3" fmla="*/ 1598706 w 1598706"/>
              <a:gd name="connsiteY3" fmla="*/ 76085 h 760853"/>
              <a:gd name="connsiteX4" fmla="*/ 1598706 w 1598706"/>
              <a:gd name="connsiteY4" fmla="*/ 684768 h 760853"/>
              <a:gd name="connsiteX5" fmla="*/ 1522621 w 1598706"/>
              <a:gd name="connsiteY5" fmla="*/ 760853 h 760853"/>
              <a:gd name="connsiteX6" fmla="*/ 76085 w 1598706"/>
              <a:gd name="connsiteY6" fmla="*/ 760853 h 760853"/>
              <a:gd name="connsiteX7" fmla="*/ 0 w 1598706"/>
              <a:gd name="connsiteY7" fmla="*/ 684768 h 760853"/>
              <a:gd name="connsiteX8" fmla="*/ 0 w 1598706"/>
              <a:gd name="connsiteY8" fmla="*/ 76085 h 7608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98706" h="760853">
                <a:moveTo>
                  <a:pt x="0" y="76085"/>
                </a:moveTo>
                <a:cubicBezTo>
                  <a:pt x="0" y="34064"/>
                  <a:pt x="34064" y="0"/>
                  <a:pt x="76085" y="0"/>
                </a:cubicBezTo>
                <a:lnTo>
                  <a:pt x="1522621" y="0"/>
                </a:lnTo>
                <a:cubicBezTo>
                  <a:pt x="1564642" y="0"/>
                  <a:pt x="1598706" y="34064"/>
                  <a:pt x="1598706" y="76085"/>
                </a:cubicBezTo>
                <a:lnTo>
                  <a:pt x="1598706" y="684768"/>
                </a:lnTo>
                <a:cubicBezTo>
                  <a:pt x="1598706" y="726789"/>
                  <a:pt x="1564642" y="760853"/>
                  <a:pt x="1522621" y="760853"/>
                </a:cubicBezTo>
                <a:lnTo>
                  <a:pt x="76085" y="760853"/>
                </a:lnTo>
                <a:cubicBezTo>
                  <a:pt x="34064" y="760853"/>
                  <a:pt x="0" y="726789"/>
                  <a:pt x="0" y="684768"/>
                </a:cubicBezTo>
                <a:lnTo>
                  <a:pt x="0" y="76085"/>
                </a:lnTo>
                <a:close/>
              </a:path>
            </a:pathLst>
          </a:custGeom>
        </p:spPr>
        <p:style>
          <a:lnRef idx="2">
            <a:schemeClr val="accent1">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2765" tIns="45145" rIns="52765" bIns="45145" numCol="1" spcCol="1270" anchor="ctr" anchorCtr="0">
            <a:noAutofit/>
          </a:bodyPr>
          <a:lstStyle/>
          <a:p>
            <a:pPr marL="0" lvl="0" indent="0" algn="ctr" defTabSz="533400">
              <a:lnSpc>
                <a:spcPct val="90000"/>
              </a:lnSpc>
              <a:spcBef>
                <a:spcPct val="0"/>
              </a:spcBef>
              <a:spcAft>
                <a:spcPct val="35000"/>
              </a:spcAft>
              <a:buNone/>
            </a:pPr>
            <a:r>
              <a:rPr lang="en-US" sz="1200" b="1" kern="1200">
                <a:hlinkClick r:id="rId4"/>
              </a:rPr>
              <a:t>VHA National Center for Patient Safety Falls Toolkit</a:t>
            </a:r>
            <a:endParaRPr lang="en-US" sz="1200" b="1" kern="1200"/>
          </a:p>
        </p:txBody>
      </p:sp>
      <p:sp>
        <p:nvSpPr>
          <p:cNvPr id="8" name="Freeform: Shape 7">
            <a:extLst>
              <a:ext uri="{FF2B5EF4-FFF2-40B4-BE49-F238E27FC236}">
                <a16:creationId xmlns:a16="http://schemas.microsoft.com/office/drawing/2014/main" id="{EB5F8265-C128-3884-F527-C03FBA98A5A8}"/>
              </a:ext>
            </a:extLst>
          </p:cNvPr>
          <p:cNvSpPr/>
          <p:nvPr/>
        </p:nvSpPr>
        <p:spPr>
          <a:xfrm>
            <a:off x="817523" y="3897508"/>
            <a:ext cx="1598706" cy="760853"/>
          </a:xfrm>
          <a:custGeom>
            <a:avLst/>
            <a:gdLst>
              <a:gd name="connsiteX0" fmla="*/ 0 w 1598706"/>
              <a:gd name="connsiteY0" fmla="*/ 76085 h 760853"/>
              <a:gd name="connsiteX1" fmla="*/ 76085 w 1598706"/>
              <a:gd name="connsiteY1" fmla="*/ 0 h 760853"/>
              <a:gd name="connsiteX2" fmla="*/ 1522621 w 1598706"/>
              <a:gd name="connsiteY2" fmla="*/ 0 h 760853"/>
              <a:gd name="connsiteX3" fmla="*/ 1598706 w 1598706"/>
              <a:gd name="connsiteY3" fmla="*/ 76085 h 760853"/>
              <a:gd name="connsiteX4" fmla="*/ 1598706 w 1598706"/>
              <a:gd name="connsiteY4" fmla="*/ 684768 h 760853"/>
              <a:gd name="connsiteX5" fmla="*/ 1522621 w 1598706"/>
              <a:gd name="connsiteY5" fmla="*/ 760853 h 760853"/>
              <a:gd name="connsiteX6" fmla="*/ 76085 w 1598706"/>
              <a:gd name="connsiteY6" fmla="*/ 760853 h 760853"/>
              <a:gd name="connsiteX7" fmla="*/ 0 w 1598706"/>
              <a:gd name="connsiteY7" fmla="*/ 684768 h 760853"/>
              <a:gd name="connsiteX8" fmla="*/ 0 w 1598706"/>
              <a:gd name="connsiteY8" fmla="*/ 76085 h 7608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98706" h="760853">
                <a:moveTo>
                  <a:pt x="0" y="76085"/>
                </a:moveTo>
                <a:cubicBezTo>
                  <a:pt x="0" y="34064"/>
                  <a:pt x="34064" y="0"/>
                  <a:pt x="76085" y="0"/>
                </a:cubicBezTo>
                <a:lnTo>
                  <a:pt x="1522621" y="0"/>
                </a:lnTo>
                <a:cubicBezTo>
                  <a:pt x="1564642" y="0"/>
                  <a:pt x="1598706" y="34064"/>
                  <a:pt x="1598706" y="76085"/>
                </a:cubicBezTo>
                <a:lnTo>
                  <a:pt x="1598706" y="684768"/>
                </a:lnTo>
                <a:cubicBezTo>
                  <a:pt x="1598706" y="726789"/>
                  <a:pt x="1564642" y="760853"/>
                  <a:pt x="1522621" y="760853"/>
                </a:cubicBezTo>
                <a:lnTo>
                  <a:pt x="76085" y="760853"/>
                </a:lnTo>
                <a:cubicBezTo>
                  <a:pt x="34064" y="760853"/>
                  <a:pt x="0" y="726789"/>
                  <a:pt x="0" y="684768"/>
                </a:cubicBezTo>
                <a:lnTo>
                  <a:pt x="0" y="76085"/>
                </a:lnTo>
                <a:close/>
              </a:path>
            </a:pathLst>
          </a:custGeom>
        </p:spPr>
        <p:style>
          <a:lnRef idx="2">
            <a:schemeClr val="accent1">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2765" tIns="45145" rIns="52765" bIns="45145" numCol="1" spcCol="1270" anchor="ctr" anchorCtr="0">
            <a:noAutofit/>
          </a:bodyPr>
          <a:lstStyle/>
          <a:p>
            <a:pPr marL="0" lvl="0" indent="0" algn="ctr" defTabSz="533400">
              <a:lnSpc>
                <a:spcPct val="90000"/>
              </a:lnSpc>
              <a:spcBef>
                <a:spcPct val="0"/>
              </a:spcBef>
              <a:spcAft>
                <a:spcPct val="35000"/>
              </a:spcAft>
              <a:buNone/>
            </a:pPr>
            <a:r>
              <a:rPr lang="en-US" sz="1200" b="1" kern="1200">
                <a:hlinkClick r:id="rId5"/>
              </a:rPr>
              <a:t>AHRQ Fall Prevention Toolkit </a:t>
            </a:r>
            <a:r>
              <a:rPr lang="en-US" sz="1200" b="1" kern="1200"/>
              <a:t>(*root cause analysis)</a:t>
            </a:r>
          </a:p>
        </p:txBody>
      </p:sp>
      <p:sp>
        <p:nvSpPr>
          <p:cNvPr id="9" name="Freeform: Shape 8">
            <a:extLst>
              <a:ext uri="{FF2B5EF4-FFF2-40B4-BE49-F238E27FC236}">
                <a16:creationId xmlns:a16="http://schemas.microsoft.com/office/drawing/2014/main" id="{02CB484F-9609-3A3B-0358-9FB17A3236FE}"/>
              </a:ext>
            </a:extLst>
          </p:cNvPr>
          <p:cNvSpPr/>
          <p:nvPr/>
        </p:nvSpPr>
        <p:spPr>
          <a:xfrm>
            <a:off x="817523" y="4775415"/>
            <a:ext cx="1598706" cy="760853"/>
          </a:xfrm>
          <a:custGeom>
            <a:avLst/>
            <a:gdLst>
              <a:gd name="connsiteX0" fmla="*/ 0 w 1598706"/>
              <a:gd name="connsiteY0" fmla="*/ 76085 h 760853"/>
              <a:gd name="connsiteX1" fmla="*/ 76085 w 1598706"/>
              <a:gd name="connsiteY1" fmla="*/ 0 h 760853"/>
              <a:gd name="connsiteX2" fmla="*/ 1522621 w 1598706"/>
              <a:gd name="connsiteY2" fmla="*/ 0 h 760853"/>
              <a:gd name="connsiteX3" fmla="*/ 1598706 w 1598706"/>
              <a:gd name="connsiteY3" fmla="*/ 76085 h 760853"/>
              <a:gd name="connsiteX4" fmla="*/ 1598706 w 1598706"/>
              <a:gd name="connsiteY4" fmla="*/ 684768 h 760853"/>
              <a:gd name="connsiteX5" fmla="*/ 1522621 w 1598706"/>
              <a:gd name="connsiteY5" fmla="*/ 760853 h 760853"/>
              <a:gd name="connsiteX6" fmla="*/ 76085 w 1598706"/>
              <a:gd name="connsiteY6" fmla="*/ 760853 h 760853"/>
              <a:gd name="connsiteX7" fmla="*/ 0 w 1598706"/>
              <a:gd name="connsiteY7" fmla="*/ 684768 h 760853"/>
              <a:gd name="connsiteX8" fmla="*/ 0 w 1598706"/>
              <a:gd name="connsiteY8" fmla="*/ 76085 h 7608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98706" h="760853">
                <a:moveTo>
                  <a:pt x="0" y="76085"/>
                </a:moveTo>
                <a:cubicBezTo>
                  <a:pt x="0" y="34064"/>
                  <a:pt x="34064" y="0"/>
                  <a:pt x="76085" y="0"/>
                </a:cubicBezTo>
                <a:lnTo>
                  <a:pt x="1522621" y="0"/>
                </a:lnTo>
                <a:cubicBezTo>
                  <a:pt x="1564642" y="0"/>
                  <a:pt x="1598706" y="34064"/>
                  <a:pt x="1598706" y="76085"/>
                </a:cubicBezTo>
                <a:lnTo>
                  <a:pt x="1598706" y="684768"/>
                </a:lnTo>
                <a:cubicBezTo>
                  <a:pt x="1598706" y="726789"/>
                  <a:pt x="1564642" y="760853"/>
                  <a:pt x="1522621" y="760853"/>
                </a:cubicBezTo>
                <a:lnTo>
                  <a:pt x="76085" y="760853"/>
                </a:lnTo>
                <a:cubicBezTo>
                  <a:pt x="34064" y="760853"/>
                  <a:pt x="0" y="726789"/>
                  <a:pt x="0" y="684768"/>
                </a:cubicBezTo>
                <a:lnTo>
                  <a:pt x="0" y="76085"/>
                </a:lnTo>
                <a:close/>
              </a:path>
            </a:pathLst>
          </a:custGeom>
        </p:spPr>
        <p:style>
          <a:lnRef idx="2">
            <a:schemeClr val="accent1">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2765" tIns="45145" rIns="52765" bIns="45145" numCol="1" spcCol="1270" anchor="ctr" anchorCtr="0">
            <a:noAutofit/>
          </a:bodyPr>
          <a:lstStyle/>
          <a:p>
            <a:pPr marL="0" lvl="0" indent="0" algn="ctr" defTabSz="533400">
              <a:lnSpc>
                <a:spcPct val="90000"/>
              </a:lnSpc>
              <a:spcBef>
                <a:spcPct val="0"/>
              </a:spcBef>
              <a:spcAft>
                <a:spcPct val="35000"/>
              </a:spcAft>
              <a:buNone/>
            </a:pPr>
            <a:r>
              <a:rPr lang="en-US" sz="1200" b="1" kern="1200">
                <a:hlinkClick r:id="rId6"/>
              </a:rPr>
              <a:t>CAPTURE Falls Toolkit</a:t>
            </a:r>
            <a:endParaRPr lang="en-US" sz="1200" b="1" kern="1200"/>
          </a:p>
        </p:txBody>
      </p:sp>
      <p:sp>
        <p:nvSpPr>
          <p:cNvPr id="12" name="Freeform: Shape 11">
            <a:extLst>
              <a:ext uri="{FF2B5EF4-FFF2-40B4-BE49-F238E27FC236}">
                <a16:creationId xmlns:a16="http://schemas.microsoft.com/office/drawing/2014/main" id="{535A1DDD-D901-0A3D-B4C5-E2C393D8D95D}"/>
              </a:ext>
            </a:extLst>
          </p:cNvPr>
          <p:cNvSpPr/>
          <p:nvPr/>
        </p:nvSpPr>
        <p:spPr>
          <a:xfrm>
            <a:off x="2765946" y="1857425"/>
            <a:ext cx="1998383" cy="3872816"/>
          </a:xfrm>
          <a:custGeom>
            <a:avLst/>
            <a:gdLst>
              <a:gd name="connsiteX0" fmla="*/ 0 w 1998383"/>
              <a:gd name="connsiteY0" fmla="*/ 199838 h 3872816"/>
              <a:gd name="connsiteX1" fmla="*/ 199838 w 1998383"/>
              <a:gd name="connsiteY1" fmla="*/ 0 h 3872816"/>
              <a:gd name="connsiteX2" fmla="*/ 1798545 w 1998383"/>
              <a:gd name="connsiteY2" fmla="*/ 0 h 3872816"/>
              <a:gd name="connsiteX3" fmla="*/ 1998383 w 1998383"/>
              <a:gd name="connsiteY3" fmla="*/ 199838 h 3872816"/>
              <a:gd name="connsiteX4" fmla="*/ 1998383 w 1998383"/>
              <a:gd name="connsiteY4" fmla="*/ 3672978 h 3872816"/>
              <a:gd name="connsiteX5" fmla="*/ 1798545 w 1998383"/>
              <a:gd name="connsiteY5" fmla="*/ 3872816 h 3872816"/>
              <a:gd name="connsiteX6" fmla="*/ 199838 w 1998383"/>
              <a:gd name="connsiteY6" fmla="*/ 3872816 h 3872816"/>
              <a:gd name="connsiteX7" fmla="*/ 0 w 1998383"/>
              <a:gd name="connsiteY7" fmla="*/ 3672978 h 3872816"/>
              <a:gd name="connsiteX8" fmla="*/ 0 w 1998383"/>
              <a:gd name="connsiteY8" fmla="*/ 199838 h 38728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98383" h="3872816">
                <a:moveTo>
                  <a:pt x="0" y="199838"/>
                </a:moveTo>
                <a:cubicBezTo>
                  <a:pt x="0" y="89471"/>
                  <a:pt x="89471" y="0"/>
                  <a:pt x="199838" y="0"/>
                </a:cubicBezTo>
                <a:lnTo>
                  <a:pt x="1798545" y="0"/>
                </a:lnTo>
                <a:cubicBezTo>
                  <a:pt x="1908912" y="0"/>
                  <a:pt x="1998383" y="89471"/>
                  <a:pt x="1998383" y="199838"/>
                </a:cubicBezTo>
                <a:lnTo>
                  <a:pt x="1998383" y="3672978"/>
                </a:lnTo>
                <a:cubicBezTo>
                  <a:pt x="1998383" y="3783345"/>
                  <a:pt x="1908912" y="3872816"/>
                  <a:pt x="1798545" y="3872816"/>
                </a:cubicBezTo>
                <a:lnTo>
                  <a:pt x="199838" y="3872816"/>
                </a:lnTo>
                <a:cubicBezTo>
                  <a:pt x="89471" y="3872816"/>
                  <a:pt x="0" y="3783345"/>
                  <a:pt x="0" y="3672978"/>
                </a:cubicBezTo>
                <a:lnTo>
                  <a:pt x="0" y="199838"/>
                </a:lnTo>
                <a:close/>
              </a:path>
            </a:pathLst>
          </a:custGeom>
        </p:spPr>
        <p:style>
          <a:lnRef idx="0">
            <a:schemeClr val="accent1">
              <a:hueOff val="0"/>
              <a:satOff val="0"/>
              <a:lumOff val="0"/>
              <a:alphaOff val="0"/>
            </a:schemeClr>
          </a:lnRef>
          <a:fillRef idx="1">
            <a:schemeClr val="accent1">
              <a:tint val="40000"/>
              <a:hueOff val="0"/>
              <a:satOff val="0"/>
              <a:lumOff val="0"/>
              <a:alphaOff val="0"/>
            </a:schemeClr>
          </a:fillRef>
          <a:effectRef idx="0">
            <a:schemeClr val="accent1">
              <a:tint val="40000"/>
              <a:hueOff val="0"/>
              <a:satOff val="0"/>
              <a:lumOff val="0"/>
              <a:alphaOff val="0"/>
            </a:schemeClr>
          </a:effectRef>
          <a:fontRef idx="minor">
            <a:schemeClr val="dk1">
              <a:hueOff val="0"/>
              <a:satOff val="0"/>
              <a:lumOff val="0"/>
              <a:alphaOff val="0"/>
            </a:schemeClr>
          </a:fontRef>
        </p:style>
        <p:txBody>
          <a:bodyPr spcFirstLastPara="0" vert="horz" wrap="square" lIns="53340" tIns="53340" rIns="53340" bIns="2764312" numCol="1" spcCol="1270" anchor="ctr" anchorCtr="0">
            <a:noAutofit/>
          </a:bodyPr>
          <a:lstStyle/>
          <a:p>
            <a:pPr marL="0" lvl="0" indent="0" algn="ctr" defTabSz="622300">
              <a:lnSpc>
                <a:spcPct val="90000"/>
              </a:lnSpc>
              <a:spcBef>
                <a:spcPct val="0"/>
              </a:spcBef>
              <a:spcAft>
                <a:spcPct val="35000"/>
              </a:spcAft>
              <a:buNone/>
            </a:pPr>
            <a:r>
              <a:rPr lang="en-US" sz="1400" kern="1200" dirty="0"/>
              <a:t>An intervention with good adoption over time</a:t>
            </a:r>
          </a:p>
        </p:txBody>
      </p:sp>
      <p:sp>
        <p:nvSpPr>
          <p:cNvPr id="13" name="Freeform: Shape 12">
            <a:extLst>
              <a:ext uri="{FF2B5EF4-FFF2-40B4-BE49-F238E27FC236}">
                <a16:creationId xmlns:a16="http://schemas.microsoft.com/office/drawing/2014/main" id="{0E9D14DF-0400-8410-7454-DFFE5565C8D5}"/>
              </a:ext>
            </a:extLst>
          </p:cNvPr>
          <p:cNvSpPr/>
          <p:nvPr/>
        </p:nvSpPr>
        <p:spPr>
          <a:xfrm>
            <a:off x="2965785" y="3019269"/>
            <a:ext cx="1598706" cy="2517330"/>
          </a:xfrm>
          <a:custGeom>
            <a:avLst/>
            <a:gdLst>
              <a:gd name="connsiteX0" fmla="*/ 0 w 1598706"/>
              <a:gd name="connsiteY0" fmla="*/ 159871 h 2517330"/>
              <a:gd name="connsiteX1" fmla="*/ 159871 w 1598706"/>
              <a:gd name="connsiteY1" fmla="*/ 0 h 2517330"/>
              <a:gd name="connsiteX2" fmla="*/ 1438835 w 1598706"/>
              <a:gd name="connsiteY2" fmla="*/ 0 h 2517330"/>
              <a:gd name="connsiteX3" fmla="*/ 1598706 w 1598706"/>
              <a:gd name="connsiteY3" fmla="*/ 159871 h 2517330"/>
              <a:gd name="connsiteX4" fmla="*/ 1598706 w 1598706"/>
              <a:gd name="connsiteY4" fmla="*/ 2357459 h 2517330"/>
              <a:gd name="connsiteX5" fmla="*/ 1438835 w 1598706"/>
              <a:gd name="connsiteY5" fmla="*/ 2517330 h 2517330"/>
              <a:gd name="connsiteX6" fmla="*/ 159871 w 1598706"/>
              <a:gd name="connsiteY6" fmla="*/ 2517330 h 2517330"/>
              <a:gd name="connsiteX7" fmla="*/ 0 w 1598706"/>
              <a:gd name="connsiteY7" fmla="*/ 2357459 h 2517330"/>
              <a:gd name="connsiteX8" fmla="*/ 0 w 1598706"/>
              <a:gd name="connsiteY8" fmla="*/ 159871 h 2517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98706" h="2517330">
                <a:moveTo>
                  <a:pt x="0" y="159871"/>
                </a:moveTo>
                <a:cubicBezTo>
                  <a:pt x="0" y="71577"/>
                  <a:pt x="71577" y="0"/>
                  <a:pt x="159871" y="0"/>
                </a:cubicBezTo>
                <a:lnTo>
                  <a:pt x="1438835" y="0"/>
                </a:lnTo>
                <a:cubicBezTo>
                  <a:pt x="1527129" y="0"/>
                  <a:pt x="1598706" y="71577"/>
                  <a:pt x="1598706" y="159871"/>
                </a:cubicBezTo>
                <a:lnTo>
                  <a:pt x="1598706" y="2357459"/>
                </a:lnTo>
                <a:cubicBezTo>
                  <a:pt x="1598706" y="2445753"/>
                  <a:pt x="1527129" y="2517330"/>
                  <a:pt x="1438835" y="2517330"/>
                </a:cubicBezTo>
                <a:lnTo>
                  <a:pt x="159871" y="2517330"/>
                </a:lnTo>
                <a:cubicBezTo>
                  <a:pt x="71577" y="2517330"/>
                  <a:pt x="0" y="2445753"/>
                  <a:pt x="0" y="2357459"/>
                </a:cubicBezTo>
                <a:lnTo>
                  <a:pt x="0" y="159871"/>
                </a:lnTo>
                <a:close/>
              </a:path>
            </a:pathLst>
          </a:custGeom>
        </p:spPr>
        <p:style>
          <a:lnRef idx="2">
            <a:schemeClr val="accent1">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77305" tIns="69685" rIns="77305" bIns="69685" numCol="1" spcCol="1270" anchor="ctr" anchorCtr="0">
            <a:noAutofit/>
          </a:bodyPr>
          <a:lstStyle/>
          <a:p>
            <a:pPr marL="0" lvl="0" indent="0" algn="ctr" defTabSz="533400">
              <a:lnSpc>
                <a:spcPct val="90000"/>
              </a:lnSpc>
              <a:spcBef>
                <a:spcPct val="0"/>
              </a:spcBef>
              <a:spcAft>
                <a:spcPct val="35000"/>
              </a:spcAft>
              <a:buNone/>
            </a:pPr>
            <a:r>
              <a:rPr lang="en-US" sz="1200" kern="1200"/>
              <a:t>Use of post-fall huddles increased from 40 to 80% in our first CAPTURE Falls cohort</a:t>
            </a:r>
          </a:p>
        </p:txBody>
      </p:sp>
      <p:sp>
        <p:nvSpPr>
          <p:cNvPr id="14" name="Freeform: Shape 13">
            <a:extLst>
              <a:ext uri="{FF2B5EF4-FFF2-40B4-BE49-F238E27FC236}">
                <a16:creationId xmlns:a16="http://schemas.microsoft.com/office/drawing/2014/main" id="{7931D5D7-7856-ED36-82D9-E0E33D9FD711}"/>
              </a:ext>
            </a:extLst>
          </p:cNvPr>
          <p:cNvSpPr/>
          <p:nvPr/>
        </p:nvSpPr>
        <p:spPr>
          <a:xfrm>
            <a:off x="4914208" y="1857425"/>
            <a:ext cx="1998383" cy="3872816"/>
          </a:xfrm>
          <a:custGeom>
            <a:avLst/>
            <a:gdLst>
              <a:gd name="connsiteX0" fmla="*/ 0 w 1998383"/>
              <a:gd name="connsiteY0" fmla="*/ 199838 h 3872816"/>
              <a:gd name="connsiteX1" fmla="*/ 199838 w 1998383"/>
              <a:gd name="connsiteY1" fmla="*/ 0 h 3872816"/>
              <a:gd name="connsiteX2" fmla="*/ 1798545 w 1998383"/>
              <a:gd name="connsiteY2" fmla="*/ 0 h 3872816"/>
              <a:gd name="connsiteX3" fmla="*/ 1998383 w 1998383"/>
              <a:gd name="connsiteY3" fmla="*/ 199838 h 3872816"/>
              <a:gd name="connsiteX4" fmla="*/ 1998383 w 1998383"/>
              <a:gd name="connsiteY4" fmla="*/ 3672978 h 3872816"/>
              <a:gd name="connsiteX5" fmla="*/ 1798545 w 1998383"/>
              <a:gd name="connsiteY5" fmla="*/ 3872816 h 3872816"/>
              <a:gd name="connsiteX6" fmla="*/ 199838 w 1998383"/>
              <a:gd name="connsiteY6" fmla="*/ 3872816 h 3872816"/>
              <a:gd name="connsiteX7" fmla="*/ 0 w 1998383"/>
              <a:gd name="connsiteY7" fmla="*/ 3672978 h 3872816"/>
              <a:gd name="connsiteX8" fmla="*/ 0 w 1998383"/>
              <a:gd name="connsiteY8" fmla="*/ 199838 h 38728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98383" h="3872816">
                <a:moveTo>
                  <a:pt x="0" y="199838"/>
                </a:moveTo>
                <a:cubicBezTo>
                  <a:pt x="0" y="89471"/>
                  <a:pt x="89471" y="0"/>
                  <a:pt x="199838" y="0"/>
                </a:cubicBezTo>
                <a:lnTo>
                  <a:pt x="1798545" y="0"/>
                </a:lnTo>
                <a:cubicBezTo>
                  <a:pt x="1908912" y="0"/>
                  <a:pt x="1998383" y="89471"/>
                  <a:pt x="1998383" y="199838"/>
                </a:cubicBezTo>
                <a:lnTo>
                  <a:pt x="1998383" y="3672978"/>
                </a:lnTo>
                <a:cubicBezTo>
                  <a:pt x="1998383" y="3783345"/>
                  <a:pt x="1908912" y="3872816"/>
                  <a:pt x="1798545" y="3872816"/>
                </a:cubicBezTo>
                <a:lnTo>
                  <a:pt x="199838" y="3872816"/>
                </a:lnTo>
                <a:cubicBezTo>
                  <a:pt x="89471" y="3872816"/>
                  <a:pt x="0" y="3783345"/>
                  <a:pt x="0" y="3672978"/>
                </a:cubicBezTo>
                <a:lnTo>
                  <a:pt x="0" y="199838"/>
                </a:lnTo>
                <a:close/>
              </a:path>
            </a:pathLst>
          </a:custGeom>
        </p:spPr>
        <p:style>
          <a:lnRef idx="0">
            <a:schemeClr val="accent1">
              <a:hueOff val="0"/>
              <a:satOff val="0"/>
              <a:lumOff val="0"/>
              <a:alphaOff val="0"/>
            </a:schemeClr>
          </a:lnRef>
          <a:fillRef idx="1">
            <a:schemeClr val="accent1">
              <a:tint val="40000"/>
              <a:hueOff val="0"/>
              <a:satOff val="0"/>
              <a:lumOff val="0"/>
              <a:alphaOff val="0"/>
            </a:schemeClr>
          </a:fillRef>
          <a:effectRef idx="0">
            <a:schemeClr val="accent1">
              <a:tint val="40000"/>
              <a:hueOff val="0"/>
              <a:satOff val="0"/>
              <a:lumOff val="0"/>
              <a:alphaOff val="0"/>
            </a:schemeClr>
          </a:effectRef>
          <a:fontRef idx="minor">
            <a:schemeClr val="dk1">
              <a:hueOff val="0"/>
              <a:satOff val="0"/>
              <a:lumOff val="0"/>
              <a:alphaOff val="0"/>
            </a:schemeClr>
          </a:fontRef>
        </p:style>
        <p:txBody>
          <a:bodyPr spcFirstLastPara="0" vert="horz" wrap="square" lIns="53340" tIns="53340" rIns="53340" bIns="2764312" numCol="1" spcCol="1270" anchor="ctr" anchorCtr="0">
            <a:noAutofit/>
          </a:bodyPr>
          <a:lstStyle/>
          <a:p>
            <a:pPr marL="0" lvl="0" indent="0" algn="ctr" defTabSz="622300">
              <a:lnSpc>
                <a:spcPct val="90000"/>
              </a:lnSpc>
              <a:spcBef>
                <a:spcPct val="0"/>
              </a:spcBef>
              <a:spcAft>
                <a:spcPct val="35000"/>
              </a:spcAft>
              <a:buNone/>
            </a:pPr>
            <a:r>
              <a:rPr lang="en-US" sz="1400" kern="1200"/>
              <a:t>Associated with fewer repeat falls</a:t>
            </a:r>
          </a:p>
        </p:txBody>
      </p:sp>
      <p:sp>
        <p:nvSpPr>
          <p:cNvPr id="15" name="Freeform: Shape 14">
            <a:extLst>
              <a:ext uri="{FF2B5EF4-FFF2-40B4-BE49-F238E27FC236}">
                <a16:creationId xmlns:a16="http://schemas.microsoft.com/office/drawing/2014/main" id="{AED5FA91-C893-2D62-D49E-63EC861853F2}"/>
              </a:ext>
            </a:extLst>
          </p:cNvPr>
          <p:cNvSpPr/>
          <p:nvPr/>
        </p:nvSpPr>
        <p:spPr>
          <a:xfrm>
            <a:off x="5114047" y="3019269"/>
            <a:ext cx="1598706" cy="2517330"/>
          </a:xfrm>
          <a:custGeom>
            <a:avLst/>
            <a:gdLst>
              <a:gd name="connsiteX0" fmla="*/ 0 w 1598706"/>
              <a:gd name="connsiteY0" fmla="*/ 159871 h 2517330"/>
              <a:gd name="connsiteX1" fmla="*/ 159871 w 1598706"/>
              <a:gd name="connsiteY1" fmla="*/ 0 h 2517330"/>
              <a:gd name="connsiteX2" fmla="*/ 1438835 w 1598706"/>
              <a:gd name="connsiteY2" fmla="*/ 0 h 2517330"/>
              <a:gd name="connsiteX3" fmla="*/ 1598706 w 1598706"/>
              <a:gd name="connsiteY3" fmla="*/ 159871 h 2517330"/>
              <a:gd name="connsiteX4" fmla="*/ 1598706 w 1598706"/>
              <a:gd name="connsiteY4" fmla="*/ 2357459 h 2517330"/>
              <a:gd name="connsiteX5" fmla="*/ 1438835 w 1598706"/>
              <a:gd name="connsiteY5" fmla="*/ 2517330 h 2517330"/>
              <a:gd name="connsiteX6" fmla="*/ 159871 w 1598706"/>
              <a:gd name="connsiteY6" fmla="*/ 2517330 h 2517330"/>
              <a:gd name="connsiteX7" fmla="*/ 0 w 1598706"/>
              <a:gd name="connsiteY7" fmla="*/ 2357459 h 2517330"/>
              <a:gd name="connsiteX8" fmla="*/ 0 w 1598706"/>
              <a:gd name="connsiteY8" fmla="*/ 159871 h 2517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98706" h="2517330">
                <a:moveTo>
                  <a:pt x="0" y="159871"/>
                </a:moveTo>
                <a:cubicBezTo>
                  <a:pt x="0" y="71577"/>
                  <a:pt x="71577" y="0"/>
                  <a:pt x="159871" y="0"/>
                </a:cubicBezTo>
                <a:lnTo>
                  <a:pt x="1438835" y="0"/>
                </a:lnTo>
                <a:cubicBezTo>
                  <a:pt x="1527129" y="0"/>
                  <a:pt x="1598706" y="71577"/>
                  <a:pt x="1598706" y="159871"/>
                </a:cubicBezTo>
                <a:lnTo>
                  <a:pt x="1598706" y="2357459"/>
                </a:lnTo>
                <a:cubicBezTo>
                  <a:pt x="1598706" y="2445753"/>
                  <a:pt x="1527129" y="2517330"/>
                  <a:pt x="1438835" y="2517330"/>
                </a:cubicBezTo>
                <a:lnTo>
                  <a:pt x="159871" y="2517330"/>
                </a:lnTo>
                <a:cubicBezTo>
                  <a:pt x="71577" y="2517330"/>
                  <a:pt x="0" y="2445753"/>
                  <a:pt x="0" y="2357459"/>
                </a:cubicBezTo>
                <a:lnTo>
                  <a:pt x="0" y="159871"/>
                </a:lnTo>
                <a:close/>
              </a:path>
            </a:pathLst>
          </a:custGeom>
        </p:spPr>
        <p:style>
          <a:lnRef idx="2">
            <a:schemeClr val="accent1">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77305" tIns="69685" rIns="77305" bIns="69685" numCol="1" spcCol="1270" anchor="ctr" anchorCtr="0">
            <a:noAutofit/>
          </a:bodyPr>
          <a:lstStyle/>
          <a:p>
            <a:pPr marL="0" lvl="0" indent="0" algn="ctr" defTabSz="533400">
              <a:lnSpc>
                <a:spcPct val="90000"/>
              </a:lnSpc>
              <a:spcBef>
                <a:spcPct val="0"/>
              </a:spcBef>
              <a:spcAft>
                <a:spcPct val="35000"/>
              </a:spcAft>
              <a:buNone/>
            </a:pPr>
            <a:r>
              <a:rPr lang="en-US" sz="1200" kern="1200"/>
              <a:t>Greater proportion of falls followed by a post-fall huddle was associated with a lower repeat fall rate</a:t>
            </a:r>
          </a:p>
        </p:txBody>
      </p:sp>
      <p:sp>
        <p:nvSpPr>
          <p:cNvPr id="16" name="Freeform: Shape 15">
            <a:extLst>
              <a:ext uri="{FF2B5EF4-FFF2-40B4-BE49-F238E27FC236}">
                <a16:creationId xmlns:a16="http://schemas.microsoft.com/office/drawing/2014/main" id="{3F2E5F1D-C705-9302-F42E-5CE0DC46B449}"/>
              </a:ext>
            </a:extLst>
          </p:cNvPr>
          <p:cNvSpPr/>
          <p:nvPr/>
        </p:nvSpPr>
        <p:spPr>
          <a:xfrm>
            <a:off x="7062470" y="1857425"/>
            <a:ext cx="1998383" cy="3872816"/>
          </a:xfrm>
          <a:custGeom>
            <a:avLst/>
            <a:gdLst>
              <a:gd name="connsiteX0" fmla="*/ 0 w 1998383"/>
              <a:gd name="connsiteY0" fmla="*/ 199838 h 3872816"/>
              <a:gd name="connsiteX1" fmla="*/ 199838 w 1998383"/>
              <a:gd name="connsiteY1" fmla="*/ 0 h 3872816"/>
              <a:gd name="connsiteX2" fmla="*/ 1798545 w 1998383"/>
              <a:gd name="connsiteY2" fmla="*/ 0 h 3872816"/>
              <a:gd name="connsiteX3" fmla="*/ 1998383 w 1998383"/>
              <a:gd name="connsiteY3" fmla="*/ 199838 h 3872816"/>
              <a:gd name="connsiteX4" fmla="*/ 1998383 w 1998383"/>
              <a:gd name="connsiteY4" fmla="*/ 3672978 h 3872816"/>
              <a:gd name="connsiteX5" fmla="*/ 1798545 w 1998383"/>
              <a:gd name="connsiteY5" fmla="*/ 3872816 h 3872816"/>
              <a:gd name="connsiteX6" fmla="*/ 199838 w 1998383"/>
              <a:gd name="connsiteY6" fmla="*/ 3872816 h 3872816"/>
              <a:gd name="connsiteX7" fmla="*/ 0 w 1998383"/>
              <a:gd name="connsiteY7" fmla="*/ 3672978 h 3872816"/>
              <a:gd name="connsiteX8" fmla="*/ 0 w 1998383"/>
              <a:gd name="connsiteY8" fmla="*/ 199838 h 38728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98383" h="3872816">
                <a:moveTo>
                  <a:pt x="0" y="199838"/>
                </a:moveTo>
                <a:cubicBezTo>
                  <a:pt x="0" y="89471"/>
                  <a:pt x="89471" y="0"/>
                  <a:pt x="199838" y="0"/>
                </a:cubicBezTo>
                <a:lnTo>
                  <a:pt x="1798545" y="0"/>
                </a:lnTo>
                <a:cubicBezTo>
                  <a:pt x="1908912" y="0"/>
                  <a:pt x="1998383" y="89471"/>
                  <a:pt x="1998383" y="199838"/>
                </a:cubicBezTo>
                <a:lnTo>
                  <a:pt x="1998383" y="3672978"/>
                </a:lnTo>
                <a:cubicBezTo>
                  <a:pt x="1998383" y="3783345"/>
                  <a:pt x="1908912" y="3872816"/>
                  <a:pt x="1798545" y="3872816"/>
                </a:cubicBezTo>
                <a:lnTo>
                  <a:pt x="199838" y="3872816"/>
                </a:lnTo>
                <a:cubicBezTo>
                  <a:pt x="89471" y="3872816"/>
                  <a:pt x="0" y="3783345"/>
                  <a:pt x="0" y="3672978"/>
                </a:cubicBezTo>
                <a:lnTo>
                  <a:pt x="0" y="199838"/>
                </a:lnTo>
                <a:close/>
              </a:path>
            </a:pathLst>
          </a:custGeom>
        </p:spPr>
        <p:style>
          <a:lnRef idx="0">
            <a:schemeClr val="accent1">
              <a:hueOff val="0"/>
              <a:satOff val="0"/>
              <a:lumOff val="0"/>
              <a:alphaOff val="0"/>
            </a:schemeClr>
          </a:lnRef>
          <a:fillRef idx="1">
            <a:schemeClr val="accent1">
              <a:tint val="40000"/>
              <a:hueOff val="0"/>
              <a:satOff val="0"/>
              <a:lumOff val="0"/>
              <a:alphaOff val="0"/>
            </a:schemeClr>
          </a:fillRef>
          <a:effectRef idx="0">
            <a:schemeClr val="accent1">
              <a:tint val="40000"/>
              <a:hueOff val="0"/>
              <a:satOff val="0"/>
              <a:lumOff val="0"/>
              <a:alphaOff val="0"/>
            </a:schemeClr>
          </a:effectRef>
          <a:fontRef idx="minor">
            <a:schemeClr val="dk1">
              <a:hueOff val="0"/>
              <a:satOff val="0"/>
              <a:lumOff val="0"/>
              <a:alphaOff val="0"/>
            </a:schemeClr>
          </a:fontRef>
        </p:style>
        <p:txBody>
          <a:bodyPr spcFirstLastPara="0" vert="horz" wrap="square" lIns="53340" tIns="53340" rIns="53340" bIns="2764312" numCol="1" spcCol="1270" anchor="ctr" anchorCtr="0">
            <a:noAutofit/>
          </a:bodyPr>
          <a:lstStyle/>
          <a:p>
            <a:pPr marL="0" lvl="0" indent="0" algn="ctr" defTabSz="622300">
              <a:lnSpc>
                <a:spcPct val="90000"/>
              </a:lnSpc>
              <a:spcBef>
                <a:spcPct val="0"/>
              </a:spcBef>
              <a:spcAft>
                <a:spcPct val="35000"/>
              </a:spcAft>
              <a:buNone/>
            </a:pPr>
            <a:r>
              <a:rPr lang="en-US" sz="1400" kern="1200"/>
              <a:t>Safety norms affect perceived success of huddles</a:t>
            </a:r>
          </a:p>
        </p:txBody>
      </p:sp>
      <p:sp>
        <p:nvSpPr>
          <p:cNvPr id="17" name="Freeform: Shape 16">
            <a:extLst>
              <a:ext uri="{FF2B5EF4-FFF2-40B4-BE49-F238E27FC236}">
                <a16:creationId xmlns:a16="http://schemas.microsoft.com/office/drawing/2014/main" id="{5060560C-A707-767C-AE15-7B752DF0C5C5}"/>
              </a:ext>
            </a:extLst>
          </p:cNvPr>
          <p:cNvSpPr/>
          <p:nvPr/>
        </p:nvSpPr>
        <p:spPr>
          <a:xfrm>
            <a:off x="7262309" y="3019269"/>
            <a:ext cx="1598706" cy="2517330"/>
          </a:xfrm>
          <a:custGeom>
            <a:avLst/>
            <a:gdLst>
              <a:gd name="connsiteX0" fmla="*/ 0 w 1598706"/>
              <a:gd name="connsiteY0" fmla="*/ 159871 h 2517330"/>
              <a:gd name="connsiteX1" fmla="*/ 159871 w 1598706"/>
              <a:gd name="connsiteY1" fmla="*/ 0 h 2517330"/>
              <a:gd name="connsiteX2" fmla="*/ 1438835 w 1598706"/>
              <a:gd name="connsiteY2" fmla="*/ 0 h 2517330"/>
              <a:gd name="connsiteX3" fmla="*/ 1598706 w 1598706"/>
              <a:gd name="connsiteY3" fmla="*/ 159871 h 2517330"/>
              <a:gd name="connsiteX4" fmla="*/ 1598706 w 1598706"/>
              <a:gd name="connsiteY4" fmla="*/ 2357459 h 2517330"/>
              <a:gd name="connsiteX5" fmla="*/ 1438835 w 1598706"/>
              <a:gd name="connsiteY5" fmla="*/ 2517330 h 2517330"/>
              <a:gd name="connsiteX6" fmla="*/ 159871 w 1598706"/>
              <a:gd name="connsiteY6" fmla="*/ 2517330 h 2517330"/>
              <a:gd name="connsiteX7" fmla="*/ 0 w 1598706"/>
              <a:gd name="connsiteY7" fmla="*/ 2357459 h 2517330"/>
              <a:gd name="connsiteX8" fmla="*/ 0 w 1598706"/>
              <a:gd name="connsiteY8" fmla="*/ 159871 h 2517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98706" h="2517330">
                <a:moveTo>
                  <a:pt x="0" y="159871"/>
                </a:moveTo>
                <a:cubicBezTo>
                  <a:pt x="0" y="71577"/>
                  <a:pt x="71577" y="0"/>
                  <a:pt x="159871" y="0"/>
                </a:cubicBezTo>
                <a:lnTo>
                  <a:pt x="1438835" y="0"/>
                </a:lnTo>
                <a:cubicBezTo>
                  <a:pt x="1527129" y="0"/>
                  <a:pt x="1598706" y="71577"/>
                  <a:pt x="1598706" y="159871"/>
                </a:cubicBezTo>
                <a:lnTo>
                  <a:pt x="1598706" y="2357459"/>
                </a:lnTo>
                <a:cubicBezTo>
                  <a:pt x="1598706" y="2445753"/>
                  <a:pt x="1527129" y="2517330"/>
                  <a:pt x="1438835" y="2517330"/>
                </a:cubicBezTo>
                <a:lnTo>
                  <a:pt x="159871" y="2517330"/>
                </a:lnTo>
                <a:cubicBezTo>
                  <a:pt x="71577" y="2517330"/>
                  <a:pt x="0" y="2445753"/>
                  <a:pt x="0" y="2357459"/>
                </a:cubicBezTo>
                <a:lnTo>
                  <a:pt x="0" y="159871"/>
                </a:lnTo>
                <a:close/>
              </a:path>
            </a:pathLst>
          </a:custGeom>
        </p:spPr>
        <p:style>
          <a:lnRef idx="2">
            <a:schemeClr val="accent1">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77305" tIns="69685" rIns="77305" bIns="69685" numCol="1" spcCol="1270" anchor="ctr" anchorCtr="0">
            <a:noAutofit/>
          </a:bodyPr>
          <a:lstStyle/>
          <a:p>
            <a:pPr marL="0" lvl="0" indent="0" algn="ctr" defTabSz="533400">
              <a:lnSpc>
                <a:spcPct val="90000"/>
              </a:lnSpc>
              <a:spcBef>
                <a:spcPct val="0"/>
              </a:spcBef>
              <a:spcAft>
                <a:spcPct val="35000"/>
              </a:spcAft>
              <a:buNone/>
            </a:pPr>
            <a:r>
              <a:rPr lang="en-US" sz="1200" kern="1200"/>
              <a:t>Organizational and group safety norms had a positive association with perceptions of huddle effectiveness, explained in part by demonstration of good leadership by the huddle leader</a:t>
            </a:r>
          </a:p>
        </p:txBody>
      </p:sp>
      <p:sp>
        <p:nvSpPr>
          <p:cNvPr id="18" name="Freeform: Shape 17">
            <a:extLst>
              <a:ext uri="{FF2B5EF4-FFF2-40B4-BE49-F238E27FC236}">
                <a16:creationId xmlns:a16="http://schemas.microsoft.com/office/drawing/2014/main" id="{9E4AA6F9-C4D8-49E2-1431-AE6D121D7E02}"/>
              </a:ext>
            </a:extLst>
          </p:cNvPr>
          <p:cNvSpPr/>
          <p:nvPr/>
        </p:nvSpPr>
        <p:spPr>
          <a:xfrm>
            <a:off x="9210732" y="1857425"/>
            <a:ext cx="1998383" cy="3872816"/>
          </a:xfrm>
          <a:custGeom>
            <a:avLst/>
            <a:gdLst>
              <a:gd name="connsiteX0" fmla="*/ 0 w 1998383"/>
              <a:gd name="connsiteY0" fmla="*/ 199838 h 3872816"/>
              <a:gd name="connsiteX1" fmla="*/ 199838 w 1998383"/>
              <a:gd name="connsiteY1" fmla="*/ 0 h 3872816"/>
              <a:gd name="connsiteX2" fmla="*/ 1798545 w 1998383"/>
              <a:gd name="connsiteY2" fmla="*/ 0 h 3872816"/>
              <a:gd name="connsiteX3" fmla="*/ 1998383 w 1998383"/>
              <a:gd name="connsiteY3" fmla="*/ 199838 h 3872816"/>
              <a:gd name="connsiteX4" fmla="*/ 1998383 w 1998383"/>
              <a:gd name="connsiteY4" fmla="*/ 3672978 h 3872816"/>
              <a:gd name="connsiteX5" fmla="*/ 1798545 w 1998383"/>
              <a:gd name="connsiteY5" fmla="*/ 3872816 h 3872816"/>
              <a:gd name="connsiteX6" fmla="*/ 199838 w 1998383"/>
              <a:gd name="connsiteY6" fmla="*/ 3872816 h 3872816"/>
              <a:gd name="connsiteX7" fmla="*/ 0 w 1998383"/>
              <a:gd name="connsiteY7" fmla="*/ 3672978 h 3872816"/>
              <a:gd name="connsiteX8" fmla="*/ 0 w 1998383"/>
              <a:gd name="connsiteY8" fmla="*/ 199838 h 38728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98383" h="3872816">
                <a:moveTo>
                  <a:pt x="0" y="199838"/>
                </a:moveTo>
                <a:cubicBezTo>
                  <a:pt x="0" y="89471"/>
                  <a:pt x="89471" y="0"/>
                  <a:pt x="199838" y="0"/>
                </a:cubicBezTo>
                <a:lnTo>
                  <a:pt x="1798545" y="0"/>
                </a:lnTo>
                <a:cubicBezTo>
                  <a:pt x="1908912" y="0"/>
                  <a:pt x="1998383" y="89471"/>
                  <a:pt x="1998383" y="199838"/>
                </a:cubicBezTo>
                <a:lnTo>
                  <a:pt x="1998383" y="3672978"/>
                </a:lnTo>
                <a:cubicBezTo>
                  <a:pt x="1998383" y="3783345"/>
                  <a:pt x="1908912" y="3872816"/>
                  <a:pt x="1798545" y="3872816"/>
                </a:cubicBezTo>
                <a:lnTo>
                  <a:pt x="199838" y="3872816"/>
                </a:lnTo>
                <a:cubicBezTo>
                  <a:pt x="89471" y="3872816"/>
                  <a:pt x="0" y="3783345"/>
                  <a:pt x="0" y="3672978"/>
                </a:cubicBezTo>
                <a:lnTo>
                  <a:pt x="0" y="199838"/>
                </a:lnTo>
                <a:close/>
              </a:path>
            </a:pathLst>
          </a:custGeom>
        </p:spPr>
        <p:style>
          <a:lnRef idx="0">
            <a:schemeClr val="accent1">
              <a:hueOff val="0"/>
              <a:satOff val="0"/>
              <a:lumOff val="0"/>
              <a:alphaOff val="0"/>
            </a:schemeClr>
          </a:lnRef>
          <a:fillRef idx="1">
            <a:schemeClr val="accent1">
              <a:tint val="40000"/>
              <a:hueOff val="0"/>
              <a:satOff val="0"/>
              <a:lumOff val="0"/>
              <a:alphaOff val="0"/>
            </a:schemeClr>
          </a:fillRef>
          <a:effectRef idx="0">
            <a:schemeClr val="accent1">
              <a:tint val="40000"/>
              <a:hueOff val="0"/>
              <a:satOff val="0"/>
              <a:lumOff val="0"/>
              <a:alphaOff val="0"/>
            </a:schemeClr>
          </a:effectRef>
          <a:fontRef idx="minor">
            <a:schemeClr val="dk1">
              <a:hueOff val="0"/>
              <a:satOff val="0"/>
              <a:lumOff val="0"/>
              <a:alphaOff val="0"/>
            </a:schemeClr>
          </a:fontRef>
        </p:style>
        <p:txBody>
          <a:bodyPr spcFirstLastPara="0" vert="horz" wrap="square" lIns="53340" tIns="53340" rIns="53340" bIns="2764312" numCol="1" spcCol="1270" anchor="ctr" anchorCtr="0">
            <a:noAutofit/>
          </a:bodyPr>
          <a:lstStyle/>
          <a:p>
            <a:pPr marL="0" lvl="0" indent="0" algn="ctr" defTabSz="622300">
              <a:lnSpc>
                <a:spcPct val="90000"/>
              </a:lnSpc>
              <a:spcBef>
                <a:spcPct val="0"/>
              </a:spcBef>
              <a:spcAft>
                <a:spcPct val="35000"/>
              </a:spcAft>
              <a:buNone/>
            </a:pPr>
            <a:r>
              <a:rPr lang="en-US" sz="1400" kern="1200"/>
              <a:t>Staff participation in huddles affects perceptions of teamwork and safety culture</a:t>
            </a:r>
          </a:p>
        </p:txBody>
      </p:sp>
      <p:sp>
        <p:nvSpPr>
          <p:cNvPr id="19" name="Freeform: Shape 18">
            <a:extLst>
              <a:ext uri="{FF2B5EF4-FFF2-40B4-BE49-F238E27FC236}">
                <a16:creationId xmlns:a16="http://schemas.microsoft.com/office/drawing/2014/main" id="{E11DDFE4-08C5-53EE-ABBA-3FAA8A1E1CF1}"/>
              </a:ext>
            </a:extLst>
          </p:cNvPr>
          <p:cNvSpPr/>
          <p:nvPr/>
        </p:nvSpPr>
        <p:spPr>
          <a:xfrm>
            <a:off x="9410571" y="3019269"/>
            <a:ext cx="1598706" cy="2517330"/>
          </a:xfrm>
          <a:custGeom>
            <a:avLst/>
            <a:gdLst>
              <a:gd name="connsiteX0" fmla="*/ 0 w 1598706"/>
              <a:gd name="connsiteY0" fmla="*/ 159871 h 2517330"/>
              <a:gd name="connsiteX1" fmla="*/ 159871 w 1598706"/>
              <a:gd name="connsiteY1" fmla="*/ 0 h 2517330"/>
              <a:gd name="connsiteX2" fmla="*/ 1438835 w 1598706"/>
              <a:gd name="connsiteY2" fmla="*/ 0 h 2517330"/>
              <a:gd name="connsiteX3" fmla="*/ 1598706 w 1598706"/>
              <a:gd name="connsiteY3" fmla="*/ 159871 h 2517330"/>
              <a:gd name="connsiteX4" fmla="*/ 1598706 w 1598706"/>
              <a:gd name="connsiteY4" fmla="*/ 2357459 h 2517330"/>
              <a:gd name="connsiteX5" fmla="*/ 1438835 w 1598706"/>
              <a:gd name="connsiteY5" fmla="*/ 2517330 h 2517330"/>
              <a:gd name="connsiteX6" fmla="*/ 159871 w 1598706"/>
              <a:gd name="connsiteY6" fmla="*/ 2517330 h 2517330"/>
              <a:gd name="connsiteX7" fmla="*/ 0 w 1598706"/>
              <a:gd name="connsiteY7" fmla="*/ 2357459 h 2517330"/>
              <a:gd name="connsiteX8" fmla="*/ 0 w 1598706"/>
              <a:gd name="connsiteY8" fmla="*/ 159871 h 2517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98706" h="2517330">
                <a:moveTo>
                  <a:pt x="0" y="159871"/>
                </a:moveTo>
                <a:cubicBezTo>
                  <a:pt x="0" y="71577"/>
                  <a:pt x="71577" y="0"/>
                  <a:pt x="159871" y="0"/>
                </a:cubicBezTo>
                <a:lnTo>
                  <a:pt x="1438835" y="0"/>
                </a:lnTo>
                <a:cubicBezTo>
                  <a:pt x="1527129" y="0"/>
                  <a:pt x="1598706" y="71577"/>
                  <a:pt x="1598706" y="159871"/>
                </a:cubicBezTo>
                <a:lnTo>
                  <a:pt x="1598706" y="2357459"/>
                </a:lnTo>
                <a:cubicBezTo>
                  <a:pt x="1598706" y="2445753"/>
                  <a:pt x="1527129" y="2517330"/>
                  <a:pt x="1438835" y="2517330"/>
                </a:cubicBezTo>
                <a:lnTo>
                  <a:pt x="159871" y="2517330"/>
                </a:lnTo>
                <a:cubicBezTo>
                  <a:pt x="71577" y="2517330"/>
                  <a:pt x="0" y="2445753"/>
                  <a:pt x="0" y="2357459"/>
                </a:cubicBezTo>
                <a:lnTo>
                  <a:pt x="0" y="159871"/>
                </a:lnTo>
                <a:close/>
              </a:path>
            </a:pathLst>
          </a:custGeom>
        </p:spPr>
        <p:style>
          <a:lnRef idx="2">
            <a:schemeClr val="accent1">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77305" tIns="69685" rIns="77305" bIns="69685" numCol="1" spcCol="1270" anchor="ctr" anchorCtr="0">
            <a:noAutofit/>
          </a:bodyPr>
          <a:lstStyle/>
          <a:p>
            <a:pPr marL="0" lvl="0" indent="0" algn="ctr" defTabSz="533400">
              <a:lnSpc>
                <a:spcPct val="90000"/>
              </a:lnSpc>
              <a:spcBef>
                <a:spcPct val="0"/>
              </a:spcBef>
              <a:spcAft>
                <a:spcPct val="35000"/>
              </a:spcAft>
              <a:buNone/>
            </a:pPr>
            <a:r>
              <a:rPr lang="en-US" sz="1200" kern="1200" dirty="0"/>
              <a:t>Participation in at least one or more huddle was associated with more positive perceptions of aspects of team structure, team leadership, situation monitoring, teamwork across departments, handoffs/transitions, and organizational learning</a:t>
            </a:r>
          </a:p>
        </p:txBody>
      </p:sp>
      <p:pic>
        <p:nvPicPr>
          <p:cNvPr id="11" name="Picture 10" descr="Icon representing three people on a team. The people are organized in a triangle shape, with one at the top, one on the bottom left, and one on the bottom right. There are curved arrows connecting each person together. ">
            <a:extLst>
              <a:ext uri="{FF2B5EF4-FFF2-40B4-BE49-F238E27FC236}">
                <a16:creationId xmlns:a16="http://schemas.microsoft.com/office/drawing/2014/main" id="{E6B7B96C-261C-8E1D-DFE6-7B3FD80D0B8A}"/>
              </a:ext>
            </a:extLst>
          </p:cNvPr>
          <p:cNvPicPr>
            <a:picLocks noChangeAspect="1"/>
          </p:cNvPicPr>
          <p:nvPr/>
        </p:nvPicPr>
        <p:blipFill>
          <a:blip r:embed="rId7"/>
          <a:stretch>
            <a:fillRect/>
          </a:stretch>
        </p:blipFill>
        <p:spPr>
          <a:xfrm>
            <a:off x="10580801" y="58275"/>
            <a:ext cx="1524000" cy="1019061"/>
          </a:xfrm>
          <a:prstGeom prst="rect">
            <a:avLst/>
          </a:prstGeom>
        </p:spPr>
      </p:pic>
      <p:sp>
        <p:nvSpPr>
          <p:cNvPr id="10" name="TextBox 9">
            <a:extLst>
              <a:ext uri="{FF2B5EF4-FFF2-40B4-BE49-F238E27FC236}">
                <a16:creationId xmlns:a16="http://schemas.microsoft.com/office/drawing/2014/main" id="{B4A3CE63-E4D2-FE41-B7B1-09269C4B085A}"/>
              </a:ext>
            </a:extLst>
          </p:cNvPr>
          <p:cNvSpPr txBox="1"/>
          <p:nvPr/>
        </p:nvSpPr>
        <p:spPr>
          <a:xfrm>
            <a:off x="91537" y="5852162"/>
            <a:ext cx="11734800" cy="943913"/>
          </a:xfrm>
          <a:prstGeom prst="rect">
            <a:avLst/>
          </a:prstGeom>
          <a:noFill/>
        </p:spPr>
        <p:txBody>
          <a:bodyPr wrap="square">
            <a:spAutoFit/>
          </a:bodyPr>
          <a:lstStyle/>
          <a:p>
            <a:pPr>
              <a:lnSpc>
                <a:spcPct val="120000"/>
              </a:lnSpc>
            </a:pPr>
            <a:r>
              <a:rPr lang="en-US" sz="933"/>
              <a:t>Reiter-</a:t>
            </a:r>
            <a:r>
              <a:rPr lang="en-US" sz="933" err="1"/>
              <a:t>Palmon</a:t>
            </a:r>
            <a:r>
              <a:rPr lang="en-US" sz="933"/>
              <a:t> R, Kennel V, Allen JA, Jones KJ, Skinner AM. Naturalistic Decision Making in After-Action Review Meetings: The Implementation of and Learning from Post-Fall Huddles. </a:t>
            </a:r>
            <a:r>
              <a:rPr lang="en-US" sz="933" i="1"/>
              <a:t>J </a:t>
            </a:r>
            <a:r>
              <a:rPr lang="en-US" sz="933" i="1" err="1"/>
              <a:t>Occup</a:t>
            </a:r>
            <a:r>
              <a:rPr lang="en-US" sz="933" i="1"/>
              <a:t> Organ Psychol</a:t>
            </a:r>
            <a:r>
              <a:rPr lang="en-US" sz="933"/>
              <a:t>. 2015;88(2):322-340. doi:10.1111/joop.12084</a:t>
            </a:r>
          </a:p>
          <a:p>
            <a:pPr>
              <a:lnSpc>
                <a:spcPct val="120000"/>
              </a:lnSpc>
            </a:pPr>
            <a:r>
              <a:rPr lang="en-US" sz="933"/>
              <a:t>Allen JA, Reiter-</a:t>
            </a:r>
            <a:r>
              <a:rPr lang="en-US" sz="933" err="1"/>
              <a:t>Palmon</a:t>
            </a:r>
            <a:r>
              <a:rPr lang="en-US" sz="933"/>
              <a:t> R, Kennel V, Jones KJ. Group and Organizational Safety Norms Set the Stage for Good Post-Fall Huddles. </a:t>
            </a:r>
            <a:r>
              <a:rPr lang="en-US" sz="933" i="1"/>
              <a:t>J </a:t>
            </a:r>
            <a:r>
              <a:rPr lang="en-US" sz="933" i="1" err="1"/>
              <a:t>Leadersh</a:t>
            </a:r>
            <a:r>
              <a:rPr lang="en-US" sz="933" i="1"/>
              <a:t> Organ Stud</a:t>
            </a:r>
            <a:r>
              <a:rPr lang="en-US" sz="933"/>
              <a:t>. 2019;26(4):465-475. doi:10.1177/1548051818781820</a:t>
            </a:r>
          </a:p>
          <a:p>
            <a:pPr>
              <a:lnSpc>
                <a:spcPct val="120000"/>
              </a:lnSpc>
            </a:pPr>
            <a:r>
              <a:rPr lang="en-US" sz="933"/>
              <a:t>Jones KJ, Crowe J, Allen JA, et al. The impact of post-fall huddles on repeat fall rates and perceptions of safety culture: a quasi-experimental evaluation of a patient safety demonstration project. </a:t>
            </a:r>
            <a:r>
              <a:rPr lang="en-US" sz="933" i="1"/>
              <a:t>BMC Health Serv Res</a:t>
            </a:r>
            <a:r>
              <a:rPr lang="en-US" sz="933"/>
              <a:t>. 2019;19(1):650. Published 2019 Sep 9. doi:10.1186/s12913-019-4453-y</a:t>
            </a:r>
          </a:p>
        </p:txBody>
      </p:sp>
    </p:spTree>
    <p:extLst>
      <p:ext uri="{BB962C8B-B14F-4D97-AF65-F5344CB8AC3E}">
        <p14:creationId xmlns:p14="http://schemas.microsoft.com/office/powerpoint/2010/main" val="36153555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905190A-9536-4E46-91D4-BE17B19F76E9}"/>
              </a:ext>
            </a:extLst>
          </p:cNvPr>
          <p:cNvSpPr>
            <a:spLocks noGrp="1"/>
          </p:cNvSpPr>
          <p:nvPr>
            <p:ph type="title"/>
          </p:nvPr>
        </p:nvSpPr>
        <p:spPr>
          <a:xfrm>
            <a:off x="261255" y="79499"/>
            <a:ext cx="9976761" cy="976611"/>
          </a:xfrm>
        </p:spPr>
        <p:txBody>
          <a:bodyPr/>
          <a:lstStyle/>
          <a:p>
            <a:r>
              <a:rPr lang="en-US" dirty="0"/>
              <a:t>Post-Fall Huddle: Who to Include</a:t>
            </a:r>
          </a:p>
        </p:txBody>
      </p:sp>
      <p:sp>
        <p:nvSpPr>
          <p:cNvPr id="2" name="TextBox 1">
            <a:extLst>
              <a:ext uri="{FF2B5EF4-FFF2-40B4-BE49-F238E27FC236}">
                <a16:creationId xmlns:a16="http://schemas.microsoft.com/office/drawing/2014/main" id="{3FC20082-5818-7D6A-F93E-C9C7D1910CBC}"/>
              </a:ext>
            </a:extLst>
          </p:cNvPr>
          <p:cNvSpPr txBox="1"/>
          <p:nvPr/>
        </p:nvSpPr>
        <p:spPr>
          <a:xfrm>
            <a:off x="456039" y="1022400"/>
            <a:ext cx="11005799" cy="338554"/>
          </a:xfrm>
          <a:prstGeom prst="rect">
            <a:avLst/>
          </a:prstGeom>
          <a:noFill/>
        </p:spPr>
        <p:txBody>
          <a:bodyPr wrap="square">
            <a:spAutoFit/>
          </a:bodyPr>
          <a:lstStyle/>
          <a:p>
            <a:pPr defTabSz="609585">
              <a:defRPr/>
            </a:pPr>
            <a:r>
              <a:rPr lang="en-US" sz="1600">
                <a:solidFill>
                  <a:srgbClr val="000000"/>
                </a:solidFill>
                <a:latin typeface="Arial" panose="020B0604020202020204"/>
                <a:hlinkClick r:id="rId3"/>
              </a:rPr>
              <a:t>CAPTURE Falls Roadmap Post-Fall Huddle</a:t>
            </a:r>
            <a:endParaRPr lang="en-US" sz="1600">
              <a:solidFill>
                <a:srgbClr val="000000"/>
              </a:solidFill>
              <a:latin typeface="Arial" panose="020B0604020202020204"/>
            </a:endParaRPr>
          </a:p>
        </p:txBody>
      </p:sp>
      <p:pic>
        <p:nvPicPr>
          <p:cNvPr id="14" name="Graphic 13" descr="Illustration of a group of people speaking to each other">
            <a:extLst>
              <a:ext uri="{FF2B5EF4-FFF2-40B4-BE49-F238E27FC236}">
                <a16:creationId xmlns:a16="http://schemas.microsoft.com/office/drawing/2014/main" id="{6C71E0A1-0CCE-1677-54E9-5810E96CB116}"/>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61255" y="2769859"/>
            <a:ext cx="2322884" cy="2322884"/>
          </a:xfrm>
          <a:prstGeom prst="rect">
            <a:avLst/>
          </a:prstGeom>
        </p:spPr>
      </p:pic>
      <p:grpSp>
        <p:nvGrpSpPr>
          <p:cNvPr id="3" name="Group 2" descr="Ideal: all relevant parties. Staff providing direct care for the patient at the bedside&#10;Other members of  interprofessional team involved in the patient’s care at the time of the fall&#10;Patient &#10;Family/caregiver(s)">
            <a:extLst>
              <a:ext uri="{FF2B5EF4-FFF2-40B4-BE49-F238E27FC236}">
                <a16:creationId xmlns:a16="http://schemas.microsoft.com/office/drawing/2014/main" id="{B22F7910-9F4D-E8AB-696A-A71E83D6A620}"/>
              </a:ext>
              <a:ext uri="{C183D7F6-B498-43B3-948B-1728B52AA6E4}">
                <adec:decorative xmlns:adec="http://schemas.microsoft.com/office/drawing/2017/decorative" val="0"/>
              </a:ext>
            </a:extLst>
          </p:cNvPr>
          <p:cNvGrpSpPr/>
          <p:nvPr/>
        </p:nvGrpSpPr>
        <p:grpSpPr>
          <a:xfrm>
            <a:off x="3014383" y="1627447"/>
            <a:ext cx="8721575" cy="2347923"/>
            <a:chOff x="3014383" y="1627447"/>
            <a:chExt cx="8721575" cy="2347923"/>
          </a:xfrm>
        </p:grpSpPr>
        <p:sp>
          <p:nvSpPr>
            <p:cNvPr id="5" name="Freeform: Shape 4">
              <a:extLst>
                <a:ext uri="{FF2B5EF4-FFF2-40B4-BE49-F238E27FC236}">
                  <a16:creationId xmlns:a16="http://schemas.microsoft.com/office/drawing/2014/main" id="{40CC8CDA-4F76-8CF8-E324-1C52D1C061BB}"/>
                </a:ext>
              </a:extLst>
            </p:cNvPr>
            <p:cNvSpPr/>
            <p:nvPr/>
          </p:nvSpPr>
          <p:spPr>
            <a:xfrm>
              <a:off x="3014383" y="2154850"/>
              <a:ext cx="8721575" cy="1820520"/>
            </a:xfrm>
            <a:custGeom>
              <a:avLst/>
              <a:gdLst>
                <a:gd name="connsiteX0" fmla="*/ 0 w 8721575"/>
                <a:gd name="connsiteY0" fmla="*/ 0 h 1927800"/>
                <a:gd name="connsiteX1" fmla="*/ 8721575 w 8721575"/>
                <a:gd name="connsiteY1" fmla="*/ 0 h 1927800"/>
                <a:gd name="connsiteX2" fmla="*/ 8721575 w 8721575"/>
                <a:gd name="connsiteY2" fmla="*/ 1927800 h 1927800"/>
                <a:gd name="connsiteX3" fmla="*/ 0 w 8721575"/>
                <a:gd name="connsiteY3" fmla="*/ 1927800 h 1927800"/>
                <a:gd name="connsiteX4" fmla="*/ 0 w 8721575"/>
                <a:gd name="connsiteY4" fmla="*/ 0 h 1927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21575" h="1927800">
                  <a:moveTo>
                    <a:pt x="0" y="0"/>
                  </a:moveTo>
                  <a:lnTo>
                    <a:pt x="8721575" y="0"/>
                  </a:lnTo>
                  <a:lnTo>
                    <a:pt x="8721575" y="1927800"/>
                  </a:lnTo>
                  <a:lnTo>
                    <a:pt x="0" y="1927800"/>
                  </a:lnTo>
                  <a:lnTo>
                    <a:pt x="0" y="0"/>
                  </a:lnTo>
                  <a:close/>
                </a:path>
              </a:pathLst>
            </a:custGeom>
          </p:spPr>
          <p:style>
            <a:lnRef idx="2">
              <a:schemeClr val="accent3">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676891" tIns="374904" rIns="676891" bIns="128016" numCol="1" spcCol="1270" anchor="t" anchorCtr="0">
              <a:noAutofit/>
            </a:bodyPr>
            <a:lstStyle/>
            <a:p>
              <a:pPr marL="171450" lvl="1" indent="-171450" algn="l" defTabSz="800100">
                <a:lnSpc>
                  <a:spcPct val="90000"/>
                </a:lnSpc>
                <a:spcBef>
                  <a:spcPct val="0"/>
                </a:spcBef>
                <a:spcAft>
                  <a:spcPct val="15000"/>
                </a:spcAft>
                <a:buChar char="•"/>
              </a:pPr>
              <a:r>
                <a:rPr lang="en-US" sz="1800" kern="1200" dirty="0"/>
                <a:t>Staff providing direct care for the patient at the bedside</a:t>
              </a:r>
            </a:p>
            <a:p>
              <a:pPr marL="171450" lvl="1" indent="-171450" algn="l" defTabSz="800100">
                <a:lnSpc>
                  <a:spcPct val="90000"/>
                </a:lnSpc>
                <a:spcBef>
                  <a:spcPct val="0"/>
                </a:spcBef>
                <a:spcAft>
                  <a:spcPct val="15000"/>
                </a:spcAft>
                <a:buChar char="•"/>
              </a:pPr>
              <a:r>
                <a:rPr lang="en-US" sz="1800" kern="1200" dirty="0"/>
                <a:t>Other members of  interprofessional team involved in the patient’s care at the time of the fall</a:t>
              </a:r>
            </a:p>
            <a:p>
              <a:pPr marL="171450" lvl="1" indent="-171450" algn="l" defTabSz="800100">
                <a:lnSpc>
                  <a:spcPct val="90000"/>
                </a:lnSpc>
                <a:spcBef>
                  <a:spcPct val="0"/>
                </a:spcBef>
                <a:spcAft>
                  <a:spcPct val="15000"/>
                </a:spcAft>
                <a:buChar char="•"/>
              </a:pPr>
              <a:r>
                <a:rPr lang="en-US" sz="1800" kern="1200" dirty="0"/>
                <a:t>Patient </a:t>
              </a:r>
            </a:p>
            <a:p>
              <a:pPr marL="171450" lvl="1" indent="-171450" algn="l" defTabSz="800100">
                <a:lnSpc>
                  <a:spcPct val="90000"/>
                </a:lnSpc>
                <a:spcBef>
                  <a:spcPct val="0"/>
                </a:spcBef>
                <a:spcAft>
                  <a:spcPct val="15000"/>
                </a:spcAft>
                <a:buChar char="•"/>
              </a:pPr>
              <a:r>
                <a:rPr lang="en-US" sz="1800" kern="1200" dirty="0"/>
                <a:t>Family/caregiver(s)</a:t>
              </a:r>
            </a:p>
          </p:txBody>
        </p:sp>
        <p:sp>
          <p:nvSpPr>
            <p:cNvPr id="6" name="Freeform: Shape 5">
              <a:extLst>
                <a:ext uri="{FF2B5EF4-FFF2-40B4-BE49-F238E27FC236}">
                  <a16:creationId xmlns:a16="http://schemas.microsoft.com/office/drawing/2014/main" id="{771914A6-57B6-7F4C-0D40-FD7ECB244839}"/>
                </a:ext>
              </a:extLst>
            </p:cNvPr>
            <p:cNvSpPr/>
            <p:nvPr/>
          </p:nvSpPr>
          <p:spPr>
            <a:xfrm>
              <a:off x="3450461" y="1627447"/>
              <a:ext cx="6105102" cy="743128"/>
            </a:xfrm>
            <a:custGeom>
              <a:avLst/>
              <a:gdLst>
                <a:gd name="connsiteX0" fmla="*/ 0 w 6105102"/>
                <a:gd name="connsiteY0" fmla="*/ 123857 h 743128"/>
                <a:gd name="connsiteX1" fmla="*/ 123857 w 6105102"/>
                <a:gd name="connsiteY1" fmla="*/ 0 h 743128"/>
                <a:gd name="connsiteX2" fmla="*/ 5981245 w 6105102"/>
                <a:gd name="connsiteY2" fmla="*/ 0 h 743128"/>
                <a:gd name="connsiteX3" fmla="*/ 6105102 w 6105102"/>
                <a:gd name="connsiteY3" fmla="*/ 123857 h 743128"/>
                <a:gd name="connsiteX4" fmla="*/ 6105102 w 6105102"/>
                <a:gd name="connsiteY4" fmla="*/ 619271 h 743128"/>
                <a:gd name="connsiteX5" fmla="*/ 5981245 w 6105102"/>
                <a:gd name="connsiteY5" fmla="*/ 743128 h 743128"/>
                <a:gd name="connsiteX6" fmla="*/ 123857 w 6105102"/>
                <a:gd name="connsiteY6" fmla="*/ 743128 h 743128"/>
                <a:gd name="connsiteX7" fmla="*/ 0 w 6105102"/>
                <a:gd name="connsiteY7" fmla="*/ 619271 h 743128"/>
                <a:gd name="connsiteX8" fmla="*/ 0 w 6105102"/>
                <a:gd name="connsiteY8" fmla="*/ 123857 h 7431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105102" h="743128">
                  <a:moveTo>
                    <a:pt x="0" y="123857"/>
                  </a:moveTo>
                  <a:cubicBezTo>
                    <a:pt x="0" y="55453"/>
                    <a:pt x="55453" y="0"/>
                    <a:pt x="123857" y="0"/>
                  </a:cubicBezTo>
                  <a:lnTo>
                    <a:pt x="5981245" y="0"/>
                  </a:lnTo>
                  <a:cubicBezTo>
                    <a:pt x="6049649" y="0"/>
                    <a:pt x="6105102" y="55453"/>
                    <a:pt x="6105102" y="123857"/>
                  </a:cubicBezTo>
                  <a:lnTo>
                    <a:pt x="6105102" y="619271"/>
                  </a:lnTo>
                  <a:cubicBezTo>
                    <a:pt x="6105102" y="687675"/>
                    <a:pt x="6049649" y="743128"/>
                    <a:pt x="5981245" y="743128"/>
                  </a:cubicBezTo>
                  <a:lnTo>
                    <a:pt x="123857" y="743128"/>
                  </a:lnTo>
                  <a:cubicBezTo>
                    <a:pt x="55453" y="743128"/>
                    <a:pt x="0" y="687675"/>
                    <a:pt x="0" y="619271"/>
                  </a:cubicBezTo>
                  <a:lnTo>
                    <a:pt x="0" y="123857"/>
                  </a:lnTo>
                  <a:close/>
                </a:path>
              </a:pathLst>
            </a:custGeom>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txBody>
            <a:bodyPr spcFirstLastPara="0" vert="horz" wrap="square" lIns="267035" tIns="36277" rIns="267035" bIns="36277" numCol="1" spcCol="1270" anchor="ctr" anchorCtr="0">
              <a:noAutofit/>
            </a:bodyPr>
            <a:lstStyle/>
            <a:p>
              <a:pPr marL="0" lvl="0" indent="0" algn="l" defTabSz="800100">
                <a:lnSpc>
                  <a:spcPct val="90000"/>
                </a:lnSpc>
                <a:spcBef>
                  <a:spcPct val="0"/>
                </a:spcBef>
                <a:spcAft>
                  <a:spcPct val="35000"/>
                </a:spcAft>
                <a:buNone/>
              </a:pPr>
              <a:r>
                <a:rPr lang="en-US" sz="1800" b="1" kern="1200"/>
                <a:t>Ideal</a:t>
              </a:r>
            </a:p>
            <a:p>
              <a:pPr marL="0" lvl="0" indent="0" algn="l" defTabSz="800100">
                <a:lnSpc>
                  <a:spcPct val="90000"/>
                </a:lnSpc>
                <a:spcBef>
                  <a:spcPct val="0"/>
                </a:spcBef>
                <a:spcAft>
                  <a:spcPct val="35000"/>
                </a:spcAft>
                <a:buNone/>
              </a:pPr>
              <a:r>
                <a:rPr lang="en-US" sz="1800" i="1" kern="1200"/>
                <a:t>All relevant parties</a:t>
              </a:r>
            </a:p>
          </p:txBody>
        </p:sp>
      </p:grpSp>
      <p:grpSp>
        <p:nvGrpSpPr>
          <p:cNvPr id="7" name="Group 6" descr="Reality: whomever is available. Time of day and workload level often limits who participates in the huddle. Patient ability to participate. Family/caregiver(s) availability to participate&#10;Consider creative ways to engage members of the interprofessional team (e.g., use technology; team members ‘on-call’ for a huddle)">
            <a:extLst>
              <a:ext uri="{FF2B5EF4-FFF2-40B4-BE49-F238E27FC236}">
                <a16:creationId xmlns:a16="http://schemas.microsoft.com/office/drawing/2014/main" id="{84F2E944-B8C1-6F3F-2347-561979A0A5ED}"/>
              </a:ext>
            </a:extLst>
          </p:cNvPr>
          <p:cNvGrpSpPr/>
          <p:nvPr/>
        </p:nvGrpSpPr>
        <p:grpSpPr>
          <a:xfrm>
            <a:off x="3014383" y="4309756"/>
            <a:ext cx="8721575" cy="2348062"/>
            <a:chOff x="3014383" y="4309756"/>
            <a:chExt cx="8721575" cy="2348062"/>
          </a:xfrm>
        </p:grpSpPr>
        <p:sp>
          <p:nvSpPr>
            <p:cNvPr id="8" name="Freeform: Shape 7" descr="Reality is whomever is available. Time of day and workload level often limits who participates in the huddle&#10;Patient ability to participate&#10;Family/caregiver(s) availability to participate&#10;Consider creative ways to engage members of the interprofessional team (e.g., use technology; team members ‘on-call’ for a huddle).">
              <a:extLst>
                <a:ext uri="{FF2B5EF4-FFF2-40B4-BE49-F238E27FC236}">
                  <a16:creationId xmlns:a16="http://schemas.microsoft.com/office/drawing/2014/main" id="{7E78C8C7-672D-E9C5-5547-3A97F50ECD59}"/>
                </a:ext>
              </a:extLst>
            </p:cNvPr>
            <p:cNvSpPr/>
            <p:nvPr/>
          </p:nvSpPr>
          <p:spPr>
            <a:xfrm>
              <a:off x="3014383" y="4837298"/>
              <a:ext cx="8721575" cy="1820520"/>
            </a:xfrm>
            <a:custGeom>
              <a:avLst/>
              <a:gdLst>
                <a:gd name="connsiteX0" fmla="*/ 0 w 8721575"/>
                <a:gd name="connsiteY0" fmla="*/ 0 h 1927800"/>
                <a:gd name="connsiteX1" fmla="*/ 8721575 w 8721575"/>
                <a:gd name="connsiteY1" fmla="*/ 0 h 1927800"/>
                <a:gd name="connsiteX2" fmla="*/ 8721575 w 8721575"/>
                <a:gd name="connsiteY2" fmla="*/ 1927800 h 1927800"/>
                <a:gd name="connsiteX3" fmla="*/ 0 w 8721575"/>
                <a:gd name="connsiteY3" fmla="*/ 1927800 h 1927800"/>
                <a:gd name="connsiteX4" fmla="*/ 0 w 8721575"/>
                <a:gd name="connsiteY4" fmla="*/ 0 h 1927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21575" h="1927800">
                  <a:moveTo>
                    <a:pt x="0" y="0"/>
                  </a:moveTo>
                  <a:lnTo>
                    <a:pt x="8721575" y="0"/>
                  </a:lnTo>
                  <a:lnTo>
                    <a:pt x="8721575" y="1927800"/>
                  </a:lnTo>
                  <a:lnTo>
                    <a:pt x="0" y="1927800"/>
                  </a:lnTo>
                  <a:lnTo>
                    <a:pt x="0" y="0"/>
                  </a:lnTo>
                  <a:close/>
                </a:path>
              </a:pathLst>
            </a:custGeom>
          </p:spPr>
          <p:style>
            <a:lnRef idx="2">
              <a:schemeClr val="accent3">
                <a:hueOff val="4117163"/>
                <a:satOff val="24712"/>
                <a:lumOff val="18825"/>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676891" tIns="374904" rIns="676891" bIns="128016" numCol="1" spcCol="1270" anchor="t" anchorCtr="0">
              <a:noAutofit/>
            </a:bodyPr>
            <a:lstStyle/>
            <a:p>
              <a:pPr marL="171450" lvl="1" indent="-171450" algn="l" defTabSz="800100">
                <a:lnSpc>
                  <a:spcPct val="90000"/>
                </a:lnSpc>
                <a:spcBef>
                  <a:spcPct val="0"/>
                </a:spcBef>
                <a:spcAft>
                  <a:spcPct val="15000"/>
                </a:spcAft>
                <a:buChar char="•"/>
              </a:pPr>
              <a:r>
                <a:rPr lang="en-US" sz="1800" kern="1200" dirty="0"/>
                <a:t>Time of day and workload level often limits who participates in the huddle</a:t>
              </a:r>
            </a:p>
            <a:p>
              <a:pPr marL="171450" lvl="1" indent="-171450" algn="l" defTabSz="800100">
                <a:lnSpc>
                  <a:spcPct val="90000"/>
                </a:lnSpc>
                <a:spcBef>
                  <a:spcPct val="0"/>
                </a:spcBef>
                <a:spcAft>
                  <a:spcPct val="15000"/>
                </a:spcAft>
                <a:buChar char="•"/>
              </a:pPr>
              <a:r>
                <a:rPr lang="en-US" sz="1800" kern="1200" dirty="0"/>
                <a:t>Patient ability to participate</a:t>
              </a:r>
            </a:p>
            <a:p>
              <a:pPr marL="171450" lvl="1" indent="-171450" algn="l" defTabSz="800100">
                <a:lnSpc>
                  <a:spcPct val="90000"/>
                </a:lnSpc>
                <a:spcBef>
                  <a:spcPct val="0"/>
                </a:spcBef>
                <a:spcAft>
                  <a:spcPct val="15000"/>
                </a:spcAft>
                <a:buChar char="•"/>
              </a:pPr>
              <a:r>
                <a:rPr lang="en-US" sz="1800" kern="1200" dirty="0"/>
                <a:t>Family/caregiver(s) availability to participate</a:t>
              </a:r>
            </a:p>
            <a:p>
              <a:pPr marL="171450" lvl="1" indent="-171450" algn="l" defTabSz="800100">
                <a:lnSpc>
                  <a:spcPct val="90000"/>
                </a:lnSpc>
                <a:spcBef>
                  <a:spcPct val="0"/>
                </a:spcBef>
                <a:spcAft>
                  <a:spcPct val="15000"/>
                </a:spcAft>
                <a:buChar char="•"/>
              </a:pPr>
              <a:r>
                <a:rPr lang="en-US" sz="1800" kern="1200" dirty="0"/>
                <a:t>Consider creative ways to engage members of the interprofessional team (e.g., use technology; team members ‘on-call’ for a huddle)</a:t>
              </a:r>
            </a:p>
          </p:txBody>
        </p:sp>
        <p:sp>
          <p:nvSpPr>
            <p:cNvPr id="9" name="Freeform: Shape 8">
              <a:extLst>
                <a:ext uri="{FF2B5EF4-FFF2-40B4-BE49-F238E27FC236}">
                  <a16:creationId xmlns:a16="http://schemas.microsoft.com/office/drawing/2014/main" id="{0FF36CC2-43C3-7BE8-C922-CBC32CA46E99}"/>
                </a:ext>
              </a:extLst>
            </p:cNvPr>
            <p:cNvSpPr/>
            <p:nvPr/>
          </p:nvSpPr>
          <p:spPr>
            <a:xfrm>
              <a:off x="3450461" y="4309756"/>
              <a:ext cx="6105102" cy="743128"/>
            </a:xfrm>
            <a:custGeom>
              <a:avLst/>
              <a:gdLst>
                <a:gd name="connsiteX0" fmla="*/ 0 w 6105102"/>
                <a:gd name="connsiteY0" fmla="*/ 123857 h 743128"/>
                <a:gd name="connsiteX1" fmla="*/ 123857 w 6105102"/>
                <a:gd name="connsiteY1" fmla="*/ 0 h 743128"/>
                <a:gd name="connsiteX2" fmla="*/ 5981245 w 6105102"/>
                <a:gd name="connsiteY2" fmla="*/ 0 h 743128"/>
                <a:gd name="connsiteX3" fmla="*/ 6105102 w 6105102"/>
                <a:gd name="connsiteY3" fmla="*/ 123857 h 743128"/>
                <a:gd name="connsiteX4" fmla="*/ 6105102 w 6105102"/>
                <a:gd name="connsiteY4" fmla="*/ 619271 h 743128"/>
                <a:gd name="connsiteX5" fmla="*/ 5981245 w 6105102"/>
                <a:gd name="connsiteY5" fmla="*/ 743128 h 743128"/>
                <a:gd name="connsiteX6" fmla="*/ 123857 w 6105102"/>
                <a:gd name="connsiteY6" fmla="*/ 743128 h 743128"/>
                <a:gd name="connsiteX7" fmla="*/ 0 w 6105102"/>
                <a:gd name="connsiteY7" fmla="*/ 619271 h 743128"/>
                <a:gd name="connsiteX8" fmla="*/ 0 w 6105102"/>
                <a:gd name="connsiteY8" fmla="*/ 123857 h 7431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105102" h="743128">
                  <a:moveTo>
                    <a:pt x="0" y="123857"/>
                  </a:moveTo>
                  <a:cubicBezTo>
                    <a:pt x="0" y="55453"/>
                    <a:pt x="55453" y="0"/>
                    <a:pt x="123857" y="0"/>
                  </a:cubicBezTo>
                  <a:lnTo>
                    <a:pt x="5981245" y="0"/>
                  </a:lnTo>
                  <a:cubicBezTo>
                    <a:pt x="6049649" y="0"/>
                    <a:pt x="6105102" y="55453"/>
                    <a:pt x="6105102" y="123857"/>
                  </a:cubicBezTo>
                  <a:lnTo>
                    <a:pt x="6105102" y="619271"/>
                  </a:lnTo>
                  <a:cubicBezTo>
                    <a:pt x="6105102" y="687675"/>
                    <a:pt x="6049649" y="743128"/>
                    <a:pt x="5981245" y="743128"/>
                  </a:cubicBezTo>
                  <a:lnTo>
                    <a:pt x="123857" y="743128"/>
                  </a:lnTo>
                  <a:cubicBezTo>
                    <a:pt x="55453" y="743128"/>
                    <a:pt x="0" y="687675"/>
                    <a:pt x="0" y="619271"/>
                  </a:cubicBezTo>
                  <a:lnTo>
                    <a:pt x="0" y="123857"/>
                  </a:lnTo>
                  <a:close/>
                </a:path>
              </a:pathLst>
            </a:custGeom>
          </p:spPr>
          <p:style>
            <a:lnRef idx="2">
              <a:schemeClr val="lt1">
                <a:hueOff val="0"/>
                <a:satOff val="0"/>
                <a:lumOff val="0"/>
                <a:alphaOff val="0"/>
              </a:schemeClr>
            </a:lnRef>
            <a:fillRef idx="1">
              <a:schemeClr val="accent3">
                <a:hueOff val="4117163"/>
                <a:satOff val="24712"/>
                <a:lumOff val="18825"/>
                <a:alphaOff val="0"/>
              </a:schemeClr>
            </a:fillRef>
            <a:effectRef idx="0">
              <a:schemeClr val="accent3">
                <a:hueOff val="4117163"/>
                <a:satOff val="24712"/>
                <a:lumOff val="18825"/>
                <a:alphaOff val="0"/>
              </a:schemeClr>
            </a:effectRef>
            <a:fontRef idx="minor">
              <a:schemeClr val="lt1"/>
            </a:fontRef>
          </p:style>
          <p:txBody>
            <a:bodyPr spcFirstLastPara="0" vert="horz" wrap="square" lIns="267035" tIns="36277" rIns="267035" bIns="36277" numCol="1" spcCol="1270" anchor="ctr" anchorCtr="0">
              <a:noAutofit/>
            </a:bodyPr>
            <a:lstStyle/>
            <a:p>
              <a:pPr marL="0" lvl="0" indent="0" algn="l" defTabSz="800100">
                <a:lnSpc>
                  <a:spcPct val="90000"/>
                </a:lnSpc>
                <a:spcBef>
                  <a:spcPct val="0"/>
                </a:spcBef>
                <a:spcAft>
                  <a:spcPct val="35000"/>
                </a:spcAft>
                <a:buNone/>
              </a:pPr>
              <a:r>
                <a:rPr lang="en-US" sz="1800" b="1" kern="1200"/>
                <a:t>Reality</a:t>
              </a:r>
            </a:p>
            <a:p>
              <a:pPr marL="0" lvl="0" indent="0" algn="l" defTabSz="800100">
                <a:lnSpc>
                  <a:spcPct val="90000"/>
                </a:lnSpc>
                <a:spcBef>
                  <a:spcPct val="0"/>
                </a:spcBef>
                <a:spcAft>
                  <a:spcPct val="35000"/>
                </a:spcAft>
                <a:buNone/>
              </a:pPr>
              <a:r>
                <a:rPr lang="en-US" sz="1800" i="1" kern="1200"/>
                <a:t>Whomever is available</a:t>
              </a:r>
              <a:endParaRPr lang="en-US" sz="1800" kern="1200"/>
            </a:p>
          </p:txBody>
        </p:sp>
      </p:grpSp>
      <p:pic>
        <p:nvPicPr>
          <p:cNvPr id="11" name="Picture 10">
            <a:extLst>
              <a:ext uri="{FF2B5EF4-FFF2-40B4-BE49-F238E27FC236}">
                <a16:creationId xmlns:a16="http://schemas.microsoft.com/office/drawing/2014/main" id="{E6B7B96C-261C-8E1D-DFE6-7B3FD80D0B8A}"/>
              </a:ext>
              <a:ext uri="{C183D7F6-B498-43B3-948B-1728B52AA6E4}">
                <adec:decorative xmlns:adec="http://schemas.microsoft.com/office/drawing/2017/decorative" val="1"/>
              </a:ext>
            </a:extLst>
          </p:cNvPr>
          <p:cNvPicPr>
            <a:picLocks noChangeAspect="1"/>
          </p:cNvPicPr>
          <p:nvPr/>
        </p:nvPicPr>
        <p:blipFill>
          <a:blip r:embed="rId6"/>
          <a:stretch>
            <a:fillRect/>
          </a:stretch>
        </p:blipFill>
        <p:spPr>
          <a:xfrm>
            <a:off x="10580801" y="58275"/>
            <a:ext cx="1524000" cy="1019061"/>
          </a:xfrm>
          <a:prstGeom prst="rect">
            <a:avLst/>
          </a:prstGeom>
        </p:spPr>
      </p:pic>
    </p:spTree>
    <p:extLst>
      <p:ext uri="{BB962C8B-B14F-4D97-AF65-F5344CB8AC3E}">
        <p14:creationId xmlns:p14="http://schemas.microsoft.com/office/powerpoint/2010/main" val="3241706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905190A-9536-4E46-91D4-BE17B19F76E9}"/>
              </a:ext>
            </a:extLst>
          </p:cNvPr>
          <p:cNvSpPr>
            <a:spLocks noGrp="1"/>
          </p:cNvSpPr>
          <p:nvPr>
            <p:ph type="title"/>
          </p:nvPr>
        </p:nvSpPr>
        <p:spPr>
          <a:xfrm>
            <a:off x="456039" y="-19011"/>
            <a:ext cx="11279919" cy="1096347"/>
          </a:xfrm>
        </p:spPr>
        <p:txBody>
          <a:bodyPr/>
          <a:lstStyle/>
          <a:p>
            <a:r>
              <a:rPr lang="en-US" dirty="0"/>
              <a:t>Post-Fall Huddle: Who to Lead</a:t>
            </a:r>
          </a:p>
        </p:txBody>
      </p:sp>
      <p:sp>
        <p:nvSpPr>
          <p:cNvPr id="2" name="TextBox 1">
            <a:extLst>
              <a:ext uri="{FF2B5EF4-FFF2-40B4-BE49-F238E27FC236}">
                <a16:creationId xmlns:a16="http://schemas.microsoft.com/office/drawing/2014/main" id="{3FC20082-5818-7D6A-F93E-C9C7D1910CBC}"/>
              </a:ext>
            </a:extLst>
          </p:cNvPr>
          <p:cNvSpPr txBox="1"/>
          <p:nvPr/>
        </p:nvSpPr>
        <p:spPr>
          <a:xfrm>
            <a:off x="456039" y="1027509"/>
            <a:ext cx="11005799" cy="338554"/>
          </a:xfrm>
          <a:prstGeom prst="rect">
            <a:avLst/>
          </a:prstGeom>
          <a:noFill/>
        </p:spPr>
        <p:txBody>
          <a:bodyPr wrap="square">
            <a:spAutoFit/>
          </a:bodyPr>
          <a:lstStyle/>
          <a:p>
            <a:pPr defTabSz="609585">
              <a:defRPr/>
            </a:pPr>
            <a:r>
              <a:rPr lang="en-US" sz="1600" dirty="0">
                <a:solidFill>
                  <a:srgbClr val="000000"/>
                </a:solidFill>
                <a:latin typeface="Arial" panose="020B0604020202020204"/>
                <a:hlinkClick r:id="rId3"/>
              </a:rPr>
              <a:t>CAPTURE Falls Roadmap Post-Fall Huddle</a:t>
            </a:r>
            <a:endParaRPr lang="en-US" sz="1600" dirty="0">
              <a:solidFill>
                <a:srgbClr val="000000"/>
              </a:solidFill>
              <a:latin typeface="Arial" panose="020B0604020202020204"/>
            </a:endParaRPr>
          </a:p>
        </p:txBody>
      </p:sp>
      <p:grpSp>
        <p:nvGrpSpPr>
          <p:cNvPr id="3" name="Group 2" descr="Illustration of a healthcare professional wearing a stethoscope.">
            <a:extLst>
              <a:ext uri="{FF2B5EF4-FFF2-40B4-BE49-F238E27FC236}">
                <a16:creationId xmlns:a16="http://schemas.microsoft.com/office/drawing/2014/main" id="{17366753-5232-F532-EE36-DF33BD767F50}"/>
              </a:ext>
            </a:extLst>
          </p:cNvPr>
          <p:cNvGrpSpPr/>
          <p:nvPr/>
        </p:nvGrpSpPr>
        <p:grpSpPr>
          <a:xfrm>
            <a:off x="381498" y="1524000"/>
            <a:ext cx="4139703" cy="2180844"/>
            <a:chOff x="381498" y="1524000"/>
            <a:chExt cx="4139703" cy="2180844"/>
          </a:xfrm>
        </p:grpSpPr>
        <p:sp>
          <p:nvSpPr>
            <p:cNvPr id="13" name="Rectangle: Rounded Corners 12" descr="Icon of a healthcare professional. ">
              <a:extLst>
                <a:ext uri="{FF2B5EF4-FFF2-40B4-BE49-F238E27FC236}">
                  <a16:creationId xmlns:a16="http://schemas.microsoft.com/office/drawing/2014/main" id="{3E5823A1-8868-A072-DF33-E54C126D7E11}"/>
                </a:ext>
              </a:extLst>
            </p:cNvPr>
            <p:cNvSpPr/>
            <p:nvPr/>
          </p:nvSpPr>
          <p:spPr>
            <a:xfrm>
              <a:off x="381498" y="1524000"/>
              <a:ext cx="4139703" cy="2180844"/>
            </a:xfrm>
            <a:prstGeom prst="roundRect">
              <a:avLst>
                <a:gd name="adj" fmla="val 10000"/>
              </a:avLst>
            </a:prstGeom>
          </p:spPr>
          <p:style>
            <a:lnRef idx="2">
              <a:schemeClr val="accent3">
                <a:alpha val="90000"/>
                <a:hueOff val="0"/>
                <a:satOff val="0"/>
                <a:lumOff val="0"/>
                <a:alphaOff val="0"/>
              </a:schemeClr>
            </a:lnRef>
            <a:fillRef idx="1">
              <a:schemeClr val="lt1">
                <a:alpha val="90000"/>
                <a:tint val="40000"/>
                <a:hueOff val="0"/>
                <a:satOff val="0"/>
                <a:lumOff val="0"/>
                <a:alphaOff val="0"/>
              </a:schemeClr>
            </a:fillRef>
            <a:effectRef idx="0">
              <a:schemeClr val="lt1">
                <a:alpha val="90000"/>
                <a:tint val="40000"/>
                <a:hueOff val="0"/>
                <a:satOff val="0"/>
                <a:lumOff val="0"/>
                <a:alphaOff val="0"/>
              </a:schemeClr>
            </a:effectRef>
            <a:fontRef idx="minor">
              <a:schemeClr val="dk1">
                <a:hueOff val="0"/>
                <a:satOff val="0"/>
                <a:lumOff val="0"/>
                <a:alphaOff val="0"/>
              </a:schemeClr>
            </a:fontRef>
          </p:style>
          <p:txBody>
            <a:bodyPr/>
            <a:lstStyle/>
            <a:p>
              <a:endParaRPr lang="en-US"/>
            </a:p>
          </p:txBody>
        </p:sp>
        <p:sp>
          <p:nvSpPr>
            <p:cNvPr id="14" name="Rectangle: Rounded Corners 13" descr="Doctor female with solid fill">
              <a:extLst>
                <a:ext uri="{FF2B5EF4-FFF2-40B4-BE49-F238E27FC236}">
                  <a16:creationId xmlns:a16="http://schemas.microsoft.com/office/drawing/2014/main" id="{6F4DE179-53A8-0C86-7F51-B7E87EB2BBA0}"/>
                </a:ext>
              </a:extLst>
            </p:cNvPr>
            <p:cNvSpPr/>
            <p:nvPr/>
          </p:nvSpPr>
          <p:spPr>
            <a:xfrm>
              <a:off x="505689" y="1814779"/>
              <a:ext cx="3891320" cy="1599285"/>
            </a:xfrm>
            <a:prstGeom prst="roundRect">
              <a:avLst>
                <a:gd name="adj" fmla="val 10000"/>
              </a:avLst>
            </a:prstGeom>
            <a:blipFill dpi="0" rotWithShape="1">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rcRect/>
              <a:stretch>
                <a:fillRect l="16757" t="-9670" r="16757" b="-36191"/>
              </a:stretch>
            </a:blipFill>
          </p:spPr>
          <p:style>
            <a:lnRef idx="2">
              <a:schemeClr val="accent3">
                <a:shade val="80000"/>
                <a:hueOff val="0"/>
                <a:satOff val="0"/>
                <a:lumOff val="0"/>
                <a:alphaOff val="0"/>
              </a:schemeClr>
            </a:lnRef>
            <a:fillRef idx="1">
              <a:scrgbClr r="0" g="0" b="0"/>
            </a:fillRef>
            <a:effectRef idx="0">
              <a:schemeClr val="accent3">
                <a:tint val="40000"/>
                <a:hueOff val="0"/>
                <a:satOff val="0"/>
                <a:lumOff val="0"/>
                <a:alphaOff val="0"/>
              </a:schemeClr>
            </a:effectRef>
            <a:fontRef idx="minor">
              <a:schemeClr val="lt1">
                <a:hueOff val="0"/>
                <a:satOff val="0"/>
                <a:lumOff val="0"/>
                <a:alphaOff val="0"/>
              </a:schemeClr>
            </a:fontRef>
          </p:style>
          <p:txBody>
            <a:bodyPr/>
            <a:lstStyle/>
            <a:p>
              <a:endParaRPr lang="en-US"/>
            </a:p>
          </p:txBody>
        </p:sp>
      </p:grpSp>
      <p:sp>
        <p:nvSpPr>
          <p:cNvPr id="15" name="Freeform: Shape 14">
            <a:extLst>
              <a:ext uri="{FF2B5EF4-FFF2-40B4-BE49-F238E27FC236}">
                <a16:creationId xmlns:a16="http://schemas.microsoft.com/office/drawing/2014/main" id="{6316E763-A026-8501-5588-C7B68AC893A2}"/>
              </a:ext>
            </a:extLst>
          </p:cNvPr>
          <p:cNvSpPr/>
          <p:nvPr/>
        </p:nvSpPr>
        <p:spPr>
          <a:xfrm>
            <a:off x="505689" y="3704842"/>
            <a:ext cx="3891320" cy="2665477"/>
          </a:xfrm>
          <a:custGeom>
            <a:avLst/>
            <a:gdLst>
              <a:gd name="connsiteX0" fmla="*/ 279875 w 3891320"/>
              <a:gd name="connsiteY0" fmla="*/ 0 h 2665476"/>
              <a:gd name="connsiteX1" fmla="*/ 3611445 w 3891320"/>
              <a:gd name="connsiteY1" fmla="*/ 0 h 2665476"/>
              <a:gd name="connsiteX2" fmla="*/ 3891320 w 3891320"/>
              <a:gd name="connsiteY2" fmla="*/ 279875 h 2665476"/>
              <a:gd name="connsiteX3" fmla="*/ 3891320 w 3891320"/>
              <a:gd name="connsiteY3" fmla="*/ 2665476 h 2665476"/>
              <a:gd name="connsiteX4" fmla="*/ 3891320 w 3891320"/>
              <a:gd name="connsiteY4" fmla="*/ 2665476 h 2665476"/>
              <a:gd name="connsiteX5" fmla="*/ 0 w 3891320"/>
              <a:gd name="connsiteY5" fmla="*/ 2665476 h 2665476"/>
              <a:gd name="connsiteX6" fmla="*/ 0 w 3891320"/>
              <a:gd name="connsiteY6" fmla="*/ 2665476 h 2665476"/>
              <a:gd name="connsiteX7" fmla="*/ 0 w 3891320"/>
              <a:gd name="connsiteY7" fmla="*/ 279875 h 2665476"/>
              <a:gd name="connsiteX8" fmla="*/ 279875 w 3891320"/>
              <a:gd name="connsiteY8" fmla="*/ 0 h 26654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91320" h="2665476">
                <a:moveTo>
                  <a:pt x="3611445" y="2665476"/>
                </a:moveTo>
                <a:lnTo>
                  <a:pt x="279875" y="2665476"/>
                </a:lnTo>
                <a:cubicBezTo>
                  <a:pt x="125304" y="2665476"/>
                  <a:pt x="0" y="2540172"/>
                  <a:pt x="0" y="2385601"/>
                </a:cubicBezTo>
                <a:lnTo>
                  <a:pt x="0" y="0"/>
                </a:lnTo>
                <a:lnTo>
                  <a:pt x="0" y="0"/>
                </a:lnTo>
                <a:lnTo>
                  <a:pt x="3891320" y="0"/>
                </a:lnTo>
                <a:lnTo>
                  <a:pt x="3891320" y="0"/>
                </a:lnTo>
                <a:lnTo>
                  <a:pt x="3891320" y="2385601"/>
                </a:lnTo>
                <a:cubicBezTo>
                  <a:pt x="3891320" y="2540172"/>
                  <a:pt x="3766016" y="2665476"/>
                  <a:pt x="3611445" y="2665476"/>
                </a:cubicBezTo>
                <a:close/>
              </a:path>
            </a:pathLst>
          </a:custGeom>
        </p:spPr>
        <p:style>
          <a:lnRef idx="2">
            <a:schemeClr val="accent3">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209989" tIns="128017" rIns="209989" bIns="209989" numCol="1" spcCol="1270" anchor="t" anchorCtr="0">
            <a:noAutofit/>
          </a:bodyPr>
          <a:lstStyle/>
          <a:p>
            <a:pPr marL="0" lvl="0" indent="0" algn="l" defTabSz="800100">
              <a:lnSpc>
                <a:spcPct val="90000"/>
              </a:lnSpc>
              <a:spcBef>
                <a:spcPct val="0"/>
              </a:spcBef>
              <a:spcAft>
                <a:spcPct val="35000"/>
              </a:spcAft>
              <a:buNone/>
            </a:pPr>
            <a:r>
              <a:rPr lang="en-US" sz="1800" kern="1200" dirty="0"/>
              <a:t>Huddle facilitator</a:t>
            </a:r>
          </a:p>
          <a:p>
            <a:pPr marL="114300" lvl="1" indent="-114300" algn="l" defTabSz="622300">
              <a:lnSpc>
                <a:spcPct val="90000"/>
              </a:lnSpc>
              <a:spcBef>
                <a:spcPct val="0"/>
              </a:spcBef>
              <a:spcAft>
                <a:spcPct val="15000"/>
              </a:spcAft>
              <a:buChar char="•"/>
            </a:pPr>
            <a:r>
              <a:rPr lang="en-US" sz="1400" kern="1200" dirty="0"/>
              <a:t>Accountable for calling and leading the huddle</a:t>
            </a:r>
          </a:p>
          <a:p>
            <a:pPr marL="114300" lvl="1" indent="-114300" algn="l" defTabSz="622300">
              <a:lnSpc>
                <a:spcPct val="90000"/>
              </a:lnSpc>
              <a:spcBef>
                <a:spcPct val="0"/>
              </a:spcBef>
              <a:spcAft>
                <a:spcPct val="15000"/>
              </a:spcAft>
              <a:buChar char="•"/>
            </a:pPr>
            <a:r>
              <a:rPr lang="en-US" sz="1400" kern="1200" dirty="0"/>
              <a:t>Ensures all aspects of the fall event are reviewed</a:t>
            </a:r>
          </a:p>
          <a:p>
            <a:pPr marL="114300" lvl="1" indent="-114300" algn="l" defTabSz="622300">
              <a:lnSpc>
                <a:spcPct val="90000"/>
              </a:lnSpc>
              <a:spcBef>
                <a:spcPct val="0"/>
              </a:spcBef>
              <a:spcAft>
                <a:spcPct val="15000"/>
              </a:spcAft>
              <a:buChar char="•"/>
            </a:pPr>
            <a:r>
              <a:rPr lang="en-US" sz="1400" kern="1200" dirty="0"/>
              <a:t>Elicits and clarifies multiple versions of the story</a:t>
            </a:r>
          </a:p>
          <a:p>
            <a:pPr marL="114300" lvl="1" indent="-114300" algn="l" defTabSz="622300">
              <a:lnSpc>
                <a:spcPct val="90000"/>
              </a:lnSpc>
              <a:spcBef>
                <a:spcPct val="0"/>
              </a:spcBef>
              <a:spcAft>
                <a:spcPct val="15000"/>
              </a:spcAft>
              <a:buChar char="•"/>
            </a:pPr>
            <a:r>
              <a:rPr lang="en-US" sz="1400" kern="1200" dirty="0"/>
              <a:t>Encourages positive behaviors and limits negative behaviors from huddle team members</a:t>
            </a:r>
          </a:p>
        </p:txBody>
      </p:sp>
      <p:sp>
        <p:nvSpPr>
          <p:cNvPr id="8" name="Freeform: Shape 7">
            <a:extLst>
              <a:ext uri="{FF2B5EF4-FFF2-40B4-BE49-F238E27FC236}">
                <a16:creationId xmlns:a16="http://schemas.microsoft.com/office/drawing/2014/main" id="{A4293CB1-9F14-3C10-FE5E-73E0312FC568}"/>
              </a:ext>
            </a:extLst>
          </p:cNvPr>
          <p:cNvSpPr/>
          <p:nvPr/>
        </p:nvSpPr>
        <p:spPr>
          <a:xfrm>
            <a:off x="5247327" y="1687423"/>
            <a:ext cx="5467804" cy="896174"/>
          </a:xfrm>
          <a:custGeom>
            <a:avLst/>
            <a:gdLst>
              <a:gd name="connsiteX0" fmla="*/ 0 w 5467804"/>
              <a:gd name="connsiteY0" fmla="*/ 149365 h 896174"/>
              <a:gd name="connsiteX1" fmla="*/ 149365 w 5467804"/>
              <a:gd name="connsiteY1" fmla="*/ 0 h 896174"/>
              <a:gd name="connsiteX2" fmla="*/ 5318439 w 5467804"/>
              <a:gd name="connsiteY2" fmla="*/ 0 h 896174"/>
              <a:gd name="connsiteX3" fmla="*/ 5467804 w 5467804"/>
              <a:gd name="connsiteY3" fmla="*/ 149365 h 896174"/>
              <a:gd name="connsiteX4" fmla="*/ 5467804 w 5467804"/>
              <a:gd name="connsiteY4" fmla="*/ 746809 h 896174"/>
              <a:gd name="connsiteX5" fmla="*/ 5318439 w 5467804"/>
              <a:gd name="connsiteY5" fmla="*/ 896174 h 896174"/>
              <a:gd name="connsiteX6" fmla="*/ 149365 w 5467804"/>
              <a:gd name="connsiteY6" fmla="*/ 896174 h 896174"/>
              <a:gd name="connsiteX7" fmla="*/ 0 w 5467804"/>
              <a:gd name="connsiteY7" fmla="*/ 746809 h 896174"/>
              <a:gd name="connsiteX8" fmla="*/ 0 w 5467804"/>
              <a:gd name="connsiteY8" fmla="*/ 149365 h 8961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467804" h="896174">
                <a:moveTo>
                  <a:pt x="0" y="149365"/>
                </a:moveTo>
                <a:cubicBezTo>
                  <a:pt x="0" y="66873"/>
                  <a:pt x="66873" y="0"/>
                  <a:pt x="149365" y="0"/>
                </a:cubicBezTo>
                <a:lnTo>
                  <a:pt x="5318439" y="0"/>
                </a:lnTo>
                <a:cubicBezTo>
                  <a:pt x="5400931" y="0"/>
                  <a:pt x="5467804" y="66873"/>
                  <a:pt x="5467804" y="149365"/>
                </a:cubicBezTo>
                <a:lnTo>
                  <a:pt x="5467804" y="746809"/>
                </a:lnTo>
                <a:cubicBezTo>
                  <a:pt x="5467804" y="829301"/>
                  <a:pt x="5400931" y="896174"/>
                  <a:pt x="5318439" y="896174"/>
                </a:cubicBezTo>
                <a:lnTo>
                  <a:pt x="149365" y="896174"/>
                </a:lnTo>
                <a:cubicBezTo>
                  <a:pt x="66873" y="896174"/>
                  <a:pt x="0" y="829301"/>
                  <a:pt x="0" y="746809"/>
                </a:cubicBezTo>
                <a:lnTo>
                  <a:pt x="0" y="149365"/>
                </a:lnTo>
                <a:close/>
              </a:path>
            </a:pathLst>
          </a:custGeom>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txBody>
          <a:bodyPr spcFirstLastPara="0" vert="horz" wrap="square" lIns="224462" tIns="43748" rIns="224462" bIns="43748" numCol="1" spcCol="1270" anchor="ctr" anchorCtr="0">
            <a:noAutofit/>
          </a:bodyPr>
          <a:lstStyle/>
          <a:p>
            <a:pPr marL="0" lvl="0" indent="0" algn="l" defTabSz="666750">
              <a:lnSpc>
                <a:spcPct val="90000"/>
              </a:lnSpc>
              <a:spcBef>
                <a:spcPct val="0"/>
              </a:spcBef>
              <a:spcAft>
                <a:spcPct val="35000"/>
              </a:spcAft>
              <a:buNone/>
            </a:pPr>
            <a:r>
              <a:rPr lang="en-US" sz="1500" b="1" kern="1200"/>
              <a:t>Ideal</a:t>
            </a:r>
          </a:p>
          <a:p>
            <a:pPr marL="0" lvl="0" indent="0" algn="l" defTabSz="666750">
              <a:lnSpc>
                <a:spcPct val="90000"/>
              </a:lnSpc>
              <a:spcBef>
                <a:spcPct val="0"/>
              </a:spcBef>
              <a:spcAft>
                <a:spcPct val="35000"/>
              </a:spcAft>
              <a:buNone/>
            </a:pPr>
            <a:r>
              <a:rPr lang="en-US" sz="1500" i="1" kern="1200"/>
              <a:t>Trained facilitator</a:t>
            </a:r>
          </a:p>
        </p:txBody>
      </p:sp>
      <p:sp>
        <p:nvSpPr>
          <p:cNvPr id="6" name="Freeform: Shape 5">
            <a:extLst>
              <a:ext uri="{FF2B5EF4-FFF2-40B4-BE49-F238E27FC236}">
                <a16:creationId xmlns:a16="http://schemas.microsoft.com/office/drawing/2014/main" id="{0A58028B-EC15-B406-89B1-D44DB2622F64}"/>
              </a:ext>
            </a:extLst>
          </p:cNvPr>
          <p:cNvSpPr/>
          <p:nvPr/>
        </p:nvSpPr>
        <p:spPr>
          <a:xfrm>
            <a:off x="4905821" y="2411131"/>
            <a:ext cx="6830137" cy="1346625"/>
          </a:xfrm>
          <a:custGeom>
            <a:avLst/>
            <a:gdLst>
              <a:gd name="connsiteX0" fmla="*/ 0 w 6830137"/>
              <a:gd name="connsiteY0" fmla="*/ 0 h 1346625"/>
              <a:gd name="connsiteX1" fmla="*/ 6830137 w 6830137"/>
              <a:gd name="connsiteY1" fmla="*/ 0 h 1346625"/>
              <a:gd name="connsiteX2" fmla="*/ 6830137 w 6830137"/>
              <a:gd name="connsiteY2" fmla="*/ 1346625 h 1346625"/>
              <a:gd name="connsiteX3" fmla="*/ 0 w 6830137"/>
              <a:gd name="connsiteY3" fmla="*/ 1346625 h 1346625"/>
              <a:gd name="connsiteX4" fmla="*/ 0 w 6830137"/>
              <a:gd name="connsiteY4" fmla="*/ 0 h 13466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30137" h="1346625">
                <a:moveTo>
                  <a:pt x="0" y="0"/>
                </a:moveTo>
                <a:lnTo>
                  <a:pt x="6830137" y="0"/>
                </a:lnTo>
                <a:lnTo>
                  <a:pt x="6830137" y="1346625"/>
                </a:lnTo>
                <a:lnTo>
                  <a:pt x="0" y="1346625"/>
                </a:lnTo>
                <a:lnTo>
                  <a:pt x="0" y="0"/>
                </a:lnTo>
                <a:close/>
              </a:path>
            </a:pathLst>
          </a:custGeom>
        </p:spPr>
        <p:style>
          <a:lnRef idx="2">
            <a:schemeClr val="accent3">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530095" tIns="312420" rIns="530095" bIns="106680" numCol="1" spcCol="1270" anchor="t" anchorCtr="0">
            <a:noAutofit/>
          </a:bodyPr>
          <a:lstStyle/>
          <a:p>
            <a:pPr marL="114300" lvl="1" indent="-114300" algn="l" defTabSz="666750">
              <a:lnSpc>
                <a:spcPct val="90000"/>
              </a:lnSpc>
              <a:spcBef>
                <a:spcPct val="0"/>
              </a:spcBef>
              <a:spcAft>
                <a:spcPct val="15000"/>
              </a:spcAft>
              <a:buChar char="•"/>
            </a:pPr>
            <a:r>
              <a:rPr lang="en-US" sz="1500" kern="1200"/>
              <a:t>Experienced in guiding conversations about fall events</a:t>
            </a:r>
          </a:p>
          <a:p>
            <a:pPr marL="114300" lvl="1" indent="-114300" algn="l" defTabSz="666750">
              <a:lnSpc>
                <a:spcPct val="90000"/>
              </a:lnSpc>
              <a:spcBef>
                <a:spcPct val="0"/>
              </a:spcBef>
              <a:spcAft>
                <a:spcPct val="15000"/>
              </a:spcAft>
              <a:buChar char="•"/>
            </a:pPr>
            <a:r>
              <a:rPr lang="en-US" sz="1500" kern="1200"/>
              <a:t>Skilled in encouraging participation and dialogue among all team members in the huddle</a:t>
            </a:r>
          </a:p>
          <a:p>
            <a:pPr marL="114300" lvl="1" indent="-114300" algn="l" defTabSz="666750">
              <a:lnSpc>
                <a:spcPct val="90000"/>
              </a:lnSpc>
              <a:spcBef>
                <a:spcPct val="0"/>
              </a:spcBef>
              <a:spcAft>
                <a:spcPct val="15000"/>
              </a:spcAft>
              <a:buChar char="•"/>
            </a:pPr>
            <a:r>
              <a:rPr lang="en-US" sz="1500" kern="1200"/>
              <a:t>Ability to keep team focused on learning for improvement</a:t>
            </a:r>
          </a:p>
        </p:txBody>
      </p:sp>
      <p:sp>
        <p:nvSpPr>
          <p:cNvPr id="10" name="Freeform: Shape 9">
            <a:extLst>
              <a:ext uri="{FF2B5EF4-FFF2-40B4-BE49-F238E27FC236}">
                <a16:creationId xmlns:a16="http://schemas.microsoft.com/office/drawing/2014/main" id="{BDD127F2-6040-96A3-88A5-CC2ACFC25E80}"/>
              </a:ext>
            </a:extLst>
          </p:cNvPr>
          <p:cNvSpPr/>
          <p:nvPr/>
        </p:nvSpPr>
        <p:spPr>
          <a:xfrm>
            <a:off x="5247327" y="4061923"/>
            <a:ext cx="5467804" cy="896174"/>
          </a:xfrm>
          <a:custGeom>
            <a:avLst/>
            <a:gdLst>
              <a:gd name="connsiteX0" fmla="*/ 0 w 5467804"/>
              <a:gd name="connsiteY0" fmla="*/ 149365 h 896174"/>
              <a:gd name="connsiteX1" fmla="*/ 149365 w 5467804"/>
              <a:gd name="connsiteY1" fmla="*/ 0 h 896174"/>
              <a:gd name="connsiteX2" fmla="*/ 5318439 w 5467804"/>
              <a:gd name="connsiteY2" fmla="*/ 0 h 896174"/>
              <a:gd name="connsiteX3" fmla="*/ 5467804 w 5467804"/>
              <a:gd name="connsiteY3" fmla="*/ 149365 h 896174"/>
              <a:gd name="connsiteX4" fmla="*/ 5467804 w 5467804"/>
              <a:gd name="connsiteY4" fmla="*/ 746809 h 896174"/>
              <a:gd name="connsiteX5" fmla="*/ 5318439 w 5467804"/>
              <a:gd name="connsiteY5" fmla="*/ 896174 h 896174"/>
              <a:gd name="connsiteX6" fmla="*/ 149365 w 5467804"/>
              <a:gd name="connsiteY6" fmla="*/ 896174 h 896174"/>
              <a:gd name="connsiteX7" fmla="*/ 0 w 5467804"/>
              <a:gd name="connsiteY7" fmla="*/ 746809 h 896174"/>
              <a:gd name="connsiteX8" fmla="*/ 0 w 5467804"/>
              <a:gd name="connsiteY8" fmla="*/ 149365 h 8961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467804" h="896174">
                <a:moveTo>
                  <a:pt x="0" y="149365"/>
                </a:moveTo>
                <a:cubicBezTo>
                  <a:pt x="0" y="66873"/>
                  <a:pt x="66873" y="0"/>
                  <a:pt x="149365" y="0"/>
                </a:cubicBezTo>
                <a:lnTo>
                  <a:pt x="5318439" y="0"/>
                </a:lnTo>
                <a:cubicBezTo>
                  <a:pt x="5400931" y="0"/>
                  <a:pt x="5467804" y="66873"/>
                  <a:pt x="5467804" y="149365"/>
                </a:cubicBezTo>
                <a:lnTo>
                  <a:pt x="5467804" y="746809"/>
                </a:lnTo>
                <a:cubicBezTo>
                  <a:pt x="5467804" y="829301"/>
                  <a:pt x="5400931" y="896174"/>
                  <a:pt x="5318439" y="896174"/>
                </a:cubicBezTo>
                <a:lnTo>
                  <a:pt x="149365" y="896174"/>
                </a:lnTo>
                <a:cubicBezTo>
                  <a:pt x="66873" y="896174"/>
                  <a:pt x="0" y="829301"/>
                  <a:pt x="0" y="746809"/>
                </a:cubicBezTo>
                <a:lnTo>
                  <a:pt x="0" y="149365"/>
                </a:lnTo>
                <a:close/>
              </a:path>
            </a:pathLst>
          </a:custGeom>
          <a:solidFill>
            <a:schemeClr val="accent1"/>
          </a:solidFill>
        </p:spPr>
        <p:style>
          <a:lnRef idx="2">
            <a:schemeClr val="lt1">
              <a:hueOff val="0"/>
              <a:satOff val="0"/>
              <a:lumOff val="0"/>
              <a:alphaOff val="0"/>
            </a:schemeClr>
          </a:lnRef>
          <a:fillRef idx="1">
            <a:schemeClr val="accent3">
              <a:hueOff val="4117163"/>
              <a:satOff val="24712"/>
              <a:lumOff val="18825"/>
              <a:alphaOff val="0"/>
            </a:schemeClr>
          </a:fillRef>
          <a:effectRef idx="0">
            <a:schemeClr val="accent3">
              <a:hueOff val="4117163"/>
              <a:satOff val="24712"/>
              <a:lumOff val="18825"/>
              <a:alphaOff val="0"/>
            </a:schemeClr>
          </a:effectRef>
          <a:fontRef idx="minor">
            <a:schemeClr val="lt1"/>
          </a:fontRef>
        </p:style>
        <p:txBody>
          <a:bodyPr spcFirstLastPara="0" vert="horz" wrap="square" lIns="224462" tIns="43748" rIns="224462" bIns="43748" numCol="1" spcCol="1270" anchor="ctr" anchorCtr="0">
            <a:noAutofit/>
          </a:bodyPr>
          <a:lstStyle/>
          <a:p>
            <a:pPr marL="0" lvl="0" indent="0" algn="l" defTabSz="666750">
              <a:lnSpc>
                <a:spcPct val="90000"/>
              </a:lnSpc>
              <a:spcBef>
                <a:spcPct val="0"/>
              </a:spcBef>
              <a:spcAft>
                <a:spcPct val="35000"/>
              </a:spcAft>
              <a:buNone/>
            </a:pPr>
            <a:r>
              <a:rPr lang="en-US" sz="1500" b="1" kern="1200"/>
              <a:t>Reality</a:t>
            </a:r>
          </a:p>
          <a:p>
            <a:pPr marL="0" lvl="0" indent="0" algn="l" defTabSz="666750">
              <a:lnSpc>
                <a:spcPct val="90000"/>
              </a:lnSpc>
              <a:spcBef>
                <a:spcPct val="0"/>
              </a:spcBef>
              <a:spcAft>
                <a:spcPct val="35000"/>
              </a:spcAft>
              <a:buNone/>
            </a:pPr>
            <a:r>
              <a:rPr lang="en-US" sz="1500" i="1" kern="1200"/>
              <a:t>Whomever is available even if not a trained facilitator</a:t>
            </a:r>
            <a:endParaRPr lang="en-US" sz="1500" kern="1200"/>
          </a:p>
        </p:txBody>
      </p:sp>
      <p:sp>
        <p:nvSpPr>
          <p:cNvPr id="9" name="Freeform: Shape 8">
            <a:extLst>
              <a:ext uri="{FF2B5EF4-FFF2-40B4-BE49-F238E27FC236}">
                <a16:creationId xmlns:a16="http://schemas.microsoft.com/office/drawing/2014/main" id="{98A5C891-245E-AAEE-50DE-A35A9ACED2A4}"/>
              </a:ext>
            </a:extLst>
          </p:cNvPr>
          <p:cNvSpPr/>
          <p:nvPr/>
        </p:nvSpPr>
        <p:spPr>
          <a:xfrm>
            <a:off x="4905821" y="4815930"/>
            <a:ext cx="6830137" cy="1134000"/>
          </a:xfrm>
          <a:custGeom>
            <a:avLst/>
            <a:gdLst>
              <a:gd name="connsiteX0" fmla="*/ 0 w 6830137"/>
              <a:gd name="connsiteY0" fmla="*/ 0 h 1134000"/>
              <a:gd name="connsiteX1" fmla="*/ 6830137 w 6830137"/>
              <a:gd name="connsiteY1" fmla="*/ 0 h 1134000"/>
              <a:gd name="connsiteX2" fmla="*/ 6830137 w 6830137"/>
              <a:gd name="connsiteY2" fmla="*/ 1134000 h 1134000"/>
              <a:gd name="connsiteX3" fmla="*/ 0 w 6830137"/>
              <a:gd name="connsiteY3" fmla="*/ 1134000 h 1134000"/>
              <a:gd name="connsiteX4" fmla="*/ 0 w 6830137"/>
              <a:gd name="connsiteY4" fmla="*/ 0 h 1134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30137" h="1134000">
                <a:moveTo>
                  <a:pt x="0" y="0"/>
                </a:moveTo>
                <a:lnTo>
                  <a:pt x="6830137" y="0"/>
                </a:lnTo>
                <a:lnTo>
                  <a:pt x="6830137" y="1134000"/>
                </a:lnTo>
                <a:lnTo>
                  <a:pt x="0" y="1134000"/>
                </a:lnTo>
                <a:lnTo>
                  <a:pt x="0" y="0"/>
                </a:lnTo>
                <a:close/>
              </a:path>
            </a:pathLst>
          </a:custGeom>
        </p:spPr>
        <p:style>
          <a:lnRef idx="2">
            <a:schemeClr val="accent3">
              <a:hueOff val="4117163"/>
              <a:satOff val="24712"/>
              <a:lumOff val="18825"/>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530095" tIns="312420" rIns="530095" bIns="106680" numCol="1" spcCol="1270" anchor="t" anchorCtr="0">
            <a:noAutofit/>
          </a:bodyPr>
          <a:lstStyle/>
          <a:p>
            <a:pPr marL="114300" lvl="1" indent="-114300" algn="l" defTabSz="666750">
              <a:lnSpc>
                <a:spcPct val="90000"/>
              </a:lnSpc>
              <a:spcBef>
                <a:spcPct val="0"/>
              </a:spcBef>
              <a:spcAft>
                <a:spcPct val="15000"/>
              </a:spcAft>
              <a:buChar char="•"/>
            </a:pPr>
            <a:r>
              <a:rPr lang="en-US" sz="1500" kern="1200"/>
              <a:t>Nurse assigned to the patient</a:t>
            </a:r>
          </a:p>
          <a:p>
            <a:pPr marL="114300" lvl="1" indent="-114300" algn="l" defTabSz="666750">
              <a:lnSpc>
                <a:spcPct val="90000"/>
              </a:lnSpc>
              <a:spcBef>
                <a:spcPct val="0"/>
              </a:spcBef>
              <a:spcAft>
                <a:spcPct val="15000"/>
              </a:spcAft>
              <a:buChar char="•"/>
            </a:pPr>
            <a:r>
              <a:rPr lang="en-US" sz="1500" kern="1200"/>
              <a:t>Lead/charge nurse</a:t>
            </a:r>
          </a:p>
          <a:p>
            <a:pPr marL="114300" lvl="1" indent="-114300" algn="l" defTabSz="666750">
              <a:lnSpc>
                <a:spcPct val="90000"/>
              </a:lnSpc>
              <a:spcBef>
                <a:spcPct val="0"/>
              </a:spcBef>
              <a:spcAft>
                <a:spcPct val="15000"/>
              </a:spcAft>
              <a:buChar char="•"/>
            </a:pPr>
            <a:r>
              <a:rPr lang="en-US" sz="1500" kern="1200"/>
              <a:t>Fall risk reduction team member</a:t>
            </a:r>
          </a:p>
        </p:txBody>
      </p:sp>
      <p:pic>
        <p:nvPicPr>
          <p:cNvPr id="11" name="Picture 10">
            <a:extLst>
              <a:ext uri="{FF2B5EF4-FFF2-40B4-BE49-F238E27FC236}">
                <a16:creationId xmlns:a16="http://schemas.microsoft.com/office/drawing/2014/main" id="{E6B7B96C-261C-8E1D-DFE6-7B3FD80D0B8A}"/>
              </a:ext>
              <a:ext uri="{C183D7F6-B498-43B3-948B-1728B52AA6E4}">
                <adec:decorative xmlns:adec="http://schemas.microsoft.com/office/drawing/2017/decorative" val="1"/>
              </a:ext>
            </a:extLst>
          </p:cNvPr>
          <p:cNvPicPr>
            <a:picLocks noChangeAspect="1"/>
          </p:cNvPicPr>
          <p:nvPr/>
        </p:nvPicPr>
        <p:blipFill>
          <a:blip r:embed="rId6"/>
          <a:stretch>
            <a:fillRect/>
          </a:stretch>
        </p:blipFill>
        <p:spPr>
          <a:xfrm>
            <a:off x="10580801" y="58275"/>
            <a:ext cx="1524000" cy="1019061"/>
          </a:xfrm>
          <a:prstGeom prst="rect">
            <a:avLst/>
          </a:prstGeom>
        </p:spPr>
      </p:pic>
    </p:spTree>
    <p:extLst>
      <p:ext uri="{BB962C8B-B14F-4D97-AF65-F5344CB8AC3E}">
        <p14:creationId xmlns:p14="http://schemas.microsoft.com/office/powerpoint/2010/main" val="8989137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905190A-9536-4E46-91D4-BE17B19F76E9}"/>
              </a:ext>
            </a:extLst>
          </p:cNvPr>
          <p:cNvSpPr>
            <a:spLocks noGrp="1"/>
          </p:cNvSpPr>
          <p:nvPr>
            <p:ph type="title"/>
          </p:nvPr>
        </p:nvSpPr>
        <p:spPr>
          <a:xfrm>
            <a:off x="286153" y="20963"/>
            <a:ext cx="11279919" cy="1056374"/>
          </a:xfrm>
        </p:spPr>
        <p:txBody>
          <a:bodyPr/>
          <a:lstStyle/>
          <a:p>
            <a:r>
              <a:rPr lang="en-US" dirty="0"/>
              <a:t>Post-Fall Huddle: What to Discuss</a:t>
            </a:r>
          </a:p>
        </p:txBody>
      </p:sp>
      <p:sp>
        <p:nvSpPr>
          <p:cNvPr id="2" name="TextBox 1">
            <a:extLst>
              <a:ext uri="{FF2B5EF4-FFF2-40B4-BE49-F238E27FC236}">
                <a16:creationId xmlns:a16="http://schemas.microsoft.com/office/drawing/2014/main" id="{3FC20082-5818-7D6A-F93E-C9C7D1910CBC}"/>
              </a:ext>
            </a:extLst>
          </p:cNvPr>
          <p:cNvSpPr txBox="1"/>
          <p:nvPr/>
        </p:nvSpPr>
        <p:spPr>
          <a:xfrm>
            <a:off x="456039" y="1003900"/>
            <a:ext cx="11005799" cy="584775"/>
          </a:xfrm>
          <a:prstGeom prst="rect">
            <a:avLst/>
          </a:prstGeom>
          <a:noFill/>
        </p:spPr>
        <p:txBody>
          <a:bodyPr wrap="square">
            <a:spAutoFit/>
          </a:bodyPr>
          <a:lstStyle/>
          <a:p>
            <a:pPr defTabSz="609585">
              <a:defRPr/>
            </a:pPr>
            <a:r>
              <a:rPr lang="en-US" sz="1600" dirty="0">
                <a:solidFill>
                  <a:srgbClr val="000000"/>
                </a:solidFill>
                <a:latin typeface="Arial" panose="020B0604020202020204"/>
                <a:hlinkClick r:id="rId3"/>
              </a:rPr>
              <a:t>CAPTURE Falls Roadmap Post-Fall Huddle Pocket Guide</a:t>
            </a:r>
            <a:endParaRPr lang="en-US" sz="1600" dirty="0">
              <a:solidFill>
                <a:srgbClr val="000000"/>
              </a:solidFill>
              <a:latin typeface="Arial" panose="020B0604020202020204"/>
            </a:endParaRPr>
          </a:p>
          <a:p>
            <a:pPr defTabSz="609585">
              <a:defRPr/>
            </a:pPr>
            <a:r>
              <a:rPr lang="en-US" sz="1600" dirty="0">
                <a:solidFill>
                  <a:srgbClr val="000000"/>
                </a:solidFill>
                <a:latin typeface="Arial" panose="020B0604020202020204"/>
                <a:hlinkClick r:id="rId4"/>
              </a:rPr>
              <a:t>CAPTURE Falls Roadmap Post-Fall Huddle Guide and Documentation Form</a:t>
            </a:r>
            <a:endParaRPr lang="en-US" sz="1600" dirty="0">
              <a:solidFill>
                <a:srgbClr val="000000"/>
              </a:solidFill>
              <a:latin typeface="Arial" panose="020B0604020202020204"/>
            </a:endParaRPr>
          </a:p>
        </p:txBody>
      </p:sp>
      <p:pic>
        <p:nvPicPr>
          <p:cNvPr id="14" name="Picture 13" descr="CAPTURE Falls: Post-Fall Huddle Guide questions:&#10;1. Establish facts…a) was this patient at risk, b) a previous fall, c) ABCs?&#10;2. What was the patient doing when he/she fell? Why?&#10;3. What were staff caring for this patient doing when the patient fell? Why?&#10;4. What was different this time as&#10;compared to other times the patient was engaged in the same activity for the same reason? Why?&#10;5. How could we have prevented this fall?&#10;6. What changes will we make in this patient’s plan of care to decrease the risk of future falls?&#10;7. What patient or system problems need to be communicated to other&#10;departments, units, or disciplines?&#10;8. Complete documentation">
            <a:extLst>
              <a:ext uri="{FF2B5EF4-FFF2-40B4-BE49-F238E27FC236}">
                <a16:creationId xmlns:a16="http://schemas.microsoft.com/office/drawing/2014/main" id="{6FCC024B-782F-3975-930E-63EB2E344D82}"/>
              </a:ext>
            </a:extLst>
          </p:cNvPr>
          <p:cNvPicPr>
            <a:picLocks noChangeAspect="1"/>
          </p:cNvPicPr>
          <p:nvPr/>
        </p:nvPicPr>
        <p:blipFill>
          <a:blip r:embed="rId5"/>
          <a:stretch>
            <a:fillRect/>
          </a:stretch>
        </p:blipFill>
        <p:spPr>
          <a:xfrm>
            <a:off x="478118" y="1701349"/>
            <a:ext cx="3603851" cy="4769801"/>
          </a:xfrm>
          <a:prstGeom prst="rect">
            <a:avLst/>
          </a:prstGeom>
        </p:spPr>
      </p:pic>
      <p:sp>
        <p:nvSpPr>
          <p:cNvPr id="6" name="Freeform: Shape 5">
            <a:extLst>
              <a:ext uri="{FF2B5EF4-FFF2-40B4-BE49-F238E27FC236}">
                <a16:creationId xmlns:a16="http://schemas.microsoft.com/office/drawing/2014/main" id="{62215784-5D72-4A62-2172-CCDBF5243915}"/>
              </a:ext>
            </a:extLst>
          </p:cNvPr>
          <p:cNvSpPr/>
          <p:nvPr/>
        </p:nvSpPr>
        <p:spPr>
          <a:xfrm>
            <a:off x="4884919" y="1727132"/>
            <a:ext cx="6958737" cy="844480"/>
          </a:xfrm>
          <a:custGeom>
            <a:avLst/>
            <a:gdLst>
              <a:gd name="connsiteX0" fmla="*/ 0 w 5349237"/>
              <a:gd name="connsiteY0" fmla="*/ 140639 h 843815"/>
              <a:gd name="connsiteX1" fmla="*/ 140639 w 5349237"/>
              <a:gd name="connsiteY1" fmla="*/ 0 h 843815"/>
              <a:gd name="connsiteX2" fmla="*/ 5208598 w 5349237"/>
              <a:gd name="connsiteY2" fmla="*/ 0 h 843815"/>
              <a:gd name="connsiteX3" fmla="*/ 5349237 w 5349237"/>
              <a:gd name="connsiteY3" fmla="*/ 140639 h 843815"/>
              <a:gd name="connsiteX4" fmla="*/ 5349237 w 5349237"/>
              <a:gd name="connsiteY4" fmla="*/ 703176 h 843815"/>
              <a:gd name="connsiteX5" fmla="*/ 5208598 w 5349237"/>
              <a:gd name="connsiteY5" fmla="*/ 843815 h 843815"/>
              <a:gd name="connsiteX6" fmla="*/ 140639 w 5349237"/>
              <a:gd name="connsiteY6" fmla="*/ 843815 h 843815"/>
              <a:gd name="connsiteX7" fmla="*/ 0 w 5349237"/>
              <a:gd name="connsiteY7" fmla="*/ 703176 h 843815"/>
              <a:gd name="connsiteX8" fmla="*/ 0 w 5349237"/>
              <a:gd name="connsiteY8" fmla="*/ 140639 h 8438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349237" h="843815">
                <a:moveTo>
                  <a:pt x="0" y="140639"/>
                </a:moveTo>
                <a:cubicBezTo>
                  <a:pt x="0" y="62966"/>
                  <a:pt x="62966" y="0"/>
                  <a:pt x="140639" y="0"/>
                </a:cubicBezTo>
                <a:lnTo>
                  <a:pt x="5208598" y="0"/>
                </a:lnTo>
                <a:cubicBezTo>
                  <a:pt x="5286271" y="0"/>
                  <a:pt x="5349237" y="62966"/>
                  <a:pt x="5349237" y="140639"/>
                </a:cubicBezTo>
                <a:lnTo>
                  <a:pt x="5349237" y="703176"/>
                </a:lnTo>
                <a:cubicBezTo>
                  <a:pt x="5349237" y="780849"/>
                  <a:pt x="5286271" y="843815"/>
                  <a:pt x="5208598" y="843815"/>
                </a:cubicBezTo>
                <a:lnTo>
                  <a:pt x="140639" y="843815"/>
                </a:lnTo>
                <a:cubicBezTo>
                  <a:pt x="62966" y="843815"/>
                  <a:pt x="0" y="780849"/>
                  <a:pt x="0" y="703176"/>
                </a:cubicBezTo>
                <a:lnTo>
                  <a:pt x="0" y="140639"/>
                </a:lnTo>
                <a:close/>
              </a:path>
            </a:pathLst>
          </a:custGeom>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txBody>
          <a:bodyPr spcFirstLastPara="0" vert="horz" wrap="square" lIns="243380" tIns="41192" rIns="243380" bIns="41192" numCol="1" spcCol="1270" anchor="ctr" anchorCtr="0">
            <a:noAutofit/>
          </a:bodyPr>
          <a:lstStyle/>
          <a:p>
            <a:pPr marL="0" lvl="0" indent="0" algn="l" defTabSz="844550">
              <a:lnSpc>
                <a:spcPct val="90000"/>
              </a:lnSpc>
              <a:spcBef>
                <a:spcPct val="0"/>
              </a:spcBef>
              <a:spcAft>
                <a:spcPct val="35000"/>
              </a:spcAft>
              <a:buNone/>
            </a:pPr>
            <a:r>
              <a:rPr lang="en-US" sz="1900" b="1" kern="1200" dirty="0"/>
              <a:t>Ideal</a:t>
            </a:r>
          </a:p>
          <a:p>
            <a:pPr marL="0" lvl="0" indent="0" algn="l" defTabSz="844550">
              <a:lnSpc>
                <a:spcPct val="90000"/>
              </a:lnSpc>
              <a:spcBef>
                <a:spcPct val="0"/>
              </a:spcBef>
              <a:spcAft>
                <a:spcPct val="35000"/>
              </a:spcAft>
              <a:buNone/>
            </a:pPr>
            <a:r>
              <a:rPr lang="en-US" sz="1900" i="1" kern="1200" dirty="0"/>
              <a:t>Structured questions for each huddle</a:t>
            </a:r>
          </a:p>
        </p:txBody>
      </p:sp>
      <p:sp>
        <p:nvSpPr>
          <p:cNvPr id="5" name="Freeform: Shape 4">
            <a:extLst>
              <a:ext uri="{FF2B5EF4-FFF2-40B4-BE49-F238E27FC236}">
                <a16:creationId xmlns:a16="http://schemas.microsoft.com/office/drawing/2014/main" id="{657A24DC-65B0-AD40-7B1E-354F184C6142}"/>
              </a:ext>
            </a:extLst>
          </p:cNvPr>
          <p:cNvSpPr/>
          <p:nvPr/>
        </p:nvSpPr>
        <p:spPr>
          <a:xfrm>
            <a:off x="4884920" y="2584520"/>
            <a:ext cx="6958738" cy="1632030"/>
          </a:xfrm>
          <a:custGeom>
            <a:avLst/>
            <a:gdLst>
              <a:gd name="connsiteX0" fmla="*/ 0 w 7641768"/>
              <a:gd name="connsiteY0" fmla="*/ 0 h 1645875"/>
              <a:gd name="connsiteX1" fmla="*/ 7641768 w 7641768"/>
              <a:gd name="connsiteY1" fmla="*/ 0 h 1645875"/>
              <a:gd name="connsiteX2" fmla="*/ 7641768 w 7641768"/>
              <a:gd name="connsiteY2" fmla="*/ 1645875 h 1645875"/>
              <a:gd name="connsiteX3" fmla="*/ 0 w 7641768"/>
              <a:gd name="connsiteY3" fmla="*/ 1645875 h 1645875"/>
              <a:gd name="connsiteX4" fmla="*/ 0 w 7641768"/>
              <a:gd name="connsiteY4" fmla="*/ 0 h 16458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41768" h="1645875">
                <a:moveTo>
                  <a:pt x="0" y="0"/>
                </a:moveTo>
                <a:lnTo>
                  <a:pt x="7641768" y="0"/>
                </a:lnTo>
                <a:lnTo>
                  <a:pt x="7641768" y="1645875"/>
                </a:lnTo>
                <a:lnTo>
                  <a:pt x="0" y="1645875"/>
                </a:lnTo>
                <a:lnTo>
                  <a:pt x="0" y="0"/>
                </a:lnTo>
                <a:close/>
              </a:path>
            </a:pathLst>
          </a:custGeom>
        </p:spPr>
        <p:style>
          <a:lnRef idx="2">
            <a:schemeClr val="accent3">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593086" tIns="395732" rIns="593086" bIns="135128" numCol="1" spcCol="1270" anchor="t" anchorCtr="0">
            <a:noAutofit/>
          </a:bodyPr>
          <a:lstStyle/>
          <a:p>
            <a:pPr marL="171450" lvl="1" indent="-171450" algn="l" defTabSz="844550">
              <a:lnSpc>
                <a:spcPct val="90000"/>
              </a:lnSpc>
              <a:spcBef>
                <a:spcPct val="0"/>
              </a:spcBef>
              <a:spcAft>
                <a:spcPct val="15000"/>
              </a:spcAft>
              <a:buChar char="•"/>
            </a:pPr>
            <a:r>
              <a:rPr lang="en-US" sz="1900" kern="1200" dirty="0"/>
              <a:t>Generate a clear understanding of the fall based on multiple perspectives</a:t>
            </a:r>
          </a:p>
          <a:p>
            <a:pPr marL="171450" lvl="1" indent="-171450" algn="l" defTabSz="844550">
              <a:lnSpc>
                <a:spcPct val="90000"/>
              </a:lnSpc>
              <a:spcBef>
                <a:spcPct val="0"/>
              </a:spcBef>
              <a:spcAft>
                <a:spcPct val="15000"/>
              </a:spcAft>
              <a:buChar char="•"/>
            </a:pPr>
            <a:r>
              <a:rPr lang="en-US" sz="1900" kern="1200" dirty="0"/>
              <a:t>Ask clarifying questions and ‘why?’ to identify actual issues and contributing factors</a:t>
            </a:r>
          </a:p>
        </p:txBody>
      </p:sp>
      <p:sp>
        <p:nvSpPr>
          <p:cNvPr id="8" name="Freeform: Shape 7">
            <a:extLst>
              <a:ext uri="{FF2B5EF4-FFF2-40B4-BE49-F238E27FC236}">
                <a16:creationId xmlns:a16="http://schemas.microsoft.com/office/drawing/2014/main" id="{B58FA8A8-BDB4-F52C-F060-B0C5330E5579}"/>
              </a:ext>
            </a:extLst>
          </p:cNvPr>
          <p:cNvSpPr/>
          <p:nvPr/>
        </p:nvSpPr>
        <p:spPr>
          <a:xfrm>
            <a:off x="4884918" y="4228125"/>
            <a:ext cx="6958738" cy="767465"/>
          </a:xfrm>
          <a:custGeom>
            <a:avLst/>
            <a:gdLst>
              <a:gd name="connsiteX0" fmla="*/ 0 w 5349237"/>
              <a:gd name="connsiteY0" fmla="*/ 140639 h 843815"/>
              <a:gd name="connsiteX1" fmla="*/ 140639 w 5349237"/>
              <a:gd name="connsiteY1" fmla="*/ 0 h 843815"/>
              <a:gd name="connsiteX2" fmla="*/ 5208598 w 5349237"/>
              <a:gd name="connsiteY2" fmla="*/ 0 h 843815"/>
              <a:gd name="connsiteX3" fmla="*/ 5349237 w 5349237"/>
              <a:gd name="connsiteY3" fmla="*/ 140639 h 843815"/>
              <a:gd name="connsiteX4" fmla="*/ 5349237 w 5349237"/>
              <a:gd name="connsiteY4" fmla="*/ 703176 h 843815"/>
              <a:gd name="connsiteX5" fmla="*/ 5208598 w 5349237"/>
              <a:gd name="connsiteY5" fmla="*/ 843815 h 843815"/>
              <a:gd name="connsiteX6" fmla="*/ 140639 w 5349237"/>
              <a:gd name="connsiteY6" fmla="*/ 843815 h 843815"/>
              <a:gd name="connsiteX7" fmla="*/ 0 w 5349237"/>
              <a:gd name="connsiteY7" fmla="*/ 703176 h 843815"/>
              <a:gd name="connsiteX8" fmla="*/ 0 w 5349237"/>
              <a:gd name="connsiteY8" fmla="*/ 140639 h 8438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349237" h="843815">
                <a:moveTo>
                  <a:pt x="0" y="140639"/>
                </a:moveTo>
                <a:cubicBezTo>
                  <a:pt x="0" y="62966"/>
                  <a:pt x="62966" y="0"/>
                  <a:pt x="140639" y="0"/>
                </a:cubicBezTo>
                <a:lnTo>
                  <a:pt x="5208598" y="0"/>
                </a:lnTo>
                <a:cubicBezTo>
                  <a:pt x="5286271" y="0"/>
                  <a:pt x="5349237" y="62966"/>
                  <a:pt x="5349237" y="140639"/>
                </a:cubicBezTo>
                <a:lnTo>
                  <a:pt x="5349237" y="703176"/>
                </a:lnTo>
                <a:cubicBezTo>
                  <a:pt x="5349237" y="780849"/>
                  <a:pt x="5286271" y="843815"/>
                  <a:pt x="5208598" y="843815"/>
                </a:cubicBezTo>
                <a:lnTo>
                  <a:pt x="140639" y="843815"/>
                </a:lnTo>
                <a:cubicBezTo>
                  <a:pt x="62966" y="843815"/>
                  <a:pt x="0" y="780849"/>
                  <a:pt x="0" y="703176"/>
                </a:cubicBezTo>
                <a:lnTo>
                  <a:pt x="0" y="140639"/>
                </a:lnTo>
                <a:close/>
              </a:path>
            </a:pathLst>
          </a:custGeom>
        </p:spPr>
        <p:style>
          <a:lnRef idx="2">
            <a:schemeClr val="lt1">
              <a:hueOff val="0"/>
              <a:satOff val="0"/>
              <a:lumOff val="0"/>
              <a:alphaOff val="0"/>
            </a:schemeClr>
          </a:lnRef>
          <a:fillRef idx="1">
            <a:schemeClr val="accent3">
              <a:hueOff val="4117163"/>
              <a:satOff val="24712"/>
              <a:lumOff val="18825"/>
              <a:alphaOff val="0"/>
            </a:schemeClr>
          </a:fillRef>
          <a:effectRef idx="0">
            <a:schemeClr val="accent3">
              <a:hueOff val="4117163"/>
              <a:satOff val="24712"/>
              <a:lumOff val="18825"/>
              <a:alphaOff val="0"/>
            </a:schemeClr>
          </a:effectRef>
          <a:fontRef idx="minor">
            <a:schemeClr val="lt1"/>
          </a:fontRef>
        </p:style>
        <p:txBody>
          <a:bodyPr spcFirstLastPara="0" vert="horz" wrap="square" lIns="243380" tIns="41192" rIns="243380" bIns="41192" numCol="1" spcCol="1270" anchor="ctr" anchorCtr="0">
            <a:noAutofit/>
          </a:bodyPr>
          <a:lstStyle/>
          <a:p>
            <a:pPr marL="0" lvl="0" indent="0" algn="l" defTabSz="844550">
              <a:lnSpc>
                <a:spcPct val="90000"/>
              </a:lnSpc>
              <a:spcBef>
                <a:spcPct val="0"/>
              </a:spcBef>
              <a:spcAft>
                <a:spcPct val="35000"/>
              </a:spcAft>
              <a:buNone/>
            </a:pPr>
            <a:r>
              <a:rPr lang="en-US" sz="1900" b="1" kern="1200" dirty="0"/>
              <a:t>Reality</a:t>
            </a:r>
          </a:p>
          <a:p>
            <a:pPr marL="0" lvl="0" indent="0" algn="l" defTabSz="844550">
              <a:lnSpc>
                <a:spcPct val="90000"/>
              </a:lnSpc>
              <a:spcBef>
                <a:spcPct val="0"/>
              </a:spcBef>
              <a:spcAft>
                <a:spcPct val="35000"/>
              </a:spcAft>
              <a:buNone/>
            </a:pPr>
            <a:r>
              <a:rPr lang="en-US" sz="1900" i="1" kern="1200" dirty="0"/>
              <a:t>Minor modifications as needed</a:t>
            </a:r>
            <a:endParaRPr lang="en-US" sz="1900" kern="1200" dirty="0"/>
          </a:p>
        </p:txBody>
      </p:sp>
      <p:sp>
        <p:nvSpPr>
          <p:cNvPr id="7" name="Freeform: Shape 6">
            <a:extLst>
              <a:ext uri="{FF2B5EF4-FFF2-40B4-BE49-F238E27FC236}">
                <a16:creationId xmlns:a16="http://schemas.microsoft.com/office/drawing/2014/main" id="{E6626827-1FF3-39B2-9E3A-E8C0FF475294}"/>
              </a:ext>
            </a:extLst>
          </p:cNvPr>
          <p:cNvSpPr/>
          <p:nvPr/>
        </p:nvSpPr>
        <p:spPr>
          <a:xfrm>
            <a:off x="4884919" y="5013113"/>
            <a:ext cx="6958738" cy="1791762"/>
          </a:xfrm>
          <a:custGeom>
            <a:avLst/>
            <a:gdLst>
              <a:gd name="connsiteX0" fmla="*/ 0 w 7641768"/>
              <a:gd name="connsiteY0" fmla="*/ 0 h 2394000"/>
              <a:gd name="connsiteX1" fmla="*/ 7641768 w 7641768"/>
              <a:gd name="connsiteY1" fmla="*/ 0 h 2394000"/>
              <a:gd name="connsiteX2" fmla="*/ 7641768 w 7641768"/>
              <a:gd name="connsiteY2" fmla="*/ 2394000 h 2394000"/>
              <a:gd name="connsiteX3" fmla="*/ 0 w 7641768"/>
              <a:gd name="connsiteY3" fmla="*/ 2394000 h 2394000"/>
              <a:gd name="connsiteX4" fmla="*/ 0 w 7641768"/>
              <a:gd name="connsiteY4" fmla="*/ 0 h 2394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41768" h="2394000">
                <a:moveTo>
                  <a:pt x="0" y="0"/>
                </a:moveTo>
                <a:lnTo>
                  <a:pt x="7641768" y="0"/>
                </a:lnTo>
                <a:lnTo>
                  <a:pt x="7641768" y="2394000"/>
                </a:lnTo>
                <a:lnTo>
                  <a:pt x="0" y="2394000"/>
                </a:lnTo>
                <a:lnTo>
                  <a:pt x="0" y="0"/>
                </a:lnTo>
                <a:close/>
              </a:path>
            </a:pathLst>
          </a:custGeom>
        </p:spPr>
        <p:style>
          <a:lnRef idx="2">
            <a:schemeClr val="accent3">
              <a:hueOff val="4117163"/>
              <a:satOff val="24712"/>
              <a:lumOff val="18825"/>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593086" tIns="395732" rIns="593086" bIns="135128" numCol="1" spcCol="1270" anchor="t" anchorCtr="0">
            <a:noAutofit/>
          </a:bodyPr>
          <a:lstStyle/>
          <a:p>
            <a:pPr marL="171450" lvl="1" indent="-171450" algn="l" defTabSz="844550">
              <a:lnSpc>
                <a:spcPct val="90000"/>
              </a:lnSpc>
              <a:spcBef>
                <a:spcPct val="0"/>
              </a:spcBef>
              <a:spcAft>
                <a:spcPct val="15000"/>
              </a:spcAft>
              <a:buChar char="•"/>
            </a:pPr>
            <a:r>
              <a:rPr lang="en-US" sz="1900" kern="1200" dirty="0"/>
              <a:t>Stick as close to the guide as possible </a:t>
            </a:r>
          </a:p>
          <a:p>
            <a:pPr marL="171450" lvl="1" indent="-171450" algn="l" defTabSz="844550">
              <a:lnSpc>
                <a:spcPct val="90000"/>
              </a:lnSpc>
              <a:spcBef>
                <a:spcPct val="0"/>
              </a:spcBef>
              <a:spcAft>
                <a:spcPct val="15000"/>
              </a:spcAft>
              <a:buChar char="•"/>
            </a:pPr>
            <a:r>
              <a:rPr lang="en-US" sz="1900" kern="1200" dirty="0"/>
              <a:t>Avoid getting ‘stuck’ in checklist mode</a:t>
            </a:r>
          </a:p>
          <a:p>
            <a:pPr marL="171450" lvl="1" indent="-171450" algn="l" defTabSz="844550">
              <a:lnSpc>
                <a:spcPct val="90000"/>
              </a:lnSpc>
              <a:spcBef>
                <a:spcPct val="0"/>
              </a:spcBef>
              <a:spcAft>
                <a:spcPct val="15000"/>
              </a:spcAft>
              <a:buChar char="•"/>
            </a:pPr>
            <a:r>
              <a:rPr lang="en-US" sz="1900" kern="1200" dirty="0"/>
              <a:t>Accommodate unexpected variations in the situation</a:t>
            </a:r>
          </a:p>
          <a:p>
            <a:pPr marL="171450" lvl="1" indent="-171450" algn="l" defTabSz="844550">
              <a:lnSpc>
                <a:spcPct val="90000"/>
              </a:lnSpc>
              <a:spcBef>
                <a:spcPct val="0"/>
              </a:spcBef>
              <a:spcAft>
                <a:spcPct val="15000"/>
              </a:spcAft>
              <a:buChar char="•"/>
            </a:pPr>
            <a:r>
              <a:rPr lang="en-US" sz="1900" kern="1200" dirty="0"/>
              <a:t>Allow space for ambiguity and follow-up needed</a:t>
            </a:r>
          </a:p>
          <a:p>
            <a:pPr marL="171450" lvl="1" indent="-171450" algn="l" defTabSz="844550">
              <a:lnSpc>
                <a:spcPct val="90000"/>
              </a:lnSpc>
              <a:spcBef>
                <a:spcPct val="0"/>
              </a:spcBef>
              <a:spcAft>
                <a:spcPct val="15000"/>
              </a:spcAft>
              <a:buChar char="•"/>
            </a:pPr>
            <a:endParaRPr lang="en-US" sz="1900" kern="1200" dirty="0"/>
          </a:p>
          <a:p>
            <a:pPr marL="171450" lvl="1" indent="-171450" algn="l" defTabSz="844550">
              <a:lnSpc>
                <a:spcPct val="90000"/>
              </a:lnSpc>
              <a:spcBef>
                <a:spcPct val="0"/>
              </a:spcBef>
              <a:spcAft>
                <a:spcPct val="15000"/>
              </a:spcAft>
              <a:buChar char="•"/>
            </a:pPr>
            <a:endParaRPr lang="en-US" sz="1900" kern="1200" dirty="0"/>
          </a:p>
        </p:txBody>
      </p:sp>
      <p:pic>
        <p:nvPicPr>
          <p:cNvPr id="11" name="Picture 10">
            <a:extLst>
              <a:ext uri="{FF2B5EF4-FFF2-40B4-BE49-F238E27FC236}">
                <a16:creationId xmlns:a16="http://schemas.microsoft.com/office/drawing/2014/main" id="{E6B7B96C-261C-8E1D-DFE6-7B3FD80D0B8A}"/>
              </a:ext>
              <a:ext uri="{C183D7F6-B498-43B3-948B-1728B52AA6E4}">
                <adec:decorative xmlns:adec="http://schemas.microsoft.com/office/drawing/2017/decorative" val="1"/>
              </a:ext>
            </a:extLst>
          </p:cNvPr>
          <p:cNvPicPr>
            <a:picLocks noChangeAspect="1"/>
          </p:cNvPicPr>
          <p:nvPr/>
        </p:nvPicPr>
        <p:blipFill>
          <a:blip r:embed="rId6"/>
          <a:stretch>
            <a:fillRect/>
          </a:stretch>
        </p:blipFill>
        <p:spPr>
          <a:xfrm>
            <a:off x="10580801" y="58275"/>
            <a:ext cx="1524000" cy="1019061"/>
          </a:xfrm>
          <a:prstGeom prst="rect">
            <a:avLst/>
          </a:prstGeom>
        </p:spPr>
      </p:pic>
    </p:spTree>
    <p:extLst>
      <p:ext uri="{BB962C8B-B14F-4D97-AF65-F5344CB8AC3E}">
        <p14:creationId xmlns:p14="http://schemas.microsoft.com/office/powerpoint/2010/main" val="20062862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905190A-9536-4E46-91D4-BE17B19F76E9}"/>
              </a:ext>
            </a:extLst>
          </p:cNvPr>
          <p:cNvSpPr>
            <a:spLocks noGrp="1"/>
          </p:cNvSpPr>
          <p:nvPr>
            <p:ph type="title"/>
          </p:nvPr>
        </p:nvSpPr>
        <p:spPr>
          <a:xfrm>
            <a:off x="176226" y="976"/>
            <a:ext cx="11279919" cy="1019061"/>
          </a:xfrm>
        </p:spPr>
        <p:txBody>
          <a:bodyPr/>
          <a:lstStyle/>
          <a:p>
            <a:r>
              <a:rPr lang="en-US" dirty="0"/>
              <a:t>Post-Fall Huddle: When to Conduct</a:t>
            </a:r>
          </a:p>
        </p:txBody>
      </p:sp>
      <p:sp>
        <p:nvSpPr>
          <p:cNvPr id="2" name="TextBox 1">
            <a:extLst>
              <a:ext uri="{FF2B5EF4-FFF2-40B4-BE49-F238E27FC236}">
                <a16:creationId xmlns:a16="http://schemas.microsoft.com/office/drawing/2014/main" id="{3FC20082-5818-7D6A-F93E-C9C7D1910CBC}"/>
              </a:ext>
            </a:extLst>
          </p:cNvPr>
          <p:cNvSpPr txBox="1"/>
          <p:nvPr/>
        </p:nvSpPr>
        <p:spPr>
          <a:xfrm>
            <a:off x="450346" y="1066362"/>
            <a:ext cx="11005799" cy="338554"/>
          </a:xfrm>
          <a:prstGeom prst="rect">
            <a:avLst/>
          </a:prstGeom>
          <a:noFill/>
        </p:spPr>
        <p:txBody>
          <a:bodyPr wrap="square">
            <a:spAutoFit/>
          </a:bodyPr>
          <a:lstStyle/>
          <a:p>
            <a:pPr defTabSz="609585">
              <a:defRPr/>
            </a:pPr>
            <a:r>
              <a:rPr lang="en-US" sz="1600" dirty="0">
                <a:solidFill>
                  <a:srgbClr val="000000"/>
                </a:solidFill>
                <a:latin typeface="Arial" panose="020B0604020202020204"/>
                <a:hlinkClick r:id="rId3"/>
              </a:rPr>
              <a:t>CAPTURE Falls Roadmap Post-Fall Huddle</a:t>
            </a:r>
            <a:endParaRPr lang="en-US" sz="1600" dirty="0">
              <a:solidFill>
                <a:srgbClr val="000000"/>
              </a:solidFill>
              <a:latin typeface="Arial" panose="020B0604020202020204"/>
            </a:endParaRPr>
          </a:p>
        </p:txBody>
      </p:sp>
      <p:pic>
        <p:nvPicPr>
          <p:cNvPr id="5" name="Graphic 4" descr="Stopwatch 25% with solid fill">
            <a:extLst>
              <a:ext uri="{FF2B5EF4-FFF2-40B4-BE49-F238E27FC236}">
                <a16:creationId xmlns:a16="http://schemas.microsoft.com/office/drawing/2014/main" id="{A00E8949-3A23-9386-5A6E-327FF53D63AE}"/>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86914" y="2520991"/>
            <a:ext cx="2589384" cy="2589384"/>
          </a:xfrm>
          <a:prstGeom prst="rect">
            <a:avLst/>
          </a:prstGeom>
        </p:spPr>
      </p:pic>
      <p:sp>
        <p:nvSpPr>
          <p:cNvPr id="8" name="Freeform: Shape 7">
            <a:extLst>
              <a:ext uri="{FF2B5EF4-FFF2-40B4-BE49-F238E27FC236}">
                <a16:creationId xmlns:a16="http://schemas.microsoft.com/office/drawing/2014/main" id="{581CCF66-F48C-7400-DD84-1578C4DA63B9}"/>
              </a:ext>
            </a:extLst>
          </p:cNvPr>
          <p:cNvSpPr/>
          <p:nvPr/>
        </p:nvSpPr>
        <p:spPr>
          <a:xfrm>
            <a:off x="3296300" y="1426743"/>
            <a:ext cx="6219402" cy="759481"/>
          </a:xfrm>
          <a:custGeom>
            <a:avLst/>
            <a:gdLst>
              <a:gd name="connsiteX0" fmla="*/ 0 w 6219402"/>
              <a:gd name="connsiteY0" fmla="*/ 126583 h 759481"/>
              <a:gd name="connsiteX1" fmla="*/ 126583 w 6219402"/>
              <a:gd name="connsiteY1" fmla="*/ 0 h 759481"/>
              <a:gd name="connsiteX2" fmla="*/ 6092819 w 6219402"/>
              <a:gd name="connsiteY2" fmla="*/ 0 h 759481"/>
              <a:gd name="connsiteX3" fmla="*/ 6219402 w 6219402"/>
              <a:gd name="connsiteY3" fmla="*/ 126583 h 759481"/>
              <a:gd name="connsiteX4" fmla="*/ 6219402 w 6219402"/>
              <a:gd name="connsiteY4" fmla="*/ 632898 h 759481"/>
              <a:gd name="connsiteX5" fmla="*/ 6092819 w 6219402"/>
              <a:gd name="connsiteY5" fmla="*/ 759481 h 759481"/>
              <a:gd name="connsiteX6" fmla="*/ 126583 w 6219402"/>
              <a:gd name="connsiteY6" fmla="*/ 759481 h 759481"/>
              <a:gd name="connsiteX7" fmla="*/ 0 w 6219402"/>
              <a:gd name="connsiteY7" fmla="*/ 632898 h 759481"/>
              <a:gd name="connsiteX8" fmla="*/ 0 w 6219402"/>
              <a:gd name="connsiteY8" fmla="*/ 126583 h 759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219402" h="759481">
                <a:moveTo>
                  <a:pt x="0" y="126583"/>
                </a:moveTo>
                <a:cubicBezTo>
                  <a:pt x="0" y="56673"/>
                  <a:pt x="56673" y="0"/>
                  <a:pt x="126583" y="0"/>
                </a:cubicBezTo>
                <a:lnTo>
                  <a:pt x="6092819" y="0"/>
                </a:lnTo>
                <a:cubicBezTo>
                  <a:pt x="6162729" y="0"/>
                  <a:pt x="6219402" y="56673"/>
                  <a:pt x="6219402" y="126583"/>
                </a:cubicBezTo>
                <a:lnTo>
                  <a:pt x="6219402" y="632898"/>
                </a:lnTo>
                <a:cubicBezTo>
                  <a:pt x="6219402" y="702808"/>
                  <a:pt x="6162729" y="759481"/>
                  <a:pt x="6092819" y="759481"/>
                </a:cubicBezTo>
                <a:lnTo>
                  <a:pt x="126583" y="759481"/>
                </a:lnTo>
                <a:cubicBezTo>
                  <a:pt x="56673" y="759481"/>
                  <a:pt x="0" y="702808"/>
                  <a:pt x="0" y="632898"/>
                </a:cubicBezTo>
                <a:lnTo>
                  <a:pt x="0" y="126583"/>
                </a:lnTo>
                <a:close/>
              </a:path>
            </a:pathLst>
          </a:custGeom>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txBody>
          <a:bodyPr spcFirstLastPara="0" vert="horz" wrap="square" lIns="272154" tIns="37075" rIns="272154" bIns="37075" numCol="1" spcCol="1270" anchor="ctr" anchorCtr="0">
            <a:noAutofit/>
          </a:bodyPr>
          <a:lstStyle/>
          <a:p>
            <a:pPr marL="0" lvl="0" indent="0" algn="l" defTabSz="844550">
              <a:lnSpc>
                <a:spcPct val="90000"/>
              </a:lnSpc>
              <a:spcBef>
                <a:spcPct val="0"/>
              </a:spcBef>
              <a:spcAft>
                <a:spcPct val="35000"/>
              </a:spcAft>
              <a:buNone/>
            </a:pPr>
            <a:r>
              <a:rPr lang="en-US" sz="1900" b="1" kern="1200" dirty="0"/>
              <a:t>Ideal</a:t>
            </a:r>
          </a:p>
          <a:p>
            <a:pPr marL="0" lvl="0" indent="0" algn="l" defTabSz="844550">
              <a:lnSpc>
                <a:spcPct val="90000"/>
              </a:lnSpc>
              <a:spcBef>
                <a:spcPct val="0"/>
              </a:spcBef>
              <a:spcAft>
                <a:spcPct val="35000"/>
              </a:spcAft>
              <a:buNone/>
            </a:pPr>
            <a:r>
              <a:rPr lang="en-US" sz="1900" i="1" kern="1200" dirty="0"/>
              <a:t>As soon as possible</a:t>
            </a:r>
            <a:endParaRPr lang="en-US" sz="1900" kern="1200" dirty="0"/>
          </a:p>
        </p:txBody>
      </p:sp>
      <p:sp>
        <p:nvSpPr>
          <p:cNvPr id="6" name="Freeform: Shape 5">
            <a:extLst>
              <a:ext uri="{FF2B5EF4-FFF2-40B4-BE49-F238E27FC236}">
                <a16:creationId xmlns:a16="http://schemas.microsoft.com/office/drawing/2014/main" id="{22470BF3-4C00-BEAF-55DD-12FDA1153B85}"/>
              </a:ext>
            </a:extLst>
          </p:cNvPr>
          <p:cNvSpPr/>
          <p:nvPr/>
        </p:nvSpPr>
        <p:spPr>
          <a:xfrm>
            <a:off x="2852057" y="2220949"/>
            <a:ext cx="8884860" cy="2034900"/>
          </a:xfrm>
          <a:custGeom>
            <a:avLst/>
            <a:gdLst>
              <a:gd name="connsiteX0" fmla="*/ 0 w 8884860"/>
              <a:gd name="connsiteY0" fmla="*/ 0 h 2034900"/>
              <a:gd name="connsiteX1" fmla="*/ 8884860 w 8884860"/>
              <a:gd name="connsiteY1" fmla="*/ 0 h 2034900"/>
              <a:gd name="connsiteX2" fmla="*/ 8884860 w 8884860"/>
              <a:gd name="connsiteY2" fmla="*/ 2034900 h 2034900"/>
              <a:gd name="connsiteX3" fmla="*/ 0 w 8884860"/>
              <a:gd name="connsiteY3" fmla="*/ 2034900 h 2034900"/>
              <a:gd name="connsiteX4" fmla="*/ 0 w 8884860"/>
              <a:gd name="connsiteY4" fmla="*/ 0 h 20349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884860" h="2034900">
                <a:moveTo>
                  <a:pt x="0" y="0"/>
                </a:moveTo>
                <a:lnTo>
                  <a:pt x="8884860" y="0"/>
                </a:lnTo>
                <a:lnTo>
                  <a:pt x="8884860" y="2034900"/>
                </a:lnTo>
                <a:lnTo>
                  <a:pt x="0" y="2034900"/>
                </a:lnTo>
                <a:lnTo>
                  <a:pt x="0" y="0"/>
                </a:lnTo>
                <a:close/>
              </a:path>
            </a:pathLst>
          </a:custGeom>
        </p:spPr>
        <p:style>
          <a:lnRef idx="2">
            <a:schemeClr val="accent3">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689564" tIns="395732" rIns="689564" bIns="135128" numCol="1" spcCol="1270" anchor="t" anchorCtr="0">
            <a:noAutofit/>
          </a:bodyPr>
          <a:lstStyle/>
          <a:p>
            <a:pPr marL="171450" lvl="1" indent="-171450" algn="l" defTabSz="844550">
              <a:lnSpc>
                <a:spcPct val="90000"/>
              </a:lnSpc>
              <a:spcBef>
                <a:spcPct val="0"/>
              </a:spcBef>
              <a:spcAft>
                <a:spcPct val="15000"/>
              </a:spcAft>
              <a:buChar char="•"/>
            </a:pPr>
            <a:r>
              <a:rPr lang="en-US" sz="1900" kern="1200" dirty="0"/>
              <a:t>Immediately after the fall</a:t>
            </a:r>
          </a:p>
          <a:p>
            <a:pPr marL="342900" lvl="2" indent="-171450" algn="l" defTabSz="844550">
              <a:lnSpc>
                <a:spcPct val="90000"/>
              </a:lnSpc>
              <a:spcBef>
                <a:spcPct val="0"/>
              </a:spcBef>
              <a:spcAft>
                <a:spcPct val="15000"/>
              </a:spcAft>
              <a:buChar char="•"/>
            </a:pPr>
            <a:r>
              <a:rPr lang="en-US" sz="1900" kern="1200" dirty="0"/>
              <a:t>Within 15 minutes</a:t>
            </a:r>
          </a:p>
          <a:p>
            <a:pPr marL="171450" lvl="1" indent="-171450" algn="l" defTabSz="844550">
              <a:lnSpc>
                <a:spcPct val="90000"/>
              </a:lnSpc>
              <a:spcBef>
                <a:spcPct val="0"/>
              </a:spcBef>
              <a:spcAft>
                <a:spcPct val="15000"/>
              </a:spcAft>
              <a:buChar char="•"/>
            </a:pPr>
            <a:r>
              <a:rPr lang="en-US" sz="1900" kern="1200" dirty="0"/>
              <a:t>Preserve adequate recall of important details relevant to the fall</a:t>
            </a:r>
          </a:p>
          <a:p>
            <a:pPr marL="171450" lvl="1" indent="-171450" algn="l" defTabSz="844550">
              <a:lnSpc>
                <a:spcPct val="90000"/>
              </a:lnSpc>
              <a:spcBef>
                <a:spcPct val="0"/>
              </a:spcBef>
              <a:spcAft>
                <a:spcPct val="15000"/>
              </a:spcAft>
              <a:buChar char="•"/>
            </a:pPr>
            <a:r>
              <a:rPr lang="en-US" sz="1900" kern="1200" dirty="0"/>
              <a:t>Changes identified to reduce fall risk should be implemented as soon as possible</a:t>
            </a:r>
          </a:p>
        </p:txBody>
      </p:sp>
      <p:sp>
        <p:nvSpPr>
          <p:cNvPr id="10" name="Freeform: Shape 9">
            <a:extLst>
              <a:ext uri="{FF2B5EF4-FFF2-40B4-BE49-F238E27FC236}">
                <a16:creationId xmlns:a16="http://schemas.microsoft.com/office/drawing/2014/main" id="{C3C3D6AD-B640-381A-E9E0-05049A0400D6}"/>
              </a:ext>
            </a:extLst>
          </p:cNvPr>
          <p:cNvSpPr/>
          <p:nvPr/>
        </p:nvSpPr>
        <p:spPr>
          <a:xfrm>
            <a:off x="3296300" y="4304594"/>
            <a:ext cx="6219402" cy="759481"/>
          </a:xfrm>
          <a:custGeom>
            <a:avLst/>
            <a:gdLst>
              <a:gd name="connsiteX0" fmla="*/ 0 w 6219402"/>
              <a:gd name="connsiteY0" fmla="*/ 126583 h 759481"/>
              <a:gd name="connsiteX1" fmla="*/ 126583 w 6219402"/>
              <a:gd name="connsiteY1" fmla="*/ 0 h 759481"/>
              <a:gd name="connsiteX2" fmla="*/ 6092819 w 6219402"/>
              <a:gd name="connsiteY2" fmla="*/ 0 h 759481"/>
              <a:gd name="connsiteX3" fmla="*/ 6219402 w 6219402"/>
              <a:gd name="connsiteY3" fmla="*/ 126583 h 759481"/>
              <a:gd name="connsiteX4" fmla="*/ 6219402 w 6219402"/>
              <a:gd name="connsiteY4" fmla="*/ 632898 h 759481"/>
              <a:gd name="connsiteX5" fmla="*/ 6092819 w 6219402"/>
              <a:gd name="connsiteY5" fmla="*/ 759481 h 759481"/>
              <a:gd name="connsiteX6" fmla="*/ 126583 w 6219402"/>
              <a:gd name="connsiteY6" fmla="*/ 759481 h 759481"/>
              <a:gd name="connsiteX7" fmla="*/ 0 w 6219402"/>
              <a:gd name="connsiteY7" fmla="*/ 632898 h 759481"/>
              <a:gd name="connsiteX8" fmla="*/ 0 w 6219402"/>
              <a:gd name="connsiteY8" fmla="*/ 126583 h 759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219402" h="759481">
                <a:moveTo>
                  <a:pt x="0" y="126583"/>
                </a:moveTo>
                <a:cubicBezTo>
                  <a:pt x="0" y="56673"/>
                  <a:pt x="56673" y="0"/>
                  <a:pt x="126583" y="0"/>
                </a:cubicBezTo>
                <a:lnTo>
                  <a:pt x="6092819" y="0"/>
                </a:lnTo>
                <a:cubicBezTo>
                  <a:pt x="6162729" y="0"/>
                  <a:pt x="6219402" y="56673"/>
                  <a:pt x="6219402" y="126583"/>
                </a:cubicBezTo>
                <a:lnTo>
                  <a:pt x="6219402" y="632898"/>
                </a:lnTo>
                <a:cubicBezTo>
                  <a:pt x="6219402" y="702808"/>
                  <a:pt x="6162729" y="759481"/>
                  <a:pt x="6092819" y="759481"/>
                </a:cubicBezTo>
                <a:lnTo>
                  <a:pt x="126583" y="759481"/>
                </a:lnTo>
                <a:cubicBezTo>
                  <a:pt x="56673" y="759481"/>
                  <a:pt x="0" y="702808"/>
                  <a:pt x="0" y="632898"/>
                </a:cubicBezTo>
                <a:lnTo>
                  <a:pt x="0" y="126583"/>
                </a:lnTo>
                <a:close/>
              </a:path>
            </a:pathLst>
          </a:custGeom>
        </p:spPr>
        <p:style>
          <a:lnRef idx="2">
            <a:schemeClr val="lt1">
              <a:hueOff val="0"/>
              <a:satOff val="0"/>
              <a:lumOff val="0"/>
              <a:alphaOff val="0"/>
            </a:schemeClr>
          </a:lnRef>
          <a:fillRef idx="1">
            <a:schemeClr val="accent3">
              <a:hueOff val="4117163"/>
              <a:satOff val="24712"/>
              <a:lumOff val="18825"/>
              <a:alphaOff val="0"/>
            </a:schemeClr>
          </a:fillRef>
          <a:effectRef idx="0">
            <a:schemeClr val="accent3">
              <a:hueOff val="4117163"/>
              <a:satOff val="24712"/>
              <a:lumOff val="18825"/>
              <a:alphaOff val="0"/>
            </a:schemeClr>
          </a:effectRef>
          <a:fontRef idx="minor">
            <a:schemeClr val="lt1"/>
          </a:fontRef>
        </p:style>
        <p:txBody>
          <a:bodyPr spcFirstLastPara="0" vert="horz" wrap="square" lIns="272154" tIns="37075" rIns="272154" bIns="37075" numCol="1" spcCol="1270" anchor="ctr" anchorCtr="0">
            <a:noAutofit/>
          </a:bodyPr>
          <a:lstStyle/>
          <a:p>
            <a:pPr marL="0" lvl="0" indent="0" algn="l" defTabSz="844550">
              <a:lnSpc>
                <a:spcPct val="90000"/>
              </a:lnSpc>
              <a:spcBef>
                <a:spcPct val="0"/>
              </a:spcBef>
              <a:spcAft>
                <a:spcPct val="35000"/>
              </a:spcAft>
              <a:buNone/>
            </a:pPr>
            <a:r>
              <a:rPr lang="en-US" sz="1900" b="1" kern="1200" dirty="0"/>
              <a:t>Reality</a:t>
            </a:r>
          </a:p>
          <a:p>
            <a:pPr marL="0" lvl="0" indent="0" algn="l" defTabSz="844550">
              <a:lnSpc>
                <a:spcPct val="90000"/>
              </a:lnSpc>
              <a:spcBef>
                <a:spcPct val="0"/>
              </a:spcBef>
              <a:spcAft>
                <a:spcPct val="35000"/>
              </a:spcAft>
              <a:buNone/>
            </a:pPr>
            <a:r>
              <a:rPr lang="en-US" sz="1900" i="1" kern="1200" dirty="0"/>
              <a:t>It depends</a:t>
            </a:r>
            <a:endParaRPr lang="en-US" sz="1900" kern="1200" dirty="0"/>
          </a:p>
        </p:txBody>
      </p:sp>
      <p:sp>
        <p:nvSpPr>
          <p:cNvPr id="9" name="Freeform: Shape 8">
            <a:extLst>
              <a:ext uri="{FF2B5EF4-FFF2-40B4-BE49-F238E27FC236}">
                <a16:creationId xmlns:a16="http://schemas.microsoft.com/office/drawing/2014/main" id="{B087780C-FC76-5EB3-3239-B3537181ABBA}"/>
              </a:ext>
            </a:extLst>
          </p:cNvPr>
          <p:cNvSpPr/>
          <p:nvPr/>
        </p:nvSpPr>
        <p:spPr>
          <a:xfrm>
            <a:off x="2852057" y="5110375"/>
            <a:ext cx="8884860" cy="1735650"/>
          </a:xfrm>
          <a:custGeom>
            <a:avLst/>
            <a:gdLst>
              <a:gd name="connsiteX0" fmla="*/ 0 w 8884860"/>
              <a:gd name="connsiteY0" fmla="*/ 0 h 1735650"/>
              <a:gd name="connsiteX1" fmla="*/ 8884860 w 8884860"/>
              <a:gd name="connsiteY1" fmla="*/ 0 h 1735650"/>
              <a:gd name="connsiteX2" fmla="*/ 8884860 w 8884860"/>
              <a:gd name="connsiteY2" fmla="*/ 1735650 h 1735650"/>
              <a:gd name="connsiteX3" fmla="*/ 0 w 8884860"/>
              <a:gd name="connsiteY3" fmla="*/ 1735650 h 1735650"/>
              <a:gd name="connsiteX4" fmla="*/ 0 w 8884860"/>
              <a:gd name="connsiteY4" fmla="*/ 0 h 1735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884860" h="1735650">
                <a:moveTo>
                  <a:pt x="0" y="0"/>
                </a:moveTo>
                <a:lnTo>
                  <a:pt x="8884860" y="0"/>
                </a:lnTo>
                <a:lnTo>
                  <a:pt x="8884860" y="1735650"/>
                </a:lnTo>
                <a:lnTo>
                  <a:pt x="0" y="1735650"/>
                </a:lnTo>
                <a:lnTo>
                  <a:pt x="0" y="0"/>
                </a:lnTo>
                <a:close/>
              </a:path>
            </a:pathLst>
          </a:custGeom>
        </p:spPr>
        <p:style>
          <a:lnRef idx="2">
            <a:schemeClr val="accent3">
              <a:hueOff val="4117163"/>
              <a:satOff val="24712"/>
              <a:lumOff val="18825"/>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689564" tIns="395732" rIns="689564" bIns="135128" numCol="1" spcCol="1270" anchor="t" anchorCtr="0">
            <a:noAutofit/>
          </a:bodyPr>
          <a:lstStyle/>
          <a:p>
            <a:pPr marL="171450" lvl="1" indent="-171450" algn="l" defTabSz="844550">
              <a:lnSpc>
                <a:spcPct val="90000"/>
              </a:lnSpc>
              <a:spcBef>
                <a:spcPct val="0"/>
              </a:spcBef>
              <a:spcAft>
                <a:spcPct val="15000"/>
              </a:spcAft>
              <a:buChar char="•"/>
            </a:pPr>
            <a:r>
              <a:rPr lang="en-US" sz="1900" kern="1200"/>
              <a:t>The nature of the fall</a:t>
            </a:r>
          </a:p>
          <a:p>
            <a:pPr marL="171450" lvl="1" indent="-171450" algn="l" defTabSz="844550">
              <a:lnSpc>
                <a:spcPct val="90000"/>
              </a:lnSpc>
              <a:spcBef>
                <a:spcPct val="0"/>
              </a:spcBef>
              <a:spcAft>
                <a:spcPct val="15000"/>
              </a:spcAft>
              <a:buChar char="•"/>
            </a:pPr>
            <a:r>
              <a:rPr lang="en-US" sz="1900" kern="1200"/>
              <a:t>Time necessary to complete post-fall clinical assessment</a:t>
            </a:r>
          </a:p>
          <a:p>
            <a:pPr marL="171450" lvl="1" indent="-171450" algn="l" defTabSz="844550">
              <a:lnSpc>
                <a:spcPct val="90000"/>
              </a:lnSpc>
              <a:spcBef>
                <a:spcPct val="0"/>
              </a:spcBef>
              <a:spcAft>
                <a:spcPct val="15000"/>
              </a:spcAft>
              <a:buChar char="•"/>
            </a:pPr>
            <a:r>
              <a:rPr lang="en-US" sz="1900" kern="1200"/>
              <a:t>Emotional state of huddle team members</a:t>
            </a:r>
          </a:p>
          <a:p>
            <a:pPr marL="171450" lvl="1" indent="-171450" algn="l" defTabSz="844550">
              <a:lnSpc>
                <a:spcPct val="90000"/>
              </a:lnSpc>
              <a:spcBef>
                <a:spcPct val="0"/>
              </a:spcBef>
              <a:spcAft>
                <a:spcPct val="15000"/>
              </a:spcAft>
              <a:buChar char="•"/>
            </a:pPr>
            <a:r>
              <a:rPr lang="en-US" sz="1900" kern="1200"/>
              <a:t>Availability of members of the interprofessional team </a:t>
            </a:r>
          </a:p>
        </p:txBody>
      </p:sp>
      <p:pic>
        <p:nvPicPr>
          <p:cNvPr id="11" name="Picture 10">
            <a:extLst>
              <a:ext uri="{FF2B5EF4-FFF2-40B4-BE49-F238E27FC236}">
                <a16:creationId xmlns:a16="http://schemas.microsoft.com/office/drawing/2014/main" id="{E6B7B96C-261C-8E1D-DFE6-7B3FD80D0B8A}"/>
              </a:ext>
              <a:ext uri="{C183D7F6-B498-43B3-948B-1728B52AA6E4}">
                <adec:decorative xmlns:adec="http://schemas.microsoft.com/office/drawing/2017/decorative" val="1"/>
              </a:ext>
            </a:extLst>
          </p:cNvPr>
          <p:cNvPicPr>
            <a:picLocks noChangeAspect="1"/>
          </p:cNvPicPr>
          <p:nvPr/>
        </p:nvPicPr>
        <p:blipFill>
          <a:blip r:embed="rId6"/>
          <a:stretch>
            <a:fillRect/>
          </a:stretch>
        </p:blipFill>
        <p:spPr>
          <a:xfrm>
            <a:off x="10580801" y="58275"/>
            <a:ext cx="1524000" cy="1019061"/>
          </a:xfrm>
          <a:prstGeom prst="rect">
            <a:avLst/>
          </a:prstGeom>
        </p:spPr>
      </p:pic>
    </p:spTree>
    <p:extLst>
      <p:ext uri="{BB962C8B-B14F-4D97-AF65-F5344CB8AC3E}">
        <p14:creationId xmlns:p14="http://schemas.microsoft.com/office/powerpoint/2010/main" val="32155927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6EFEB46A38AE344A258EF6D6452E2E5" ma:contentTypeVersion="20" ma:contentTypeDescription="Create a new document." ma:contentTypeScope="" ma:versionID="fe64258c58530276e2c36d077b2d23db">
  <xsd:schema xmlns:xsd="http://www.w3.org/2001/XMLSchema" xmlns:xs="http://www.w3.org/2001/XMLSchema" xmlns:p="http://schemas.microsoft.com/office/2006/metadata/properties" xmlns:ns1="http://schemas.microsoft.com/sharepoint/v3" xmlns:ns2="35d9cf0d-42a9-497c-a4f0-8517d262d995" xmlns:ns3="a8ac933a-3857-4bd0-ae41-295913171b73" targetNamespace="http://schemas.microsoft.com/office/2006/metadata/properties" ma:root="true" ma:fieldsID="5a9d8b15df4c11401734349a72fedd03" ns1:_="" ns2:_="" ns3:_="">
    <xsd:import namespace="http://schemas.microsoft.com/sharepoint/v3"/>
    <xsd:import namespace="35d9cf0d-42a9-497c-a4f0-8517d262d995"/>
    <xsd:import namespace="a8ac933a-3857-4bd0-ae41-295913171b73"/>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3:SharedWithUsers" minOccurs="0"/>
                <xsd:element ref="ns3:SharedWithDetails"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ObjectDetectorVersions" minOccurs="0"/>
                <xsd:element ref="ns1:_ip_UnifiedCompliancePolicyProperties" minOccurs="0"/>
                <xsd:element ref="ns1:_ip_UnifiedCompliancePolicyUIAction"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5" nillable="true" ma:displayName="Unified Compliance Policy Properties" ma:hidden="true" ma:internalName="_ip_UnifiedCompliancePolicyProperties">
      <xsd:simpleType>
        <xsd:restriction base="dms:Note"/>
      </xsd:simpleType>
    </xsd:element>
    <xsd:element name="_ip_UnifiedCompliancePolicyUIAction" ma:index="26"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5d9cf0d-42a9-497c-a4f0-8517d262d99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ea1d4a69-9812-4340-96bf-3c6024019028"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7"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a8ac933a-3857-4bd0-ae41-295913171b73"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1d84a90e-d0f6-4692-ae17-1aee83986623}" ma:internalName="TaxCatchAll" ma:showField="CatchAllData" ma:web="a8ac933a-3857-4bd0-ae41-295913171b7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35d9cf0d-42a9-497c-a4f0-8517d262d995">
      <Terms xmlns="http://schemas.microsoft.com/office/infopath/2007/PartnerControls"/>
    </lcf76f155ced4ddcb4097134ff3c332f>
    <TaxCatchAll xmlns="a8ac933a-3857-4bd0-ae41-295913171b73" xsi:nil="true"/>
    <_ip_UnifiedCompliancePolicyUIAction xmlns="http://schemas.microsoft.com/sharepoint/v3" xsi:nil="true"/>
    <_ip_UnifiedCompliancePolicyProperties xmlns="http://schemas.microsoft.com/sharepoint/v3" xsi:nil="true"/>
    <SharedWithUsers xmlns="a8ac933a-3857-4bd0-ae41-295913171b73">
      <UserInfo>
        <DisplayName/>
        <AccountId xsi:nil="true"/>
        <AccountType/>
      </UserInfo>
    </SharedWithUsers>
  </documentManagement>
</p:properties>
</file>

<file path=customXml/itemProps1.xml><?xml version="1.0" encoding="utf-8"?>
<ds:datastoreItem xmlns:ds="http://schemas.openxmlformats.org/officeDocument/2006/customXml" ds:itemID="{84DFF144-6812-455E-A4FF-90C4892085F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35d9cf0d-42a9-497c-a4f0-8517d262d995"/>
    <ds:schemaRef ds:uri="a8ac933a-3857-4bd0-ae41-295913171b7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3023B53-0F20-457A-9C85-8293D9DFA058}">
  <ds:schemaRefs>
    <ds:schemaRef ds:uri="http://schemas.microsoft.com/sharepoint/v3/contenttype/forms"/>
  </ds:schemaRefs>
</ds:datastoreItem>
</file>

<file path=customXml/itemProps3.xml><?xml version="1.0" encoding="utf-8"?>
<ds:datastoreItem xmlns:ds="http://schemas.openxmlformats.org/officeDocument/2006/customXml" ds:itemID="{DCF12FF9-B7C9-4DD3-A761-382AC1CECE6E}">
  <ds:schemaRefs>
    <ds:schemaRef ds:uri="http://schemas.openxmlformats.org/package/2006/metadata/core-properties"/>
    <ds:schemaRef ds:uri="http://schemas.microsoft.com/office/2006/metadata/properties"/>
    <ds:schemaRef ds:uri="a8ac933a-3857-4bd0-ae41-295913171b73"/>
    <ds:schemaRef ds:uri="http://purl.org/dc/dcmitype/"/>
    <ds:schemaRef ds:uri="http://schemas.microsoft.com/office/infopath/2007/PartnerControls"/>
    <ds:schemaRef ds:uri="http://purl.org/dc/terms/"/>
    <ds:schemaRef ds:uri="http://schemas.microsoft.com/office/2006/documentManagement/types"/>
    <ds:schemaRef ds:uri="http://purl.org/dc/elements/1.1/"/>
    <ds:schemaRef ds:uri="35d9cf0d-42a9-497c-a4f0-8517d262d995"/>
    <ds:schemaRef ds:uri="http://schemas.microsoft.com/sharepoint/v3"/>
    <ds:schemaRef ds:uri="http://www.w3.org/XML/1998/namespace"/>
  </ds:schemaRefs>
</ds:datastoreItem>
</file>

<file path=docMetadata/LabelInfo.xml><?xml version="1.0" encoding="utf-8"?>
<clbl:labelList xmlns:clbl="http://schemas.microsoft.com/office/2020/mipLabelMetadata">
  <clbl:label id="{84a28940-b464-41c3-ba3b-b4fa6665bc05}" enabled="0" method="" siteId="{84a28940-b464-41c3-ba3b-b4fa6665bc05}" removed="1"/>
</clbl:labelList>
</file>

<file path=docProps/app.xml><?xml version="1.0" encoding="utf-8"?>
<Properties xmlns="http://schemas.openxmlformats.org/officeDocument/2006/extended-properties" xmlns:vt="http://schemas.openxmlformats.org/officeDocument/2006/docPropsVTypes">
  <TotalTime>92</TotalTime>
  <Words>2133</Words>
  <Application>Microsoft Office PowerPoint</Application>
  <PresentationFormat>Widescreen</PresentationFormat>
  <Paragraphs>190</Paragraphs>
  <Slides>14</Slides>
  <Notes>12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Aptos</vt:lpstr>
      <vt:lpstr>Aptos Display</vt:lpstr>
      <vt:lpstr>Arial</vt:lpstr>
      <vt:lpstr>Calibri</vt:lpstr>
      <vt:lpstr>Segoe UI</vt:lpstr>
      <vt:lpstr>Office Theme</vt:lpstr>
      <vt:lpstr>CAPTURE Falls Education Resources  Post-Fall Huddle Basics</vt:lpstr>
      <vt:lpstr>General Instructions for Educators</vt:lpstr>
      <vt:lpstr>Learning Objectives</vt:lpstr>
      <vt:lpstr>Post-Fall Huddle</vt:lpstr>
      <vt:lpstr>Evidence to Support the Use of Post-Fall Huddles</vt:lpstr>
      <vt:lpstr>Post-Fall Huddle: Who to Include</vt:lpstr>
      <vt:lpstr>Post-Fall Huddle: Who to Lead</vt:lpstr>
      <vt:lpstr>Post-Fall Huddle: What to Discuss</vt:lpstr>
      <vt:lpstr>Post-Fall Huddle: When to Conduct</vt:lpstr>
      <vt:lpstr>Post-Fall Huddle: Where to Meet</vt:lpstr>
      <vt:lpstr>Post-Fall Huddle: After the Huddle</vt:lpstr>
      <vt:lpstr>Post-Fall Huddle: Documentation</vt:lpstr>
      <vt:lpstr>Fall Cause and Type</vt:lpstr>
      <vt:lpstr>References and Resources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Venema, Dawn M</dc:creator>
  <cp:lastModifiedBy>Higgins, Fran H</cp:lastModifiedBy>
  <cp:revision>3</cp:revision>
  <dcterms:created xsi:type="dcterms:W3CDTF">2025-05-02T14:52:09Z</dcterms:created>
  <dcterms:modified xsi:type="dcterms:W3CDTF">2025-07-22T21:09:46Z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0x010100C6EFEB46A38AE344A258EF6D6452E2E5</vt:lpwstr>
  </property>
</Properties>
</file>