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notesMasterIdLst>
    <p:notesMasterId r:id="rId16"/>
  </p:notesMasterIdLst>
  <p:sldIdLst>
    <p:sldId id="256" r:id="rId2"/>
    <p:sldId id="264" r:id="rId3"/>
    <p:sldId id="266" r:id="rId4"/>
    <p:sldId id="267" r:id="rId5"/>
    <p:sldId id="265" r:id="rId6"/>
    <p:sldId id="273" r:id="rId7"/>
    <p:sldId id="275" r:id="rId8"/>
    <p:sldId id="270" r:id="rId9"/>
    <p:sldId id="268" r:id="rId10"/>
    <p:sldId id="281" r:id="rId11"/>
    <p:sldId id="271" r:id="rId12"/>
    <p:sldId id="272" r:id="rId13"/>
    <p:sldId id="278" r:id="rId14"/>
    <p:sldId id="263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>
    <p:extLst>
      <p:ext uri="{19B8F6BF-5375-455C-9EA6-DF929625EA0E}">
        <p15:presenceInfo xmlns:p15="http://schemas.microsoft.com/office/powerpoint/2012/main" userId="9fa689bf0ba9ad3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C1F2D"/>
    <a:srgbClr val="AD122A"/>
    <a:srgbClr val="FDB713"/>
    <a:srgbClr val="989EA3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0" autoAdjust="0"/>
    <p:restoredTop sz="69708" autoAdjust="0"/>
  </p:normalViewPr>
  <p:slideViewPr>
    <p:cSldViewPr snapToGrid="0" snapToObjects="1">
      <p:cViewPr>
        <p:scale>
          <a:sx n="44" d="100"/>
          <a:sy n="44" d="100"/>
        </p:scale>
        <p:origin x="1848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6141E-9232-43E4-9D59-ED58D826636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DBA9C-9ABE-48AA-A504-BA77E4B3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5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DBA9C-9ABE-48AA-A504-BA77E4B3A9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39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y-MM" sz="1200" dirty="0"/>
              <a:t>ပြင်းထန်သော ဘေးထွက်ဆိုးကျိုးတို့သည် အလွန်ရှားပါးပါသည်။</a:t>
            </a:r>
          </a:p>
          <a:p>
            <a:endParaRPr lang="en-US" dirty="0"/>
          </a:p>
          <a:p>
            <a:pPr marL="457200" indent="-457200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1200" dirty="0"/>
              <a:t>ကာကွယ်ဆေးများသည် ဘေးကင်းပါသည်။ သင် (သို့မဟုတ်) သင့်ကလေးသည် ကာကွယ်ဆေးကြောင့်ထက်</a:t>
            </a:r>
            <a:r>
              <a:rPr lang="en-US" sz="1200" dirty="0"/>
              <a:t> COVID-19 </a:t>
            </a:r>
            <a:r>
              <a:rPr lang="my-MM" sz="1200" dirty="0"/>
              <a:t>ရောဂါကြောင့် အပြင်းအထန် နေမကောင်းဖြစ်နိုင်ခြေ ပိုရှိပါသည်။</a:t>
            </a:r>
            <a:endParaRPr lang="en-US" sz="1200" dirty="0"/>
          </a:p>
          <a:p>
            <a:pPr marL="457200" indent="-457200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457200" indent="-457200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1200" dirty="0"/>
              <a:t>အနည်းငယ်သော လူငယ်လူရွယ်တို့သည် နှလုံးရောင်ခြင်း၊ သွေးခဲဖြစ်ပေါ်ခြင်းတို့ကို ခံစားရပါသည်။</a:t>
            </a:r>
            <a:endParaRPr lang="en-US" sz="1200" dirty="0"/>
          </a:p>
          <a:p>
            <a:pPr marL="457200" indent="-457200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457200" indent="-457200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1200" dirty="0"/>
              <a:t>ကာကွယ်ဆေး၏ အကျိုးကျေးဇူးက ၎င်းမှရနိုင်သည့် ဘေးထွက်ဆိုးကျိုးထက် များစွာသာလွန်ပါသည်။</a:t>
            </a:r>
            <a:endParaRPr lang="en-US" sz="1200" dirty="0"/>
          </a:p>
          <a:p>
            <a:endParaRPr lang="en-US" dirty="0"/>
          </a:p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DBA9C-9ABE-48AA-A504-BA77E4B3A9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21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y-MM" dirty="0"/>
              <a:t>ကာကွယ်ဆေးသည် </a:t>
            </a:r>
            <a:r>
              <a:rPr lang="en-US" dirty="0"/>
              <a:t>COVID-19</a:t>
            </a:r>
            <a:r>
              <a:rPr lang="my-MM" dirty="0"/>
              <a:t> ကူးစက် မှုမှ သင့်ကို ကာကွယ်ပေးပါသည်။</a:t>
            </a:r>
          </a:p>
          <a:p>
            <a:endParaRPr lang="en-US" b="0" dirty="0"/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1200" dirty="0"/>
              <a:t> သင်သည် </a:t>
            </a:r>
            <a:r>
              <a:rPr lang="en-US" sz="1200" dirty="0"/>
              <a:t>COVID-19 </a:t>
            </a:r>
            <a:r>
              <a:rPr lang="my-MM" sz="1200" dirty="0"/>
              <a:t>ကူးစက်ခံရပြီးသည့်တိုင် ကာကွယ်ဆေးထိုးသင့်ပါသည်။</a:t>
            </a: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1200" dirty="0"/>
              <a:t>ကာကွယ်ဆေးထိုးထားသူအား </a:t>
            </a:r>
            <a:r>
              <a:rPr lang="en-US" sz="1200" dirty="0"/>
              <a:t>COVID-19 </a:t>
            </a:r>
            <a:r>
              <a:rPr lang="my-MM" sz="1200" dirty="0"/>
              <a:t>ကူးစက်ခြင်းမှ မည်မျှကြာအောင် ကာကွယ်ပေးနိုင်မည်ကို မသိသေးပါ။</a:t>
            </a: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my-MM" sz="1200" dirty="0"/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1200" dirty="0"/>
              <a:t>ပိုမိုသိရှိနိုင်ရန် သင့်ဆရာဝန်ကို မေးမြန်းပါ။</a:t>
            </a:r>
            <a:endParaRPr lang="en-US" sz="1200" dirty="0"/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DBA9C-9ABE-48AA-A504-BA77E4B3A9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51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y-MM" dirty="0"/>
              <a:t>ကာကွယ်ဆေးသည် </a:t>
            </a:r>
            <a:r>
              <a:rPr lang="en-US" dirty="0"/>
              <a:t>COVID-19</a:t>
            </a:r>
            <a:r>
              <a:rPr lang="my-MM" dirty="0"/>
              <a:t> ကူးစက် မှုမှ သင့်ကို ကာကွယ်ပေးပါသည်။</a:t>
            </a:r>
          </a:p>
          <a:p>
            <a:endParaRPr lang="en-US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1200" dirty="0"/>
              <a:t> </a:t>
            </a:r>
            <a:r>
              <a:rPr lang="my-MM" sz="1200" dirty="0"/>
              <a:t>ကာကွယ်ဆေးထိုးပြီးသည့်နောက်တွင် </a:t>
            </a:r>
            <a:r>
              <a:rPr lang="en-US" sz="1200" dirty="0"/>
              <a:t>COVID-19 </a:t>
            </a:r>
            <a:r>
              <a:rPr lang="my-MM" sz="1200" dirty="0"/>
              <a:t>ကူးစက်ခံရလျှင်သော်မှ ကာကွယ်ဆေးက သင့်ကို အပြင်းအထန်ဖျားနာခြင်းမှ ကာကွယ်ပေးပါသည်။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DBA9C-9ABE-48AA-A504-BA77E4B3A9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72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DBA9C-9ABE-48AA-A504-BA77E4B3A9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53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DBA9C-9ABE-48AA-A504-BA77E4B3A9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06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COVID-19 </a:t>
            </a:r>
            <a:r>
              <a:rPr lang="my-MM" dirty="0"/>
              <a:t>ကာကွယ်ဆေးသည် ဘေးကင်းပြီး ထိရောက်မှုရှိပါသည်။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1200" dirty="0"/>
              <a:t>အမေရိကန်သမိုင်းတလျှောက် မည်သည့်ဆေးမျှ ယခုဆေးလောက် ဘေးကင်းမှုအတွက် စမ်းသပ်စစ်ဆေးခြင်း မပြုရသေးပါ။</a:t>
            </a:r>
            <a:endParaRPr lang="en-US" sz="1200" dirty="0"/>
          </a:p>
          <a:p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dirty="0"/>
              <a:t>ကာကွယ်ဆေးက </a:t>
            </a:r>
            <a:r>
              <a:rPr lang="en-US" sz="1200" dirty="0" err="1"/>
              <a:t>သင</a:t>
            </a:r>
            <a:r>
              <a:rPr lang="en-US" sz="1200" dirty="0"/>
              <a:t>့်</a:t>
            </a:r>
            <a:r>
              <a:rPr lang="en-US" sz="1200" dirty="0" err="1"/>
              <a:t>ကို</a:t>
            </a:r>
            <a:r>
              <a:rPr lang="en-US" sz="1200" dirty="0"/>
              <a:t>  COVID-19 </a:t>
            </a:r>
            <a:r>
              <a:rPr lang="my-MM" sz="1200" dirty="0"/>
              <a:t>ရောဂါ မဖြစ်စေနိုင်ပါ။</a:t>
            </a:r>
            <a:endParaRPr lang="en-US" sz="1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dirty="0"/>
              <a:t>ကာကွယ်ဆေးထိုးခြင်းသည် </a:t>
            </a:r>
            <a:r>
              <a:rPr lang="en-US" sz="1200" dirty="0"/>
              <a:t>COVID-19</a:t>
            </a:r>
            <a:r>
              <a:rPr lang="my-MM" sz="1200" dirty="0"/>
              <a:t> ကူးစက်ခံရခြင်းထက် ပိုမိုဘေးကင်းပါသည်။</a:t>
            </a:r>
            <a:endParaRPr lang="en-US" sz="1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DBA9C-9ABE-48AA-A504-BA77E4B3A9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29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  <a:p>
            <a:r>
              <a:rPr lang="en-US" dirty="0"/>
              <a:t>COVID-19 </a:t>
            </a:r>
            <a:r>
              <a:rPr lang="my-MM" dirty="0"/>
              <a:t>ကာကွယ်ဆေးသည် ဘေးကင်းပြီး ထိရောက်မှုရှိပါသည်။</a:t>
            </a:r>
            <a:endParaRPr lang="en-US" dirty="0"/>
          </a:p>
          <a:p>
            <a:endParaRPr lang="en-US" b="0" dirty="0"/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1200" dirty="0"/>
              <a:t>ကာကွယ်ဆေးကို အသက်အရွယ်စုံ၊ လူမျိုးစုံ ထောင်ပေါင်းများစွာဖြင့် စမ်းသပ်ခဲ့ပြီး ဘေးကင်းကြောင်း သက်သေပြပြီး ဖြစ်ပါသည်။</a:t>
            </a:r>
            <a:endParaRPr lang="en-US" sz="1200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1200" dirty="0"/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COVID-19</a:t>
            </a:r>
            <a:r>
              <a:rPr lang="my-MM" sz="1200" dirty="0"/>
              <a:t> ကာကွယ်ဆေးက သင့် မျိုးဗီဇ </a:t>
            </a:r>
            <a:r>
              <a:rPr lang="en-US" sz="1200" dirty="0"/>
              <a:t>DNA </a:t>
            </a:r>
            <a:r>
              <a:rPr lang="my-MM" sz="1200" dirty="0"/>
              <a:t>ကို မပြောင်းလဲစေပါ။</a:t>
            </a:r>
            <a:r>
              <a:rPr lang="en-US" sz="1200" dirty="0"/>
              <a:t> 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DBA9C-9ABE-48AA-A504-BA77E4B3A9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57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COVID-19 </a:t>
            </a:r>
            <a:r>
              <a:rPr lang="my-MM" dirty="0"/>
              <a:t>ကာကွယ်ဆေးသည် ဘေးကင်းပြီး ထိရောက်မှုရှိပါသည်။</a:t>
            </a:r>
            <a:endParaRPr lang="en-US" dirty="0"/>
          </a:p>
          <a:p>
            <a:endParaRPr lang="en-US" b="0" dirty="0"/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1200" dirty="0"/>
              <a:t>ကာကွယ်ဆေးသည် မျိုးဆက်ပွားခြင်း/ ကိုယ်ဝန်ဆောင်ခြင်းအပေါ် သက်ရောက်မှုရှိကြောင်း အထောက်အထားမရှိပါ။</a:t>
            </a:r>
            <a:endParaRPr lang="en-US" sz="1200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1200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1200" dirty="0"/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1200" dirty="0"/>
              <a:t>ကိုယ်ဝန်ဆောင်အမျိုးသမီးများသည်</a:t>
            </a:r>
            <a:r>
              <a:rPr lang="en-US" sz="1200" dirty="0"/>
              <a:t> </a:t>
            </a:r>
            <a:r>
              <a:rPr lang="my-MM" sz="1200" dirty="0"/>
              <a:t>မိမိတို့၏ ဆရာဝန်နှင့် ကာကွယ်ဆေးထိုးသင့် မထိုးသင့် တိုင်ပင်ပါ။</a:t>
            </a:r>
            <a:endParaRPr lang="en-US" sz="1200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DBA9C-9ABE-48AA-A504-BA77E4B3A9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61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y-MM" dirty="0"/>
              <a:t>ကာကွယ်ဆေးတွင် အောက်ပါတို့ မပါဝင်ပါ။</a:t>
            </a:r>
            <a:endParaRPr lang="en-US" dirty="0"/>
          </a:p>
          <a:p>
            <a:endParaRPr lang="en-US" dirty="0"/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1200" dirty="0"/>
              <a:t>ကြာရှည်အထားခံဆေးများ</a:t>
            </a: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1200" dirty="0"/>
              <a:t>ဥ</a:t>
            </a:r>
            <a:endParaRPr lang="en-US" sz="1200" dirty="0"/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1200" dirty="0"/>
              <a:t>ဝက်သားနှင့် ဆက်စပ်ထုတ်ကုန်များ</a:t>
            </a:r>
            <a:endParaRPr lang="en-US" sz="1200" dirty="0"/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1200" dirty="0"/>
              <a:t>ကျွဲကော် (</a:t>
            </a:r>
            <a:r>
              <a:rPr lang="en-US" sz="1200" dirty="0"/>
              <a:t>Gelatin</a:t>
            </a:r>
            <a:r>
              <a:rPr lang="my-MM" sz="1200" dirty="0"/>
              <a:t>)</a:t>
            </a:r>
            <a:endParaRPr lang="en-US" sz="1200" dirty="0"/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1200" dirty="0"/>
              <a:t>ရာဘာ (</a:t>
            </a:r>
            <a:r>
              <a:rPr lang="en-US" sz="1200" dirty="0"/>
              <a:t>Latex</a:t>
            </a:r>
            <a:r>
              <a:rPr lang="my-MM" sz="1200" dirty="0"/>
              <a:t>)</a:t>
            </a:r>
            <a:endParaRPr lang="en-US" sz="1200" dirty="0"/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COVID-19 </a:t>
            </a:r>
            <a:r>
              <a:rPr lang="my-MM" sz="1200" dirty="0"/>
              <a:t>ဗိုင်းရပ်စ် ပိုးအရှင်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DBA9C-9ABE-48AA-A504-BA77E4B3A9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01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y-MM" sz="1200" dirty="0"/>
              <a:t>ကာကွယ်ဆေးသည် ကလေးများနှင့် လူငယ်များ</a:t>
            </a:r>
            <a:r>
              <a:rPr lang="en-US" sz="1200" dirty="0"/>
              <a:t> </a:t>
            </a:r>
            <a:r>
              <a:rPr lang="my-MM" sz="1200" dirty="0"/>
              <a:t>အပါအဝင် လူတိုင်းကို ကာကွယ်ပေးပါသည်။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my-MM" sz="1200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1200" dirty="0"/>
              <a:t>COVID-19 </a:t>
            </a:r>
            <a:r>
              <a:rPr lang="my-MM" sz="1200" dirty="0"/>
              <a:t>မျိုးကွဲအသစ်များ ဖြစ်ပွား နေပါသည်။ ထိုအထဲတွင် ပိုမိုပြန့်ပွားရန် လွယ်ကူပြီး ပိုမိုပြင်းထန်သည့် ရောဂါလက္ခဏာများ ဖြစ်စေသော  </a:t>
            </a:r>
            <a:r>
              <a:rPr lang="en-US" sz="1200" dirty="0"/>
              <a:t>Delta </a:t>
            </a:r>
            <a:r>
              <a:rPr lang="my-MM" sz="1200" dirty="0"/>
              <a:t>မျိုးကွဲလည်း ပါဝင်ပါသည်။</a:t>
            </a:r>
            <a:endParaRPr lang="en-US" sz="1200" dirty="0"/>
          </a:p>
          <a:p>
            <a:endParaRPr lang="my-MM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my-MM" sz="1200" dirty="0"/>
              <a:t>ကာကွယ်ဆေးများသည်</a:t>
            </a:r>
            <a:r>
              <a:rPr lang="en-US" sz="1200" dirty="0"/>
              <a:t> Delta</a:t>
            </a:r>
            <a:r>
              <a:rPr lang="my-MM" sz="1200" dirty="0"/>
              <a:t> ကဲ့သို့သော မျိူးကွဲများမှ ကာကွယ်ပေးပါသည်။</a:t>
            </a:r>
            <a:endParaRPr lang="en-US" sz="1200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DBA9C-9ABE-48AA-A504-BA77E4B3A9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44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y-MM" sz="1200" dirty="0"/>
              <a:t>ကလေးများနှင့် လူငယ်များကို ကာကွယ်ဆေး ထိုးခြင်းသည် လူမှုအသိုင်းအဝန်း တစ်ခုလုံးကို ကာကွယ်ရာ ရောက်ပါသည်။</a:t>
            </a:r>
          </a:p>
          <a:p>
            <a:endParaRPr lang="en-US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my-MM" sz="1200" dirty="0"/>
              <a:t>တစ်စုံတစ်ဦးသည် ကာကွယ်ဆေး</a:t>
            </a:r>
            <a:r>
              <a:rPr lang="en-US" sz="1200" dirty="0"/>
              <a:t> </a:t>
            </a:r>
            <a:r>
              <a:rPr lang="my-MM" sz="1200" dirty="0"/>
              <a:t>ထိုးပြီး ပါက အခြားသူများထံသို့ </a:t>
            </a:r>
            <a:r>
              <a:rPr lang="en-US" sz="1200" dirty="0"/>
              <a:t>COVID-19 </a:t>
            </a:r>
            <a:r>
              <a:rPr lang="my-MM" sz="1200" dirty="0"/>
              <a:t>ကူးစက်ရန် ပိုမို ခက်ခဲ</a:t>
            </a:r>
            <a:r>
              <a:rPr lang="en-US" sz="1200" dirty="0"/>
              <a:t> </a:t>
            </a:r>
            <a:r>
              <a:rPr lang="my-MM" sz="1200" dirty="0"/>
              <a:t>သွားပါသည်။</a:t>
            </a:r>
          </a:p>
          <a:p>
            <a:endParaRPr lang="en-US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my-MM" sz="1200" dirty="0"/>
              <a:t>ကလေးများနှင့် အရွယ်ရောက်သူများ ကာကွယ်ဆေး ပိုမိုထိုးပြီးခြင်းသည် ကျောင်းများနှင့် စီးပွားရေးလုပ်ငန်းများ ဖွင့်လှစ် လည်ပတ်ရန် ပိုမိုလွယ်ကူစေ ပါသည်။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DBA9C-9ABE-48AA-A504-BA77E4B3A9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62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y-MM" dirty="0"/>
              <a:t>အချို့ကာကွယ်ဆေးများကို နှစ်ကြိမ်ထိုးရန်လိုအပ်ပြီး အချို့မှာ တစ်ကြိမ်သာထိုးရန် လိုအပ်ပါသည်။</a:t>
            </a:r>
          </a:p>
          <a:p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my-MM" sz="2800" dirty="0"/>
              <a:t>နှစ်ကြိမ်ထိုးရန်လိုအပ်သော ကာကွယ်ဆေးအတွက်</a:t>
            </a:r>
            <a:endParaRPr lang="en-US" sz="2800" dirty="0"/>
          </a:p>
          <a:p>
            <a:pPr marL="1200150" lvl="1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2800" dirty="0"/>
              <a:t>ပထမအကြိမ် ဆေးထိုးခြင်းသည် သင့်ခန္ဓာကိုယ်ကို အဆင်သင့်</a:t>
            </a:r>
            <a:r>
              <a:rPr lang="en-US" sz="2800" dirty="0"/>
              <a:t> </a:t>
            </a:r>
            <a:r>
              <a:rPr lang="my-MM" sz="2800" dirty="0"/>
              <a:t>ဖြစ်စေပါသည်။</a:t>
            </a:r>
            <a:endParaRPr lang="en-US" sz="2800" dirty="0"/>
          </a:p>
          <a:p>
            <a:pPr marL="1200150" lvl="1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2800" dirty="0"/>
              <a:t>ဒုတိယအကြိမ် ဆေးထိုးခြင်းကို ရက်သတ္တပတ်</a:t>
            </a:r>
            <a:r>
              <a:rPr lang="en-US" sz="2800" dirty="0"/>
              <a:t> </a:t>
            </a:r>
            <a:r>
              <a:rPr lang="my-MM" sz="2800" dirty="0"/>
              <a:t>အနည်းငယ်</a:t>
            </a:r>
            <a:r>
              <a:rPr lang="en-US" sz="2800" dirty="0"/>
              <a:t> </a:t>
            </a:r>
            <a:r>
              <a:rPr lang="my-MM" sz="2800" dirty="0"/>
              <a:t>အကြာတွင် ပြုလုပ်ပါသည်။ သင့်တွင် ကာကွယ်နိုင်စွမ်း အပြည့်အဝရှိကြောင်း သေချာစေရန်ဖြစ်ပါသည်။</a:t>
            </a:r>
            <a:endParaRPr lang="en-US" sz="2800" dirty="0"/>
          </a:p>
          <a:p>
            <a:pPr marL="1200150" lvl="1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2800" dirty="0"/>
              <a:t>သင့်တွင် ကာကွယ်နိုင်စွမ်း အပြည့်အဝရရှိစေရန်အတွက် ကာကွယ်ဆေးနှစ်ကြိမ်လုံးထိုးရန် အရေးကြီးပါသည်။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DBA9C-9ABE-48AA-A504-BA77E4B3A9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26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y-MM" sz="1200" dirty="0"/>
              <a:t>အပျော့စား ဘေးထွက်ဆိုးကျိုးတို့သည် </a:t>
            </a:r>
            <a:r>
              <a:rPr lang="my-MM" sz="1400" dirty="0"/>
              <a:t>ပုံမှန် </a:t>
            </a:r>
            <a:r>
              <a:rPr lang="my-MM" sz="1200" dirty="0"/>
              <a:t>သာ ဖြစ်ပါသည်။</a:t>
            </a:r>
            <a:endParaRPr lang="en-US" sz="1200" dirty="0"/>
          </a:p>
          <a:p>
            <a:endParaRPr lang="en-US" b="0" dirty="0"/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2400" dirty="0"/>
              <a:t>ဘေးထွက်ဆိုးကျိုးများက သင့်ထံတွင် </a:t>
            </a:r>
            <a:r>
              <a:rPr lang="en-US" sz="2400" dirty="0"/>
              <a:t>COVID-19 </a:t>
            </a:r>
            <a:r>
              <a:rPr lang="my-MM" sz="2400" dirty="0"/>
              <a:t>ရှိသည်ဟု မဆိုလိုပါ။</a:t>
            </a:r>
            <a:endParaRPr lang="en-US" sz="2400" dirty="0"/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2400" dirty="0"/>
              <a:t>ဘေးထွက်ဆိုးကျိုးဖြစ်ရခြင်းမှာ ကာကွယ်ဆေးက သင့်ခန္ဓာကိုယ်အား</a:t>
            </a:r>
            <a:r>
              <a:rPr lang="en-US" sz="2400" dirty="0"/>
              <a:t> COVID-19 </a:t>
            </a:r>
            <a:r>
              <a:rPr lang="my-MM" sz="2400" dirty="0"/>
              <a:t>ကို မည်သို့တိုက်ထုတ်ရမည်ကို သင်ပေးနေသောကြောင့် ဖြစ်သည်။ </a:t>
            </a:r>
            <a:endParaRPr lang="en-US" sz="2400" dirty="0"/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2400" dirty="0"/>
              <a:t>ဘေးထွက်ဆိုးကျိုးအချို့မှာ</a:t>
            </a:r>
            <a:endParaRPr lang="en-US" sz="2400" dirty="0"/>
          </a:p>
          <a:p>
            <a:pPr marL="1200150" lvl="1" indent="-4572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2400" dirty="0"/>
              <a:t>ကာကွယ်ဆေးထိုးထားသောလက်မောင်းတွင် နာကျင်ခြင်း (သို့မဟုတ်) ‌ရောင်ရမ်းခြင်း</a:t>
            </a:r>
            <a:endParaRPr lang="en-US" sz="2400" dirty="0"/>
          </a:p>
          <a:p>
            <a:pPr marL="1200150" lvl="1" indent="-4572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2400" dirty="0"/>
              <a:t>မောပန်းခြင်း၊ ခေါင်းကိုက်ခြင်း၊ ကြွက်သားနာကျင်ခြင်း၊ ချမ်းတုန်ခြင်း၊ အဖျားတက်ခြင်း၊ မအီမသာဖြစ်ခြင်း။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DBA9C-9ABE-48AA-A504-BA77E4B3A9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34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MC_COPH_cover_bkg_full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720" y="657321"/>
            <a:ext cx="6480951" cy="316784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500" b="1" i="0" baseline="0">
                <a:solidFill>
                  <a:schemeClr val="bg1"/>
                </a:solidFill>
                <a:latin typeface="Arial-BoldMT"/>
                <a:cs typeface="Arial-BoldMT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6720" y="3825164"/>
            <a:ext cx="6400800" cy="688511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 baseline="0">
                <a:solidFill>
                  <a:srgbClr val="FDB713"/>
                </a:solidFill>
                <a:latin typeface="Arial-BoldMT"/>
                <a:cs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606427" cy="1359153"/>
          </a:xfrm>
        </p:spPr>
        <p:txBody>
          <a:bodyPr tIns="0" b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56667" y="1882620"/>
            <a:ext cx="7282212" cy="395031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39" y="5936345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fld id="{A3F11EEC-60B6-DF4B-A821-B910872C5F64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67" y="5936345"/>
            <a:ext cx="335538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21047" y="5936345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fld id="{C2F1CAA2-7C6D-8F48-BAEE-2DAFD071A5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8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679846" y="1882621"/>
            <a:ext cx="3465576" cy="3895426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956439" y="1882620"/>
            <a:ext cx="3465137" cy="3895427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39" y="5936345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fld id="{A3F11EEC-60B6-DF4B-A821-B910872C5F64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67" y="5936345"/>
            <a:ext cx="335538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21047" y="5936345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fld id="{C2F1CAA2-7C6D-8F48-BAEE-2DAFD071A5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7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UNMC_COPH_closing_bkg_full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tent_bkg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606427" cy="13591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667" y="1882620"/>
            <a:ext cx="7282212" cy="4689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0" r:id="rId2"/>
    <p:sldLayoutId id="2147483742" r:id="rId3"/>
    <p:sldLayoutId id="2147483743" r:id="rId4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500" b="1" i="0" kern="1200" baseline="0">
          <a:solidFill>
            <a:srgbClr val="AD122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4173" y="3339603"/>
            <a:ext cx="7393577" cy="166782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my-MM" sz="3400" dirty="0"/>
              <a:t>သင့်ကလေးကို ကာကွယ်ပါ။</a:t>
            </a:r>
            <a:br>
              <a:rPr lang="en-US" sz="3400" dirty="0"/>
            </a:br>
            <a:r>
              <a:rPr lang="my-MM" sz="3400" dirty="0"/>
              <a:t>သင့် ပတ်ဝန်းကျင်ကို ကာကွယ်ပါ။</a:t>
            </a:r>
            <a:endParaRPr lang="en-US" sz="3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6072D4C-88C6-4449-B994-1943E15A8F08}"/>
              </a:ext>
            </a:extLst>
          </p:cNvPr>
          <p:cNvSpPr txBox="1">
            <a:spLocks/>
          </p:cNvSpPr>
          <p:nvPr/>
        </p:nvSpPr>
        <p:spPr>
          <a:xfrm>
            <a:off x="552202" y="348344"/>
            <a:ext cx="7393577" cy="1204685"/>
          </a:xfrm>
          <a:prstGeom prst="rect">
            <a:avLst/>
          </a:prstGeom>
        </p:spPr>
        <p:txBody>
          <a:bodyPr vert="horz" lIns="91440" tIns="0" rIns="91440" bIns="0" rtlCol="0" anchor="b">
            <a:normAutofit fontScale="97500"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bg1"/>
                </a:solidFill>
                <a:latin typeface="Arial-BoldMT"/>
                <a:ea typeface="+mj-ea"/>
                <a:cs typeface="Arial-BoldMT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/>
              <a:t>United Healthcare</a:t>
            </a:r>
            <a:br>
              <a:rPr lang="en-US" sz="3600" dirty="0"/>
            </a:br>
            <a:r>
              <a:rPr lang="en-US" sz="3600" dirty="0"/>
              <a:t>College of Public Health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F5988F-CCD3-4AD2-AAD5-0FCA361F3329}"/>
              </a:ext>
            </a:extLst>
          </p:cNvPr>
          <p:cNvSpPr txBox="1">
            <a:spLocks/>
          </p:cNvSpPr>
          <p:nvPr/>
        </p:nvSpPr>
        <p:spPr>
          <a:xfrm>
            <a:off x="1459346" y="1919515"/>
            <a:ext cx="7393577" cy="1284516"/>
          </a:xfrm>
          <a:prstGeom prst="rect">
            <a:avLst/>
          </a:prstGeom>
        </p:spPr>
        <p:txBody>
          <a:bodyPr vert="horz" lIns="91440" tIns="0" rIns="91440" bIns="0" rtlCol="0" anchor="b">
            <a:normAutofit fontScale="97500"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bg1"/>
                </a:solidFill>
                <a:latin typeface="Arial-BoldMT"/>
                <a:ea typeface="+mj-ea"/>
                <a:cs typeface="Arial-BoldMT"/>
              </a:defRPr>
            </a:lvl1pPr>
          </a:lstStyle>
          <a:p>
            <a:pPr>
              <a:lnSpc>
                <a:spcPct val="100000"/>
              </a:lnSpc>
            </a:pPr>
            <a:br>
              <a:rPr lang="en-US" sz="3600" dirty="0"/>
            </a:br>
            <a:r>
              <a:rPr lang="en-US" sz="4100" dirty="0"/>
              <a:t>COVID-19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36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84CA8-CEFB-4387-B6DA-C898361E9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my-MM" sz="4000" dirty="0"/>
              <a:t>ပြင်းထန်သော ဘေးထွက်ဆိုးကျိုးတို့သည် အလွန်ရှားပါးပါသည်။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C0D95-982E-496E-8703-B2257A116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012" y="2085815"/>
            <a:ext cx="8477620" cy="4376354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2800" dirty="0"/>
              <a:t>ကာကွယ်ဆေးများသည် ဘေးကင်းပါသည်။ သင် (သို့မဟုတ်) သင့်ကလေးသည် ကာကွယ်ဆေးကြောင့်ထက်</a:t>
            </a:r>
            <a:r>
              <a:rPr lang="en-US" sz="2800" dirty="0"/>
              <a:t> COVID-19 </a:t>
            </a:r>
            <a:r>
              <a:rPr lang="my-MM" sz="2800" dirty="0"/>
              <a:t>ရောဂါကြောင့် အပြင်းအထန် နေမကောင်းဖြစ်နိုင်ခြေ ပိုရှိပါသည်။</a:t>
            </a:r>
            <a:endParaRPr lang="en-US" sz="2800" dirty="0"/>
          </a:p>
          <a:p>
            <a:pPr marL="457200" indent="-457200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2800" dirty="0"/>
              <a:t>အနည်းငယ်သော လူငယ်လူရွယ်တို့သည် နှလုံးရောင်ခြင်း၊ သွေးခဲဖြစ်ပေါ်ခြင်းတို့ကို ခံစားရပါသည်။</a:t>
            </a:r>
            <a:endParaRPr lang="en-US" sz="2800" dirty="0"/>
          </a:p>
          <a:p>
            <a:pPr marL="457200" indent="-457200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2800" dirty="0"/>
              <a:t>ကာကွယ်ဆေး၏ အကျိုးကျေးဇူးက ၎င်းမှရနိုင်သည့် ဘေးထွက်ဆိုးကျိုးထက် များစွာသာလွန်ပါသည်။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7137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E2419-A504-451A-B43C-F63AA40A3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7" y="337775"/>
            <a:ext cx="8651792" cy="1359153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my-MM" dirty="0"/>
              <a:t>ကာကွယ်ဆေးသည် </a:t>
            </a:r>
            <a:r>
              <a:rPr lang="en-US" dirty="0"/>
              <a:t>COVID-19</a:t>
            </a:r>
            <a:r>
              <a:rPr lang="my-MM" dirty="0"/>
              <a:t> ကူးစက် မှုမှ သင့်ကို ကာကွယ်ပေးပါသည်။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9E910-84FA-4CD1-9401-28161014B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264" y="2172908"/>
            <a:ext cx="7766419" cy="476492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2800" dirty="0"/>
              <a:t> သင်သည် </a:t>
            </a:r>
            <a:r>
              <a:rPr lang="en-US" sz="2800" dirty="0"/>
              <a:t>COVID-19 </a:t>
            </a:r>
            <a:r>
              <a:rPr lang="my-MM" sz="2800" dirty="0"/>
              <a:t>ကူးစက်ခံရပြီးသည့်တိုင် ကာကွယ်ဆေးထိုးသင့်ပါသည်။</a:t>
            </a: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2800" dirty="0"/>
              <a:t>ကာကွယ်ဆေးထိုးထားသူအား </a:t>
            </a:r>
            <a:r>
              <a:rPr lang="en-US" sz="2800" dirty="0"/>
              <a:t>COVID-19 </a:t>
            </a:r>
            <a:r>
              <a:rPr lang="my-MM" sz="2800" dirty="0"/>
              <a:t>ကူးစက်ခြင်းမှ မည်မျှကြာအောင် ကာကွယ်ပေးနိုင်မည်ကို မသိသေးပါ။</a:t>
            </a: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my-MM" sz="2800" dirty="0"/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2800" dirty="0"/>
              <a:t>ပိုမိုသိရှိနိုင်ရန် သင့်ဆရာဝန်ကို မေးမြန်းပါ။</a:t>
            </a:r>
            <a:endParaRPr lang="en-US" sz="2800" dirty="0"/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1434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3BE8E8-4FB9-4C41-9738-C18F6EA72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068" y="2201938"/>
            <a:ext cx="4164696" cy="27764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9E910-84FA-4CD1-9401-28161014B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39" y="2332563"/>
            <a:ext cx="3818761" cy="4068237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800" dirty="0"/>
              <a:t> </a:t>
            </a:r>
            <a:r>
              <a:rPr lang="my-MM" sz="2800" dirty="0"/>
              <a:t>ကာကွယ်ဆေးထိုးပြီးသည့်နောက်တွင် </a:t>
            </a:r>
            <a:r>
              <a:rPr lang="en-US" sz="2800" dirty="0"/>
              <a:t>COVID-19 </a:t>
            </a:r>
            <a:r>
              <a:rPr lang="my-MM" sz="2800" dirty="0"/>
              <a:t>ကူးစက်ခံရလျှင်သော်မှ ကာကွယ်ဆေးက သင့်ကို အပြင်းအထန်ဖျားနာခြင်းမှ ကာကွယ်ပေးပါသည်။</a:t>
            </a:r>
            <a:endParaRPr lang="en-US" sz="2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416E3E-66D3-4CFB-B6F4-DCE996B14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7" y="424859"/>
            <a:ext cx="8651792" cy="1359153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my-MM" dirty="0"/>
              <a:t>ကာကွယ်ဆေးသည် </a:t>
            </a:r>
            <a:r>
              <a:rPr lang="en-US" dirty="0"/>
              <a:t>COVID-19</a:t>
            </a:r>
            <a:r>
              <a:rPr lang="my-MM" dirty="0"/>
              <a:t> ကူးစက် မှုမှ သင့်ကို ကာကွယ်ပေးပါသည်။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70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5F3FE-6B53-4D9F-A788-661F1207C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6216A-F2C4-4D2C-8DA8-FC8BE319F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CDC</a:t>
            </a:r>
          </a:p>
          <a:p>
            <a:endParaRPr lang="en-US" sz="2800" dirty="0"/>
          </a:p>
          <a:p>
            <a:r>
              <a:rPr lang="en-US" sz="2800" dirty="0"/>
              <a:t>National Resource Center for Refugees, Immigrants and Migrants</a:t>
            </a:r>
          </a:p>
          <a:p>
            <a:endParaRPr lang="en-US" sz="2800" dirty="0"/>
          </a:p>
          <a:p>
            <a:r>
              <a:rPr lang="en-US" sz="2800" dirty="0"/>
              <a:t>United Healthcare</a:t>
            </a:r>
          </a:p>
          <a:p>
            <a:endParaRPr lang="en-US" sz="2800" dirty="0"/>
          </a:p>
          <a:p>
            <a:r>
              <a:rPr lang="en-US" sz="2800" dirty="0"/>
              <a:t>University of Nebraska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1175852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26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D852-1DCB-4DFB-BB9D-22F674A09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en-US" dirty="0"/>
              <a:t>COVID-19 </a:t>
            </a:r>
            <a:r>
              <a:rPr lang="my-MM" dirty="0"/>
              <a:t>ကာကွယ်ဆေးသည် ဘေးကင်းပြီး ထိရောက်မှုရှိပါသည်။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E0E0F9-39F7-4C99-8337-A06607736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365" y="3184461"/>
            <a:ext cx="3819126" cy="255117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543540-634E-494E-B909-EC71E6527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666" y="1937685"/>
            <a:ext cx="7873825" cy="149131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2200" dirty="0"/>
              <a:t>အမေရိကန်သမိုင်းတလျှောက် မည်သည့်ဆေးမျှ ယခုဆေးလောက် ဘေးကင်းမှုအတွက် စမ်းသပ်စစ်ဆေးခြင်း မပြုရသေးပါ။</a:t>
            </a:r>
            <a:endParaRPr lang="en-US" sz="220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D72DC99-1F59-4CB7-B761-32A6F9B8150F}"/>
              </a:ext>
            </a:extLst>
          </p:cNvPr>
          <p:cNvSpPr txBox="1">
            <a:spLocks/>
          </p:cNvSpPr>
          <p:nvPr/>
        </p:nvSpPr>
        <p:spPr>
          <a:xfrm>
            <a:off x="991760" y="3429000"/>
            <a:ext cx="3984512" cy="27338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16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2200" dirty="0"/>
              <a:t>ကာကွယ်ဆေးက </a:t>
            </a:r>
            <a:r>
              <a:rPr lang="en-US" sz="2200" dirty="0" err="1"/>
              <a:t>သင</a:t>
            </a:r>
            <a:r>
              <a:rPr lang="en-US" sz="2200" dirty="0"/>
              <a:t>့်ကို </a:t>
            </a:r>
            <a:endParaRPr lang="my-MM" sz="2200" dirty="0"/>
          </a:p>
          <a:p>
            <a:pPr>
              <a:lnSpc>
                <a:spcPct val="150000"/>
              </a:lnSpc>
            </a:pPr>
            <a:r>
              <a:rPr lang="en-US" sz="2200" dirty="0"/>
              <a:t>    COVID-19 </a:t>
            </a:r>
            <a:r>
              <a:rPr lang="my-MM" sz="2200" dirty="0"/>
              <a:t>ရောဂါ မဖြစ်စေနိုင်ပါ။</a:t>
            </a:r>
            <a:endParaRPr lang="en-US" sz="2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2200" dirty="0"/>
              <a:t>ကာကွယ်ဆေးထိုးခြင်းသည် </a:t>
            </a:r>
            <a:r>
              <a:rPr lang="en-US" sz="2200" dirty="0"/>
              <a:t>COVID-19</a:t>
            </a:r>
            <a:r>
              <a:rPr lang="my-MM" sz="2200" dirty="0"/>
              <a:t> ကူးစက်ခံရခြင်းထက် ပိုမိုဘေးကင်းပါသည်။</a:t>
            </a:r>
            <a:endParaRPr lang="en-US" sz="2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537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543540-634E-494E-B909-EC71E6527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2674" y="4301830"/>
            <a:ext cx="8652162" cy="2572736"/>
          </a:xfrm>
        </p:spPr>
        <p:txBody>
          <a:bodyPr>
            <a:noAutofit/>
          </a:bodyPr>
          <a:lstStyle/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2400" dirty="0"/>
              <a:t>ကာကွယ်ဆေးကို အသက်အရွယ်စုံ၊ လူမျိုးစုံ ထောင်ပေါင်းများစွာဖြင့် စမ်းသပ်ခဲ့ပြီး ဘေးကင်းကြောင်း သက်သေပြပြီး ဖြစ်ပါသည်။</a:t>
            </a:r>
            <a:endParaRPr lang="en-US" sz="2400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2400" dirty="0"/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COVID-19</a:t>
            </a:r>
            <a:r>
              <a:rPr lang="my-MM" sz="2400" dirty="0"/>
              <a:t> ကာကွယ်ဆေးက သင့် မျိုးဗီဇ </a:t>
            </a:r>
            <a:r>
              <a:rPr lang="en-US" sz="2400" dirty="0"/>
              <a:t>DNA </a:t>
            </a:r>
            <a:r>
              <a:rPr lang="my-MM" sz="2400" dirty="0"/>
              <a:t>ကို မပြောင်းလဲစေပါ။</a:t>
            </a:r>
            <a:r>
              <a:rPr lang="en-US" sz="24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F93069-F500-4AD2-B462-CE03CC702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681" y="1757762"/>
            <a:ext cx="4370464" cy="245911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108104B-F96F-428C-81DE-5DDACEB29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596" y="257281"/>
            <a:ext cx="7606427" cy="1359153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en-US" dirty="0"/>
              <a:t>COVID-19 </a:t>
            </a:r>
            <a:r>
              <a:rPr lang="my-MM" dirty="0"/>
              <a:t>ကာကွယ်ဆေးသည် ဘေးကင်းပြီး ထိရောက်မှုရှိပါသည်။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746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543540-634E-494E-B909-EC71E6527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034" y="1882621"/>
            <a:ext cx="3615561" cy="284178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2400" dirty="0"/>
              <a:t>ကာကွယ်ဆေးသည် မျိုးဆက်ပွားခြင်း/ ကိုယ်ဝန်ဆောင်ခြင်းအပေါ် သက်ရောက်မှုရှိကြောင်း အထောက်အထားမရှိပါ။</a:t>
            </a:r>
            <a:endParaRPr lang="en-US" sz="2400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56A46B-B282-4284-BFE1-2BA40859D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967" y="2116207"/>
            <a:ext cx="4447537" cy="2371572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3E65555-3836-47C5-ADAF-733A6A4C2465}"/>
              </a:ext>
            </a:extLst>
          </p:cNvPr>
          <p:cNvSpPr txBox="1">
            <a:spLocks/>
          </p:cNvSpPr>
          <p:nvPr/>
        </p:nvSpPr>
        <p:spPr>
          <a:xfrm>
            <a:off x="804034" y="4574542"/>
            <a:ext cx="7502181" cy="23715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16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</a:pPr>
            <a:endParaRPr lang="en-US" sz="2400" dirty="0"/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2400" dirty="0"/>
              <a:t>ကိုယ်ဝန်ဆောင်အမျိုးသမီးများသည်</a:t>
            </a:r>
            <a:r>
              <a:rPr lang="en-US" sz="2400" dirty="0"/>
              <a:t> </a:t>
            </a:r>
            <a:r>
              <a:rPr lang="my-MM" sz="2400" dirty="0"/>
              <a:t>မိမိတို့၏ ဆရာဝန်နှင့် ကာကွယ်ဆေးထိုးသင့် မထိုးသင့် တိုင်ပင်ပါ။</a:t>
            </a:r>
            <a:endParaRPr lang="en-US" sz="24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33F2259-6C06-48F3-86AB-ACD519B68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41" y="395831"/>
            <a:ext cx="7606427" cy="1359153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en-US" dirty="0"/>
              <a:t>COVID-19 </a:t>
            </a:r>
            <a:r>
              <a:rPr lang="my-MM" dirty="0"/>
              <a:t>ကာကွယ်ဆေးသည် ဘေးကင်းပြီး ထိရောက်မှုရှိပါသည်။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867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E28C2-EC3D-4B4A-BE39-27B158A31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573" y="825322"/>
            <a:ext cx="7606427" cy="135915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my-MM" dirty="0"/>
              <a:t>ကာကွယ်ဆေးတွင် အောက်ပါတို့ မပါဝင်ပါ။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B2D750-A58D-4AA6-836B-A2C5A8D13A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61" r="20532"/>
          <a:stretch/>
        </p:blipFill>
        <p:spPr>
          <a:xfrm>
            <a:off x="5415626" y="2312113"/>
            <a:ext cx="3465138" cy="33543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488FE-8F32-4E75-8B24-9105E22BE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9748" y="2478369"/>
            <a:ext cx="4683125" cy="389542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2400" dirty="0"/>
              <a:t>ကြာရှည်အထားခံဆေးများ</a:t>
            </a: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2400" dirty="0"/>
              <a:t>ဥ</a:t>
            </a:r>
            <a:endParaRPr lang="en-US" sz="2400" dirty="0"/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2400" dirty="0"/>
              <a:t>ဝက်သားနှင့် ဆက်စပ်ထုတ်ကုန်များ</a:t>
            </a:r>
            <a:endParaRPr lang="en-US" sz="2400" dirty="0"/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2400" dirty="0"/>
              <a:t>ကျွဲကော် (</a:t>
            </a:r>
            <a:r>
              <a:rPr lang="en-US" sz="2400" dirty="0"/>
              <a:t>Gelatin</a:t>
            </a:r>
            <a:r>
              <a:rPr lang="my-MM" sz="2400" dirty="0"/>
              <a:t>)</a:t>
            </a:r>
            <a:endParaRPr lang="en-US" sz="2400" dirty="0"/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2400" dirty="0"/>
              <a:t>ရာဘာ (</a:t>
            </a:r>
            <a:r>
              <a:rPr lang="en-US" sz="2400" dirty="0"/>
              <a:t>Latex</a:t>
            </a:r>
            <a:r>
              <a:rPr lang="my-MM" sz="2400" dirty="0"/>
              <a:t>)</a:t>
            </a:r>
            <a:endParaRPr lang="en-US" sz="2400" dirty="0"/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COVID-19 </a:t>
            </a:r>
            <a:r>
              <a:rPr lang="my-MM" sz="2400" dirty="0"/>
              <a:t>ဗိုင်းရပ်စ် ပိုးအရှင်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3403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75457-724C-4D68-8D0D-CA36C2158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385" y="255951"/>
            <a:ext cx="7998388" cy="1399310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my-MM" sz="3600" dirty="0"/>
              <a:t>ကာကွယ်ဆေးသည် ကလေးများနှင့် လူငယ်များ</a:t>
            </a:r>
            <a:r>
              <a:rPr lang="en-US" sz="3600" dirty="0"/>
              <a:t> </a:t>
            </a:r>
            <a:r>
              <a:rPr lang="my-MM" sz="3600" dirty="0"/>
              <a:t>အပါအဝင် လူတိုင်းကို ကာကွယ်ပေးပါသည်။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95F377-8AF9-4838-832A-3F8506B90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864" y="2516376"/>
            <a:ext cx="3208972" cy="320897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2B97D7-A393-4016-8759-D3CFE04A2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39" y="2173570"/>
            <a:ext cx="4959452" cy="302188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400" dirty="0"/>
              <a:t>COVID-19 </a:t>
            </a:r>
            <a:r>
              <a:rPr lang="my-MM" sz="2400" dirty="0"/>
              <a:t>မျိုးကွဲအသစ်များ ဖြစ်ပွား နေပါသည်။ ထိုအထဲတွင် ပိုမိုပြန့်ပွားရန် လွယ်ကူပြီး ပိုမိုပြင်းထန်သည့် ရောဂါလက္ခဏာများ ဖြစ်စေသော  </a:t>
            </a:r>
            <a:r>
              <a:rPr lang="en-US" sz="2400" dirty="0"/>
              <a:t>Delta </a:t>
            </a:r>
            <a:r>
              <a:rPr lang="my-MM" sz="2400" dirty="0"/>
              <a:t>မျိုးကွဲလည်း ပါဝင်ပါသည်။</a:t>
            </a:r>
            <a:endParaRPr lang="en-US" sz="24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FCC074D-DE1F-4439-8FDD-17A46DB7CA02}"/>
              </a:ext>
            </a:extLst>
          </p:cNvPr>
          <p:cNvSpPr txBox="1">
            <a:spLocks/>
          </p:cNvSpPr>
          <p:nvPr/>
        </p:nvSpPr>
        <p:spPr>
          <a:xfrm>
            <a:off x="956439" y="5301141"/>
            <a:ext cx="5167270" cy="1556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16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my-MM" sz="2400" dirty="0"/>
              <a:t>ကာကွယ်ဆေးများသည်</a:t>
            </a:r>
            <a:r>
              <a:rPr lang="en-US" sz="2400" dirty="0"/>
              <a:t> Delta</a:t>
            </a:r>
            <a:r>
              <a:rPr lang="my-MM" sz="2400" dirty="0"/>
              <a:t> ကဲ့သို့သော မျိူးကွဲများမှ ကာကွယ်ပေးပါသည်။</a:t>
            </a:r>
            <a:endParaRPr lang="en-US" sz="2400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5942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86B17A-A8B4-4B4C-A536-5A9F31391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721" y="247843"/>
            <a:ext cx="8312025" cy="1929358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my-MM" sz="3600" dirty="0"/>
              <a:t>ကလေးများနှင့် လူငယ်များကို ကာကွယ်ဆေး ထိုးခြင်းသည် လူမှုအသိုင်းအဝန်း တစ်ခုလုံးကို ကာကွယ်ရာ ရောက်ပါသည်။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79245-D01B-4289-B9A7-381D48CB7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8793" y="2506837"/>
            <a:ext cx="5139561" cy="41369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my-MM" sz="2600" dirty="0"/>
              <a:t>တစ်စုံတစ်ဦးသည် ကာကွယ်ဆေး</a:t>
            </a:r>
            <a:r>
              <a:rPr lang="en-US" sz="2600" dirty="0"/>
              <a:t> </a:t>
            </a:r>
            <a:r>
              <a:rPr lang="my-MM" sz="2600" dirty="0"/>
              <a:t>ထိုးပြီး ပါက အခြားသူများထံသို့ </a:t>
            </a:r>
            <a:r>
              <a:rPr lang="en-US" sz="2600" dirty="0"/>
              <a:t>COVID-19 </a:t>
            </a:r>
            <a:r>
              <a:rPr lang="my-MM" sz="2600" dirty="0"/>
              <a:t>ကူးစက်ရန် ပိုမို ခက်ခဲ</a:t>
            </a:r>
            <a:r>
              <a:rPr lang="en-US" sz="2600" dirty="0"/>
              <a:t> </a:t>
            </a:r>
            <a:r>
              <a:rPr lang="my-MM" sz="2600" dirty="0"/>
              <a:t>သွားပါသည်။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my-MM" sz="2600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my-MM" sz="2600" dirty="0"/>
              <a:t>ကလေးများနှင့် အရွယ်ရောက်သူများ ကာကွယ်ဆေး ပိုမိုထိုးပြီးခြင်းသည် ကျောင်းများနှင့် စီးပွားရေးလုပ်ငန်းများ ဖွင့်လှစ် လည်ပတ်ရန် ပိုမိုလွယ်ကူစေ ပါသည်။</a:t>
            </a:r>
            <a:endParaRPr lang="en-US" sz="260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AA00487-D6D5-41AA-A600-FB3ACB9DFA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178380"/>
              </p:ext>
            </p:extLst>
          </p:nvPr>
        </p:nvGraphicFramePr>
        <p:xfrm>
          <a:off x="6245425" y="1567146"/>
          <a:ext cx="2732333" cy="4223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Acrobat Document" r:id="rId4" imgW="7543800" imgH="11658386" progId="AcroExch.Document.DC">
                  <p:embed/>
                </p:oleObj>
              </mc:Choice>
              <mc:Fallback>
                <p:oleObj name="Acrobat Document" r:id="rId4" imgW="7543800" imgH="1165838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45425" y="1567146"/>
                        <a:ext cx="2732333" cy="4223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2247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83DA6-CE58-4279-8838-264B84172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666" y="203325"/>
            <a:ext cx="7898576" cy="1968546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my-MM" sz="3600" dirty="0"/>
              <a:t>အချို့ကာကွယ်ဆေးများကို နှစ်ကြိမ်ထိုးရန်</a:t>
            </a:r>
            <a:r>
              <a:rPr lang="en-US" sz="3600" dirty="0"/>
              <a:t> </a:t>
            </a:r>
            <a:r>
              <a:rPr lang="my-MM" sz="3600" dirty="0"/>
              <a:t>လိုအပ်ပြီး အချို့မှာ တစ်ကြိမ်သာထိုးရန် လိုအပ်ပါသည်။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753C5-12D0-4CDC-868B-EB0C02EE3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7" y="2171871"/>
            <a:ext cx="8451273" cy="468612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my-MM" sz="2800" dirty="0"/>
              <a:t>နှစ်ကြိမ်ထိုးရန်လိုအပ်သော ကာကွယ်ဆေးအတွက်</a:t>
            </a:r>
            <a:endParaRPr lang="en-US" sz="2800" dirty="0"/>
          </a:p>
          <a:p>
            <a:pPr marL="1200150" lvl="1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2800" dirty="0"/>
              <a:t>ပထမအကြိမ် ဆေးထိုးခြင်းသည် သင့်ခန္ဓာကိုယ်ကို အဆင်သင့်</a:t>
            </a:r>
            <a:r>
              <a:rPr lang="en-US" sz="2800" dirty="0"/>
              <a:t> </a:t>
            </a:r>
            <a:r>
              <a:rPr lang="my-MM" sz="2800" dirty="0"/>
              <a:t>ဖြစ်စေပါသည်။</a:t>
            </a:r>
            <a:endParaRPr lang="en-US" sz="2800" dirty="0"/>
          </a:p>
          <a:p>
            <a:pPr marL="1200150" lvl="1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2800" dirty="0"/>
              <a:t>ဒုတိယအကြိမ် ဆေးထိုးခြင်းကို ရက်သတ္တပတ်</a:t>
            </a:r>
            <a:r>
              <a:rPr lang="en-US" sz="2800" dirty="0"/>
              <a:t> </a:t>
            </a:r>
            <a:r>
              <a:rPr lang="my-MM" sz="2800" dirty="0"/>
              <a:t>အနည်းငယ်</a:t>
            </a:r>
            <a:r>
              <a:rPr lang="en-US" sz="2800" dirty="0"/>
              <a:t> </a:t>
            </a:r>
            <a:r>
              <a:rPr lang="my-MM" sz="2800" dirty="0"/>
              <a:t>အကြာတွင် ပြုလုပ်ပါသည်။ သင့်တွင် ကာကွယ်နိုင်စွမ်း အပြည့်အဝရှိကြောင်း သေချာစေရန်ဖြစ်ပါသည်။</a:t>
            </a:r>
            <a:endParaRPr lang="en-US" sz="2800" dirty="0"/>
          </a:p>
          <a:p>
            <a:pPr marL="1200150" lvl="1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2800" dirty="0"/>
              <a:t>သင့်တွင် ကာကွယ်နိုင်စွမ်း အပြည့်အဝရရှိစေရန်အတွက် ကာကွယ်ဆေးနှစ်ကြိမ်လုံးထိုးရန် အရေးကြီးပါသည်။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6244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CA28B-802A-473E-BEF6-213FA5EB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6" y="176465"/>
            <a:ext cx="8213558" cy="1289764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my-MM" sz="3600" dirty="0"/>
              <a:t>အပျော့စား ဘေးထွက်ဆိုးကျိုးတို့သည် </a:t>
            </a:r>
            <a:r>
              <a:rPr lang="my-MM" sz="4000" dirty="0"/>
              <a:t>ပုံမှန် </a:t>
            </a:r>
            <a:r>
              <a:rPr lang="my-MM" sz="3600" dirty="0"/>
              <a:t>သာ ဖြစ်ပါသည်။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311F8-301C-4692-93A1-FE87FF385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036" y="1577822"/>
            <a:ext cx="8187334" cy="3950310"/>
          </a:xfrm>
        </p:spPr>
        <p:txBody>
          <a:bodyPr>
            <a:noAutofit/>
          </a:bodyPr>
          <a:lstStyle/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2400" dirty="0"/>
              <a:t>ဘေးထွက်ဆိုးကျိုးများက သင့်ထံတွင် </a:t>
            </a:r>
            <a:r>
              <a:rPr lang="en-US" sz="2400" dirty="0"/>
              <a:t>COVID-19 </a:t>
            </a:r>
            <a:r>
              <a:rPr lang="my-MM" sz="2400" dirty="0"/>
              <a:t>ရှိသည်ဟု မဆိုလိုပါ။</a:t>
            </a:r>
            <a:endParaRPr lang="en-US" sz="2400" dirty="0"/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2400" dirty="0"/>
              <a:t>ဘေးထွက်ဆိုးကျိုးဖြစ်ရခြင်းမှာ ကာကွယ်ဆေးက သင့်ခန္ဓာကိုယ်အား</a:t>
            </a:r>
            <a:r>
              <a:rPr lang="en-US" sz="2400" dirty="0"/>
              <a:t> COVID-19 </a:t>
            </a:r>
            <a:r>
              <a:rPr lang="my-MM" sz="2400" dirty="0"/>
              <a:t>ကို မည်သို့တိုက်ထုတ်ရမည်ကို သင်ပေးနေသောကြောင့် ဖြစ်သည်။ </a:t>
            </a:r>
            <a:endParaRPr lang="en-US" sz="2400" dirty="0"/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2400" dirty="0"/>
              <a:t>ဘေးထွက်ဆိုးကျိုးအချို့မှာ</a:t>
            </a:r>
            <a:endParaRPr lang="en-US" sz="2400" dirty="0"/>
          </a:p>
          <a:p>
            <a:pPr marL="1200150" lvl="1" indent="-4572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2400" dirty="0"/>
              <a:t>ကာကွယ်ဆေးထိုးထားသောလက်မောင်းတွင် နာကျင်ခြင်း (သို့မဟုတ်) ‌ရောင်ရမ်းခြင်း</a:t>
            </a:r>
            <a:endParaRPr lang="en-US" sz="2400" dirty="0"/>
          </a:p>
          <a:p>
            <a:pPr marL="1200150" lvl="1" indent="-4572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my-MM" sz="2400" dirty="0"/>
              <a:t>မောပန်းခြင်း၊ ခေါင်းကိုက်ခြင်း၊ ကြွက်သားနာကျင်ခြင်း၊ ချမ်းတုန်ခြင်း၊ အဖျားတက်ခြင်း၊ မအီမသာဖြစ်ခြင်း။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2224692"/>
      </p:ext>
    </p:extLst>
  </p:cSld>
  <p:clrMapOvr>
    <a:masterClrMapping/>
  </p:clrMapOvr>
</p:sld>
</file>

<file path=ppt/theme/theme1.xml><?xml version="1.0" encoding="utf-8"?>
<a:theme xmlns:a="http://schemas.openxmlformats.org/drawingml/2006/main" name="NeMed_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2987</TotalTime>
  <Words>4172</Words>
  <Application>Microsoft Office PowerPoint</Application>
  <PresentationFormat>On-screen Show (4:3)</PresentationFormat>
  <Paragraphs>148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Arial-BoldMT</vt:lpstr>
      <vt:lpstr>Calibri</vt:lpstr>
      <vt:lpstr>NeMed_Presentation</vt:lpstr>
      <vt:lpstr>Acrobat Document</vt:lpstr>
      <vt:lpstr>သင့်ကလေးကို ကာကွယ်ပါ။ သင့် ပတ်ဝန်းကျင်ကို ကာကွယ်ပါ။</vt:lpstr>
      <vt:lpstr>COVID-19 ကာကွယ်ဆေးသည် ဘေးကင်းပြီး ထိရောက်မှုရှိပါသည်။</vt:lpstr>
      <vt:lpstr>COVID-19 ကာကွယ်ဆေးသည် ဘေးကင်းပြီး ထိရောက်မှုရှိပါသည်။</vt:lpstr>
      <vt:lpstr>COVID-19 ကာကွယ်ဆေးသည် ဘေးကင်းပြီး ထိရောက်မှုရှိပါသည်။</vt:lpstr>
      <vt:lpstr>ကာကွယ်ဆေးတွင် အောက်ပါတို့ မပါဝင်ပါ။</vt:lpstr>
      <vt:lpstr>ကာကွယ်ဆေးသည် ကလေးများနှင့် လူငယ်များ အပါအဝင် လူတိုင်းကို ကာကွယ်ပေးပါသည်။</vt:lpstr>
      <vt:lpstr>ကလေးများနှင့် လူငယ်များကို ကာကွယ်ဆေး ထိုးခြင်းသည် လူမှုအသိုင်းအဝန်း တစ်ခုလုံးကို ကာကွယ်ရာ ရောက်ပါသည်။</vt:lpstr>
      <vt:lpstr>အချို့ကာကွယ်ဆေးများကို နှစ်ကြိမ်ထိုးရန် လိုအပ်ပြီး အချို့မှာ တစ်ကြိမ်သာထိုးရန် လိုအပ်ပါသည်။</vt:lpstr>
      <vt:lpstr>အပျော့စား ဘေးထွက်ဆိုးကျိုးတို့သည် ပုံမှန် သာ ဖြစ်ပါသည်။</vt:lpstr>
      <vt:lpstr>ပြင်းထန်သော ဘေးထွက်ဆိုးကျိုးတို့သည် အလွန်ရှားပါးပါသည်။</vt:lpstr>
      <vt:lpstr>ကာကွယ်ဆေးသည် COVID-19 ကူးစက် မှုမှ သင့်ကို ကာကွယ်ပေးပါသည်။</vt:lpstr>
      <vt:lpstr>ကာကွယ်ဆေးသည် COVID-19 ကူးစက် မှုမှ သင့်ကို ကာကွယ်ပေးပါသည်။</vt:lpstr>
      <vt:lpstr>Credits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Considerations in Contact Tracing</dc:title>
  <dc:creator>Rebecca Rayman</dc:creator>
  <cp:lastModifiedBy>Than Htut Win</cp:lastModifiedBy>
  <cp:revision>143</cp:revision>
  <cp:lastPrinted>2021-09-17T21:12:21Z</cp:lastPrinted>
  <dcterms:created xsi:type="dcterms:W3CDTF">2020-08-04T17:45:43Z</dcterms:created>
  <dcterms:modified xsi:type="dcterms:W3CDTF">2021-10-12T16:00:58Z</dcterms:modified>
</cp:coreProperties>
</file>