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996" r:id="rId4"/>
    <p:sldId id="259" r:id="rId5"/>
    <p:sldId id="258" r:id="rId6"/>
    <p:sldId id="997" r:id="rId7"/>
    <p:sldId id="989" r:id="rId8"/>
    <p:sldId id="990" r:id="rId9"/>
    <p:sldId id="998" r:id="rId10"/>
    <p:sldId id="999" r:id="rId11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0000"/>
    <a:srgbClr val="D1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00" autoAdjust="0"/>
    <p:restoredTop sz="94616"/>
  </p:normalViewPr>
  <p:slideViewPr>
    <p:cSldViewPr>
      <p:cViewPr varScale="1">
        <p:scale>
          <a:sx n="96" d="100"/>
          <a:sy n="96" d="100"/>
        </p:scale>
        <p:origin x="192" y="1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4BDA5-8BDB-034A-812E-28DFDC4AAC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3" y="0"/>
            <a:ext cx="16243300" cy="7620000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927192" y="8077200"/>
            <a:ext cx="7959883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/>
            </a:lvl1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64921BF-FF99-BC44-9F2F-FC64D631838A}"/>
              </a:ext>
            </a:extLst>
          </p:cNvPr>
          <p:cNvSpPr/>
          <p:nvPr userDrawn="1"/>
        </p:nvSpPr>
        <p:spPr>
          <a:xfrm>
            <a:off x="10718800" y="1638300"/>
            <a:ext cx="0" cy="4572000"/>
          </a:xfrm>
          <a:custGeom>
            <a:avLst/>
            <a:gdLst/>
            <a:ahLst/>
            <a:cxnLst/>
            <a:rect l="l" t="t" r="r" b="b"/>
            <a:pathLst>
              <a:path h="4572000">
                <a:moveTo>
                  <a:pt x="0" y="0"/>
                </a:moveTo>
                <a:lnTo>
                  <a:pt x="0" y="45720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71CF9C78-E331-774C-9C66-930EC4B7B3D2}"/>
              </a:ext>
            </a:extLst>
          </p:cNvPr>
          <p:cNvSpPr/>
          <p:nvPr userDrawn="1"/>
        </p:nvSpPr>
        <p:spPr>
          <a:xfrm>
            <a:off x="0" y="8343900"/>
            <a:ext cx="1525270" cy="203200"/>
          </a:xfrm>
          <a:custGeom>
            <a:avLst/>
            <a:gdLst/>
            <a:ahLst/>
            <a:cxnLst/>
            <a:rect l="l" t="t" r="r" b="b"/>
            <a:pathLst>
              <a:path w="1525270" h="203200">
                <a:moveTo>
                  <a:pt x="0" y="203200"/>
                </a:moveTo>
                <a:lnTo>
                  <a:pt x="1525015" y="203200"/>
                </a:lnTo>
                <a:lnTo>
                  <a:pt x="1525015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48ED6E-F499-E742-91E1-099FE0C2FF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55400" y="2160541"/>
            <a:ext cx="3911600" cy="34163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60575" y="1560367"/>
            <a:ext cx="8890000" cy="23083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5000" b="1" i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935654-4BF2-3749-B5BE-A2DF39E12C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0" y="8247879"/>
            <a:ext cx="4724400" cy="3937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Gr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B41ADE-3D9B-9A45-9BF8-A358CB07A0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06600" cy="9144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184400" y="609600"/>
            <a:ext cx="11963400" cy="48513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3200" b="0" i="0">
                <a:solidFill>
                  <a:schemeClr val="tx1"/>
                </a:solidFill>
                <a:latin typeface="+mn-lt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56000" y="1371599"/>
            <a:ext cx="11836400" cy="624454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800" b="1" i="0">
                <a:solidFill>
                  <a:srgbClr val="D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7BE951C-3295-CA4F-B6F5-BB04961B11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1" y="4019113"/>
            <a:ext cx="1271539" cy="1110769"/>
          </a:xfrm>
          <a:prstGeom prst="rect">
            <a:avLst/>
          </a:prstGeom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id="{AD4D9A2A-33C0-6245-ADC5-02C6D5B1D4FA}"/>
              </a:ext>
            </a:extLst>
          </p:cNvPr>
          <p:cNvSpPr/>
          <p:nvPr userDrawn="1"/>
        </p:nvSpPr>
        <p:spPr>
          <a:xfrm>
            <a:off x="14528800" y="750568"/>
            <a:ext cx="1727200" cy="240031"/>
          </a:xfrm>
          <a:custGeom>
            <a:avLst/>
            <a:gdLst/>
            <a:ahLst/>
            <a:cxnLst/>
            <a:rect l="l" t="t" r="r" b="b"/>
            <a:pathLst>
              <a:path w="6096000" h="203200">
                <a:moveTo>
                  <a:pt x="0" y="203200"/>
                </a:moveTo>
                <a:lnTo>
                  <a:pt x="6096000" y="203200"/>
                </a:lnTo>
                <a:lnTo>
                  <a:pt x="6096000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63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Gl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ED1EF5-66F1-244A-B20F-F8BF4CA952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5" y="0"/>
            <a:ext cx="15430500" cy="9144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98800" y="609600"/>
            <a:ext cx="11049000" cy="48513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3200" b="0" i="0">
                <a:solidFill>
                  <a:schemeClr val="tx1"/>
                </a:solidFill>
                <a:latin typeface="+mn-lt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556000" y="1371601"/>
            <a:ext cx="11836400" cy="624454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800" b="1" i="0">
                <a:solidFill>
                  <a:srgbClr val="D00000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7BE951C-3295-CA4F-B6F5-BB04961B11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1" y="4019113"/>
            <a:ext cx="1271539" cy="1110770"/>
          </a:xfrm>
          <a:prstGeom prst="rect">
            <a:avLst/>
          </a:prstGeom>
        </p:spPr>
      </p:pic>
      <p:sp>
        <p:nvSpPr>
          <p:cNvPr id="10" name="object 5">
            <a:extLst>
              <a:ext uri="{FF2B5EF4-FFF2-40B4-BE49-F238E27FC236}">
                <a16:creationId xmlns:a16="http://schemas.microsoft.com/office/drawing/2014/main" id="{46EC2DA8-1199-9745-A1F2-769683C88F3F}"/>
              </a:ext>
            </a:extLst>
          </p:cNvPr>
          <p:cNvSpPr/>
          <p:nvPr userDrawn="1"/>
        </p:nvSpPr>
        <p:spPr>
          <a:xfrm>
            <a:off x="14528800" y="750568"/>
            <a:ext cx="1727200" cy="240031"/>
          </a:xfrm>
          <a:custGeom>
            <a:avLst/>
            <a:gdLst/>
            <a:ahLst/>
            <a:cxnLst/>
            <a:rect l="l" t="t" r="r" b="b"/>
            <a:pathLst>
              <a:path w="6096000" h="203200">
                <a:moveTo>
                  <a:pt x="0" y="203200"/>
                </a:moveTo>
                <a:lnTo>
                  <a:pt x="6096000" y="203200"/>
                </a:lnTo>
                <a:lnTo>
                  <a:pt x="6096000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Red Gri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28A3B-03DC-3E41-A085-9E86B6F9B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87" y="0"/>
            <a:ext cx="14249400" cy="914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382F4C-D42D-3E40-B287-E0BE1FA023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1" y="4019113"/>
            <a:ext cx="1271539" cy="1110769"/>
          </a:xfrm>
          <a:prstGeom prst="rect">
            <a:avLst/>
          </a:prstGeom>
        </p:spPr>
      </p:pic>
      <p:sp>
        <p:nvSpPr>
          <p:cNvPr id="24" name="Holder 2">
            <a:extLst>
              <a:ext uri="{FF2B5EF4-FFF2-40B4-BE49-F238E27FC236}">
                <a16:creationId xmlns:a16="http://schemas.microsoft.com/office/drawing/2014/main" id="{1D413CF6-ED99-9F42-BCF6-9786CB973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600" y="568961"/>
            <a:ext cx="6172200" cy="48513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3200" b="0" i="0">
                <a:solidFill>
                  <a:schemeClr val="bg1"/>
                </a:solidFill>
                <a:latin typeface="+mn-lt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5" name="Holder 3">
            <a:extLst>
              <a:ext uri="{FF2B5EF4-FFF2-40B4-BE49-F238E27FC236}">
                <a16:creationId xmlns:a16="http://schemas.microsoft.com/office/drawing/2014/main" id="{D8F191FF-9478-5941-B04B-88C08C936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0" y="1804669"/>
            <a:ext cx="11836400" cy="6577332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8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3D4B7669-FE11-C34B-AA73-1780BFEFD19E}"/>
              </a:ext>
            </a:extLst>
          </p:cNvPr>
          <p:cNvSpPr/>
          <p:nvPr userDrawn="1"/>
        </p:nvSpPr>
        <p:spPr>
          <a:xfrm>
            <a:off x="14528800" y="750568"/>
            <a:ext cx="1727200" cy="240031"/>
          </a:xfrm>
          <a:custGeom>
            <a:avLst/>
            <a:gdLst/>
            <a:ahLst/>
            <a:cxnLst/>
            <a:rect l="l" t="t" r="r" b="b"/>
            <a:pathLst>
              <a:path w="6096000" h="203200">
                <a:moveTo>
                  <a:pt x="0" y="203200"/>
                </a:moveTo>
                <a:lnTo>
                  <a:pt x="6096000" y="203200"/>
                </a:lnTo>
                <a:lnTo>
                  <a:pt x="6096000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- White Gl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28A3B-03DC-3E41-A085-9E86B6F9B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587" y="0"/>
            <a:ext cx="14249400" cy="914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382F4C-D42D-3E40-B287-E0BE1FA023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61" y="4019113"/>
            <a:ext cx="1271539" cy="1110769"/>
          </a:xfrm>
          <a:prstGeom prst="rect">
            <a:avLst/>
          </a:prstGeom>
        </p:spPr>
      </p:pic>
      <p:sp>
        <p:nvSpPr>
          <p:cNvPr id="24" name="Holder 2">
            <a:extLst>
              <a:ext uri="{FF2B5EF4-FFF2-40B4-BE49-F238E27FC236}">
                <a16:creationId xmlns:a16="http://schemas.microsoft.com/office/drawing/2014/main" id="{1D413CF6-ED99-9F42-BCF6-9786CB973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600" y="568961"/>
            <a:ext cx="6172200" cy="48513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3200" b="0" i="0">
                <a:solidFill>
                  <a:srgbClr val="D00000"/>
                </a:solidFill>
                <a:latin typeface="+mn-lt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5" name="Holder 3">
            <a:extLst>
              <a:ext uri="{FF2B5EF4-FFF2-40B4-BE49-F238E27FC236}">
                <a16:creationId xmlns:a16="http://schemas.microsoft.com/office/drawing/2014/main" id="{D8F191FF-9478-5941-B04B-88C08C936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56000" y="1741167"/>
            <a:ext cx="11836400" cy="6640833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4800" b="1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E2C473B-FBD4-744C-8721-BD11A8CAE3DC}"/>
              </a:ext>
            </a:extLst>
          </p:cNvPr>
          <p:cNvSpPr/>
          <p:nvPr userDrawn="1"/>
        </p:nvSpPr>
        <p:spPr>
          <a:xfrm>
            <a:off x="14528800" y="750568"/>
            <a:ext cx="1727200" cy="240031"/>
          </a:xfrm>
          <a:custGeom>
            <a:avLst/>
            <a:gdLst/>
            <a:ahLst/>
            <a:cxnLst/>
            <a:rect l="l" t="t" r="r" b="b"/>
            <a:pathLst>
              <a:path w="6096000" h="203200">
                <a:moveTo>
                  <a:pt x="0" y="203200"/>
                </a:moveTo>
                <a:lnTo>
                  <a:pt x="6096000" y="203200"/>
                </a:lnTo>
                <a:lnTo>
                  <a:pt x="6096000" y="0"/>
                </a:lnTo>
                <a:lnTo>
                  <a:pt x="0" y="0"/>
                </a:lnTo>
                <a:lnTo>
                  <a:pt x="0" y="203200"/>
                </a:lnTo>
                <a:close/>
              </a:path>
            </a:pathLst>
          </a:custGeom>
          <a:solidFill>
            <a:srgbClr val="D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3650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06D2750-218D-7944-9273-FB9708C65A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56000" cy="914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348D41-B992-1349-8476-28FF2B68E3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0" y="3581400"/>
            <a:ext cx="2123090" cy="185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35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4" r:id="rId4"/>
    <p:sldLayoutId id="2147483667" r:id="rId5"/>
    <p:sldLayoutId id="2147483665" r:id="rId6"/>
    <p:sldLayoutId id="2147483668" r:id="rId7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44361814-6C76-944D-94BA-E049AD063971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927192" y="8077200"/>
            <a:ext cx="7959883" cy="738664"/>
          </a:xfrm>
        </p:spPr>
        <p:txBody>
          <a:bodyPr/>
          <a:lstStyle/>
          <a:p>
            <a:r>
              <a:rPr lang="en-US" sz="2400" dirty="0"/>
              <a:t>Shannon L. Bartelt-Hunt</a:t>
            </a:r>
          </a:p>
          <a:p>
            <a:r>
              <a:rPr lang="en-US" sz="2400" dirty="0"/>
              <a:t>Department of Civil and Environmental Engineering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436D58-0733-9A4D-8354-1256CFA00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0575" y="1560367"/>
            <a:ext cx="8890000" cy="1846659"/>
          </a:xfrm>
        </p:spPr>
        <p:txBody>
          <a:bodyPr/>
          <a:lstStyle/>
          <a:p>
            <a:r>
              <a:rPr lang="en-US" sz="6000" dirty="0"/>
              <a:t>Mead Environmental Sampling Results</a:t>
            </a:r>
          </a:p>
        </p:txBody>
      </p:sp>
    </p:spTree>
    <p:extLst>
      <p:ext uri="{BB962C8B-B14F-4D97-AF65-F5344CB8AC3E}">
        <p14:creationId xmlns:p14="http://schemas.microsoft.com/office/powerpoint/2010/main" val="1670777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051A-2DCC-2309-3261-0DBCC9971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ED84C-8BEF-247E-C0FB-E9D3FCC0C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We will be continuing environmental sampling in 2022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We will be expanding our study area out further from the plant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We will initiate our own groundwater sampling/drinking water sampling</a:t>
            </a:r>
          </a:p>
        </p:txBody>
      </p:sp>
    </p:spTree>
    <p:extLst>
      <p:ext uri="{BB962C8B-B14F-4D97-AF65-F5344CB8AC3E}">
        <p14:creationId xmlns:p14="http://schemas.microsoft.com/office/powerpoint/2010/main" val="3289157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4DEB7-F442-C14C-A341-4C227584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Sampling Conducted To 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4AD3D-19A0-BB41-9378-B21CEF155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buFont typeface="Wingdings" pitchFamily="2" charset="2"/>
              <a:buChar char="v"/>
            </a:pPr>
            <a:r>
              <a:rPr lang="en-US" sz="3000" dirty="0"/>
              <a:t>Environmental Sampling led by Shannon </a:t>
            </a:r>
            <a:r>
              <a:rPr lang="en-US" sz="3000" dirty="0" err="1"/>
              <a:t>Bartelt</a:t>
            </a:r>
            <a:r>
              <a:rPr lang="en-US" sz="3000" dirty="0"/>
              <a:t>-Hunt, Department of Civil and Environmental Engineering and Dan Snow, Director of the Water Sciences Lab</a:t>
            </a:r>
          </a:p>
          <a:p>
            <a:pPr marL="571500" indent="-571500">
              <a:buFont typeface="Wingdings" pitchFamily="2" charset="2"/>
              <a:buChar char="v"/>
            </a:pPr>
            <a:r>
              <a:rPr lang="en-US" sz="3000" dirty="0"/>
              <a:t>Many types of environmental samples being collected</a:t>
            </a:r>
          </a:p>
          <a:p>
            <a:endParaRPr lang="en-US" sz="3000" dirty="0"/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3000" dirty="0"/>
              <a:t>Surface Water Sampling conducted monthly from April 2021 – October 2021, started again in April 2022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3000" dirty="0"/>
              <a:t>Air Sampling – conducted in March 2021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3000" dirty="0"/>
              <a:t>Surface Soil Sampling – conducted in October 2021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3000" dirty="0"/>
              <a:t>Sampling at Mead Cattle – conducted in November 2021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3000" dirty="0"/>
              <a:t>Deep Core Sampling – conducted in March 2022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3000" dirty="0"/>
              <a:t>USGS Drinking Water Study – conducted in June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383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6E055C0C-E7AD-4984-9323-16A91860E1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5837" y="609600"/>
            <a:ext cx="9810963" cy="485139"/>
          </a:xfrm>
        </p:spPr>
        <p:txBody>
          <a:bodyPr/>
          <a:lstStyle/>
          <a:p>
            <a:r>
              <a:rPr lang="en-US" altLang="en-US" dirty="0"/>
              <a:t>Neonicotinoid Insecticide Can Degrade in the Environment</a:t>
            </a:r>
            <a:br>
              <a:rPr lang="en-US" altLang="en-US" dirty="0"/>
            </a:br>
            <a:br>
              <a:rPr lang="en-US" altLang="en-US" dirty="0"/>
            </a:br>
            <a:r>
              <a:rPr lang="en-US" altLang="en-US" dirty="0"/>
              <a:t>Transformation products can retain toxicity</a:t>
            </a:r>
          </a:p>
        </p:txBody>
      </p:sp>
      <p:pic>
        <p:nvPicPr>
          <p:cNvPr id="40963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7A332DA-BE38-45E0-87C2-98FCA7F4D0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215" y="2616033"/>
            <a:ext cx="9661719" cy="4675025"/>
          </a:xfrm>
        </p:spPr>
      </p:pic>
      <p:sp>
        <p:nvSpPr>
          <p:cNvPr id="40964" name="TextBox 5">
            <a:extLst>
              <a:ext uri="{FF2B5EF4-FFF2-40B4-BE49-F238E27FC236}">
                <a16:creationId xmlns:a16="http://schemas.microsoft.com/office/drawing/2014/main" id="{F6A78617-32AB-41A7-AA5D-9100A4214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03" y="7487045"/>
            <a:ext cx="8305347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333" dirty="0">
                <a:latin typeface="Arial" panose="020B0604020202020204" pitchFamily="34" charset="0"/>
              </a:rPr>
              <a:t>Borsuah, J.F.; Messer, T.L.; Snow, D.D.; Comfort, S.D.; Mittelstet, A.R. Literature Review: Global Neonicotinoid Insecticide Occurrence in Aquatic Environments. </a:t>
            </a:r>
            <a:r>
              <a:rPr lang="en-US" altLang="en-US" sz="1333" i="1" dirty="0">
                <a:latin typeface="Arial" panose="020B0604020202020204" pitchFamily="34" charset="0"/>
              </a:rPr>
              <a:t>Water</a:t>
            </a:r>
            <a:r>
              <a:rPr lang="en-US" altLang="en-US" sz="1333" dirty="0">
                <a:latin typeface="Arial" panose="020B0604020202020204" pitchFamily="34" charset="0"/>
              </a:rPr>
              <a:t> </a:t>
            </a:r>
            <a:r>
              <a:rPr lang="en-US" altLang="en-US" sz="1333" b="1" dirty="0">
                <a:latin typeface="Arial" panose="020B0604020202020204" pitchFamily="34" charset="0"/>
              </a:rPr>
              <a:t>2020</a:t>
            </a:r>
            <a:r>
              <a:rPr lang="en-US" altLang="en-US" sz="1333" dirty="0">
                <a:latin typeface="Arial" panose="020B0604020202020204" pitchFamily="34" charset="0"/>
              </a:rPr>
              <a:t>, </a:t>
            </a:r>
            <a:r>
              <a:rPr lang="en-US" altLang="en-US" sz="1333" i="1" dirty="0">
                <a:latin typeface="Arial" panose="020B0604020202020204" pitchFamily="34" charset="0"/>
              </a:rPr>
              <a:t>12</a:t>
            </a:r>
            <a:r>
              <a:rPr lang="en-US" altLang="en-US" sz="1333" dirty="0">
                <a:latin typeface="Arial" panose="020B0604020202020204" pitchFamily="34" charset="0"/>
              </a:rPr>
              <a:t>, 3388.</a:t>
            </a:r>
            <a:endParaRPr lang="en-US" altLang="en-US" sz="1333" dirty="0"/>
          </a:p>
        </p:txBody>
      </p:sp>
      <p:pic>
        <p:nvPicPr>
          <p:cNvPr id="40965" name="Picture 2">
            <a:extLst>
              <a:ext uri="{FF2B5EF4-FFF2-40B4-BE49-F238E27FC236}">
                <a16:creationId xmlns:a16="http://schemas.microsoft.com/office/drawing/2014/main" id="{CB3D5796-5637-4D21-9F2C-0CDADBCF0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168" y="425849"/>
            <a:ext cx="6095995" cy="4292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631FEE8-5AE4-4CF2-A646-F3F2034A4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772" y="5827407"/>
            <a:ext cx="1888515" cy="101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8FA2179-A2A0-491B-BD8E-C4A08D26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451" y="5585814"/>
            <a:ext cx="2254301" cy="109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9C47D2-905C-4B39-99EC-AE01280A449F}"/>
              </a:ext>
            </a:extLst>
          </p:cNvPr>
          <p:cNvSpPr txBox="1"/>
          <p:nvPr/>
        </p:nvSpPr>
        <p:spPr>
          <a:xfrm>
            <a:off x="11437002" y="7281862"/>
            <a:ext cx="402828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Imidacloprid </a:t>
            </a:r>
            <a:r>
              <a:rPr lang="en-US" sz="1867" dirty="0">
                <a:sym typeface="Wingdings" panose="05000000000000000000" pitchFamily="2" charset="2"/>
              </a:rPr>
              <a:t></a:t>
            </a:r>
            <a:r>
              <a:rPr lang="en-US" sz="1867" dirty="0"/>
              <a:t> Imidacloprid desnitro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C98916-EBC1-44AE-9846-302447839FEE}"/>
              </a:ext>
            </a:extLst>
          </p:cNvPr>
          <p:cNvSpPr txBox="1"/>
          <p:nvPr/>
        </p:nvSpPr>
        <p:spPr>
          <a:xfrm>
            <a:off x="10002584" y="7647306"/>
            <a:ext cx="627833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/>
              <a:t>Imidacloprid desnitro may have greater mammalian toxicity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23709A-A26D-4985-9298-16C6259FE55A}"/>
              </a:ext>
            </a:extLst>
          </p:cNvPr>
          <p:cNvSpPr txBox="1"/>
          <p:nvPr/>
        </p:nvSpPr>
        <p:spPr>
          <a:xfrm>
            <a:off x="4073864" y="8410246"/>
            <a:ext cx="810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-apple-system"/>
              </a:rPr>
              <a:t>Loser, D., </a:t>
            </a:r>
            <a:r>
              <a:rPr lang="en-US" sz="1400" dirty="0" err="1">
                <a:latin typeface="-apple-system"/>
              </a:rPr>
              <a:t>Grillberger</a:t>
            </a:r>
            <a:r>
              <a:rPr lang="en-US" sz="1400" dirty="0">
                <a:latin typeface="-apple-system"/>
              </a:rPr>
              <a:t>, K., Hinojosa, M.G. </a:t>
            </a:r>
            <a:r>
              <a:rPr lang="en-US" sz="1400" i="1" dirty="0">
                <a:latin typeface="-apple-system"/>
              </a:rPr>
              <a:t>et al.</a:t>
            </a:r>
            <a:r>
              <a:rPr lang="en-US" sz="1400" dirty="0">
                <a:latin typeface="-apple-system"/>
              </a:rPr>
              <a:t> Acute effects of the imidacloprid metabolite desnitro-imidacloprid on human </a:t>
            </a:r>
            <a:r>
              <a:rPr lang="en-US" sz="1400" dirty="0" err="1">
                <a:latin typeface="-apple-system"/>
              </a:rPr>
              <a:t>nACh</a:t>
            </a:r>
            <a:r>
              <a:rPr lang="en-US" sz="1400" dirty="0">
                <a:latin typeface="-apple-system"/>
              </a:rPr>
              <a:t> receptors relevant for neuronal signaling. </a:t>
            </a:r>
            <a:r>
              <a:rPr lang="en-US" sz="1400" i="1" dirty="0">
                <a:latin typeface="-apple-system"/>
              </a:rPr>
              <a:t>Arch </a:t>
            </a:r>
            <a:r>
              <a:rPr lang="en-US" sz="1400" i="1" dirty="0" err="1">
                <a:latin typeface="-apple-system"/>
              </a:rPr>
              <a:t>Toxicol</a:t>
            </a:r>
            <a:r>
              <a:rPr lang="en-US" sz="1400" dirty="0">
                <a:latin typeface="-apple-system"/>
              </a:rPr>
              <a:t> </a:t>
            </a:r>
            <a:r>
              <a:rPr lang="en-US" sz="1400" b="1" dirty="0">
                <a:latin typeface="-apple-system"/>
              </a:rPr>
              <a:t>95, </a:t>
            </a:r>
            <a:r>
              <a:rPr lang="en-US" sz="1400" dirty="0">
                <a:latin typeface="-apple-system"/>
              </a:rPr>
              <a:t>3695–3716 (2021). 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D56B-65A8-6F41-BF7A-A46185B7C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Water Sampling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801A2A5-5BF3-07D8-4E3D-F7FED74A3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7" y="1143000"/>
            <a:ext cx="9394423" cy="6401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537642-1B88-4B60-EC89-89E4A4971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0030" y="3064654"/>
            <a:ext cx="2140770" cy="1584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Photographers' Formulary Amber Glass Bottle with Narrow 50-1200">
            <a:extLst>
              <a:ext uri="{FF2B5EF4-FFF2-40B4-BE49-F238E27FC236}">
                <a16:creationId xmlns:a16="http://schemas.microsoft.com/office/drawing/2014/main" id="{3FD690AB-3A68-7F03-318A-44CCAFA13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461" y="1143000"/>
            <a:ext cx="1932806" cy="193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85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20878-EE34-024A-B4A7-C8FDD209D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Contaminants Detected in Surface Water Grab Samples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4DD8F-81F2-5340-B46A-7714B2237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70200" y="1447800"/>
            <a:ext cx="11836400" cy="2891742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14 parent neonicotinoid/fungicide compounds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7 neonicotinoid transformation products were selected to be monitored in the surface waters adjacent to the </a:t>
            </a:r>
            <a:r>
              <a:rPr lang="en-US" sz="3200" dirty="0" err="1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AltEn</a:t>
            </a:r>
            <a:r>
              <a:rPr lang="en-US" sz="3200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study area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13 of the 21 were detected in the surface water.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>
                <a:ln>
                  <a:solidFill>
                    <a:schemeClr val="accent2">
                      <a:lumMod val="75000"/>
                    </a:scheme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Both parent compounds and transformation compounds detected</a:t>
            </a:r>
          </a:p>
          <a:p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16BA9CA-8CDF-3557-C9AE-2C5ACE54E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685993"/>
              </p:ext>
            </p:extLst>
          </p:nvPr>
        </p:nvGraphicFramePr>
        <p:xfrm>
          <a:off x="4546600" y="4114800"/>
          <a:ext cx="9380509" cy="4880663"/>
        </p:xfrm>
        <a:graphic>
          <a:graphicData uri="http://schemas.openxmlformats.org/drawingml/2006/table">
            <a:tbl>
              <a:tblPr firstRow="1" firstCol="1" bandRow="1"/>
              <a:tblGrid>
                <a:gridCol w="2424177">
                  <a:extLst>
                    <a:ext uri="{9D8B030D-6E8A-4147-A177-3AD203B41FA5}">
                      <a16:colId xmlns:a16="http://schemas.microsoft.com/office/drawing/2014/main" val="385116369"/>
                    </a:ext>
                  </a:extLst>
                </a:gridCol>
                <a:gridCol w="5417969">
                  <a:extLst>
                    <a:ext uri="{9D8B030D-6E8A-4147-A177-3AD203B41FA5}">
                      <a16:colId xmlns:a16="http://schemas.microsoft.com/office/drawing/2014/main" val="2530967911"/>
                    </a:ext>
                  </a:extLst>
                </a:gridCol>
                <a:gridCol w="1538363">
                  <a:extLst>
                    <a:ext uri="{9D8B030D-6E8A-4147-A177-3AD203B41FA5}">
                      <a16:colId xmlns:a16="http://schemas.microsoft.com/office/drawing/2014/main" val="2847740027"/>
                    </a:ext>
                  </a:extLst>
                </a:gridCol>
              </a:tblGrid>
              <a:tr h="85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Contaminant status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Contaminant name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Number of contaminants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1679721"/>
                  </a:ext>
                </a:extLst>
              </a:tr>
              <a:tr h="85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Not detected at all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Acetamiprid, Dimethoate, Dinotefuran, Indoxacarb, Sulfoxaflor, Thiacloprid, 6-Chloronicotinic aldehyde, Imidacloprid olefin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8345801"/>
                  </a:ext>
                </a:extLst>
              </a:tr>
              <a:tr h="85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Only detected on route 1 (Johnson Creek)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1162372"/>
                  </a:ext>
                </a:extLst>
              </a:tr>
              <a:tr h="8538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Only detected on route 2 (ENREC)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6-Chloronicotinic acid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0504663"/>
                  </a:ext>
                </a:extLst>
              </a:tr>
              <a:tr h="9278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Detected on both routes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Azoxystrobin</a:t>
                      </a: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E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Clothianidin</a:t>
                      </a: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Imidacloprid, </a:t>
                      </a:r>
                      <a:r>
                        <a:rPr lang="es-E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Metalaxyl</a:t>
                      </a: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E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Picoxystrobin</a:t>
                      </a: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E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Pyraclostrobin</a:t>
                      </a: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E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Thiamethoxam</a:t>
                      </a: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Trifloxystrobin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6-Chloro-N-methylnicotinamide, Imidacloprid </a:t>
                      </a:r>
                      <a:r>
                        <a:rPr lang="es-E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desnitro</a:t>
                      </a: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Imidacloprid urea, </a:t>
                      </a:r>
                      <a:r>
                        <a:rPr lang="es-ES" sz="1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Thiamethoxam</a:t>
                      </a: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urea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3622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239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1BDD-16B3-EB48-622D-0F932FDBB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Findings from Surface Water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D29E6-9375-E959-91BE-93C79683CE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indent="-685800">
              <a:buFont typeface="Wingdings" pitchFamily="2" charset="2"/>
              <a:buChar char="v"/>
            </a:pPr>
            <a:r>
              <a:rPr lang="en-US" sz="3600" dirty="0"/>
              <a:t>We are detecting both the parent compounds as well as degradation products in surface water</a:t>
            </a:r>
          </a:p>
          <a:p>
            <a:pPr marL="685800" indent="-685800">
              <a:buFont typeface="Wingdings" pitchFamily="2" charset="2"/>
              <a:buChar char="v"/>
            </a:pPr>
            <a:r>
              <a:rPr lang="en-US" sz="3600" dirty="0"/>
              <a:t>We are establishing what may be considered a ‘background’ level from use of treated seed for crop production in the area</a:t>
            </a:r>
          </a:p>
          <a:p>
            <a:pPr marL="685800" indent="-685800">
              <a:buFont typeface="Wingdings" pitchFamily="2" charset="2"/>
              <a:buChar char="v"/>
            </a:pPr>
            <a:r>
              <a:rPr lang="en-US" sz="3600" dirty="0"/>
              <a:t>Concentrations are increasing downstream with highest concentrations in the Johnson Creek reservoir</a:t>
            </a:r>
          </a:p>
        </p:txBody>
      </p:sp>
    </p:spTree>
    <p:extLst>
      <p:ext uri="{BB962C8B-B14F-4D97-AF65-F5344CB8AC3E}">
        <p14:creationId xmlns:p14="http://schemas.microsoft.com/office/powerpoint/2010/main" val="3995892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07E49-22CC-6BE8-B05A-EEF914ABF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Sampling</a:t>
            </a:r>
          </a:p>
        </p:txBody>
      </p:sp>
      <p:pic>
        <p:nvPicPr>
          <p:cNvPr id="4" name="Picture 3" descr="Map&#10;&#10;Description automatically generated with low confidence">
            <a:extLst>
              <a:ext uri="{FF2B5EF4-FFF2-40B4-BE49-F238E27FC236}">
                <a16:creationId xmlns:a16="http://schemas.microsoft.com/office/drawing/2014/main" id="{71AD2C74-7F77-7743-A3BF-20E2CFC6B3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770" y="1524000"/>
            <a:ext cx="8016230" cy="7477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4553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21B6-A7D3-86E9-74F5-ABBBE62CA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Sampling Results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3B1689-30C4-6DBB-E4AF-2444FD52D45A}"/>
              </a:ext>
            </a:extLst>
          </p:cNvPr>
          <p:cNvGrpSpPr/>
          <p:nvPr/>
        </p:nvGrpSpPr>
        <p:grpSpPr>
          <a:xfrm>
            <a:off x="6873847" y="1982492"/>
            <a:ext cx="9382153" cy="7162800"/>
            <a:chOff x="597324" y="2676794"/>
            <a:chExt cx="6419905" cy="421032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7E2756-E330-7DCA-FCC1-C8EDC7CC645A}"/>
                </a:ext>
              </a:extLst>
            </p:cNvPr>
            <p:cNvGrpSpPr/>
            <p:nvPr/>
          </p:nvGrpSpPr>
          <p:grpSpPr>
            <a:xfrm>
              <a:off x="597324" y="2676794"/>
              <a:ext cx="6419905" cy="4210326"/>
              <a:chOff x="597324" y="2676794"/>
              <a:chExt cx="6419905" cy="421032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CD2A5DE6-FE9E-F674-216E-73DA955376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7324" y="2676794"/>
                <a:ext cx="6419905" cy="4210326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5992C31-CD71-252F-A411-515B43D58223}"/>
                  </a:ext>
                </a:extLst>
              </p:cNvPr>
              <p:cNvSpPr/>
              <p:nvPr/>
            </p:nvSpPr>
            <p:spPr>
              <a:xfrm>
                <a:off x="899592" y="2708919"/>
                <a:ext cx="288032" cy="34250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4EB8B4-7719-81CC-B1C9-8C2934DF7286}"/>
                </a:ext>
              </a:extLst>
            </p:cNvPr>
            <p:cNvSpPr/>
            <p:nvPr/>
          </p:nvSpPr>
          <p:spPr>
            <a:xfrm>
              <a:off x="597324" y="3681027"/>
              <a:ext cx="302268" cy="432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A191E-CA0D-AB16-C4C2-F3F1AF40A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5800" y="1291720"/>
            <a:ext cx="11836400" cy="3505201"/>
          </a:xfrm>
        </p:spPr>
        <p:txBody>
          <a:bodyPr/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dirty="0"/>
              <a:t>Similar to water, samples were tested for 14 parent neonicotinoid/fungicide compounds and 7 neonicotinoid transformation products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/>
              <a:t>10 contaminants were detected in air samples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400" dirty="0"/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/>
              <a:t>Preliminary data and conversions are needed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Map&#10;&#10;Description automatically generated with low confidence">
            <a:extLst>
              <a:ext uri="{FF2B5EF4-FFF2-40B4-BE49-F238E27FC236}">
                <a16:creationId xmlns:a16="http://schemas.microsoft.com/office/drawing/2014/main" id="{902CA80C-62D4-64E6-63C6-AD05E1BF31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00" y="4583901"/>
            <a:ext cx="4724400" cy="4406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7114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CBBEA-8B89-2F0A-270C-6193DB1ED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still being collected and analyzed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635F8-25CA-90E8-12E6-126087894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Surface soils data and deep cores are being analyzed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We are continuing to collect environmental samples including surface water, soil, groundwater and drinking water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dirty="0"/>
              <a:t>A drinking water study is being done in collaboration with USGS</a:t>
            </a:r>
          </a:p>
        </p:txBody>
      </p:sp>
    </p:spTree>
    <p:extLst>
      <p:ext uri="{BB962C8B-B14F-4D97-AF65-F5344CB8AC3E}">
        <p14:creationId xmlns:p14="http://schemas.microsoft.com/office/powerpoint/2010/main" val="2812571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itGlory-PPT-template" id="{25FF1998-5BA4-3346-9F04-C45D263CFD75}" vid="{CA984101-C6EB-4A46-A17E-53FE57953C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GritGlory-PPT-template-2</Template>
  <TotalTime>378</TotalTime>
  <Words>525</Words>
  <Application>Microsoft Macintosh PowerPoint</Application>
  <PresentationFormat>Custom</PresentationFormat>
  <Paragraphs>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-apple-system</vt:lpstr>
      <vt:lpstr>Arial</vt:lpstr>
      <vt:lpstr>Calibri</vt:lpstr>
      <vt:lpstr>Times New Roman</vt:lpstr>
      <vt:lpstr>Wingdings</vt:lpstr>
      <vt:lpstr>Office Theme</vt:lpstr>
      <vt:lpstr>Mead Environmental Sampling Results</vt:lpstr>
      <vt:lpstr>Environmental Sampling Conducted To Date</vt:lpstr>
      <vt:lpstr>Neonicotinoid Insecticide Can Degrade in the Environment  Transformation products can retain toxicity</vt:lpstr>
      <vt:lpstr>Surface Water Sampling</vt:lpstr>
      <vt:lpstr>Contaminants Detected in Surface Water Grab Samples</vt:lpstr>
      <vt:lpstr>Initial Findings from Surface Water</vt:lpstr>
      <vt:lpstr>Air Sampling</vt:lpstr>
      <vt:lpstr>Air Sampling Results</vt:lpstr>
      <vt:lpstr>Data is still being collected and analyzed</vt:lpstr>
      <vt:lpstr>Future Plans</vt:lpstr>
    </vt:vector>
  </TitlesOfParts>
  <Company>University of Nebraska-Lincoln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 Fiddelke</dc:creator>
  <cp:lastModifiedBy>Bell, Jesse E</cp:lastModifiedBy>
  <cp:revision>9</cp:revision>
  <dcterms:created xsi:type="dcterms:W3CDTF">2018-09-25T20:37:23Z</dcterms:created>
  <dcterms:modified xsi:type="dcterms:W3CDTF">2022-06-16T22:57:19Z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2018-08-28T00:00:00Z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2018-08-28T00:00:00Z</vt:filetime>
  </property>
</Properties>
</file>