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305" r:id="rId4"/>
    <p:sldId id="259" r:id="rId5"/>
    <p:sldId id="315" r:id="rId6"/>
    <p:sldId id="262" r:id="rId7"/>
    <p:sldId id="282" r:id="rId8"/>
    <p:sldId id="263" r:id="rId9"/>
    <p:sldId id="314" r:id="rId10"/>
    <p:sldId id="265" r:id="rId11"/>
    <p:sldId id="266" r:id="rId12"/>
    <p:sldId id="316" r:id="rId13"/>
    <p:sldId id="326" r:id="rId14"/>
    <p:sldId id="327" r:id="rId15"/>
    <p:sldId id="291" r:id="rId16"/>
    <p:sldId id="268" r:id="rId17"/>
    <p:sldId id="317" r:id="rId18"/>
    <p:sldId id="281" r:id="rId19"/>
    <p:sldId id="269" r:id="rId20"/>
    <p:sldId id="284" r:id="rId21"/>
    <p:sldId id="285" r:id="rId22"/>
    <p:sldId id="283" r:id="rId23"/>
    <p:sldId id="289" r:id="rId24"/>
    <p:sldId id="319" r:id="rId25"/>
    <p:sldId id="320" r:id="rId26"/>
    <p:sldId id="321" r:id="rId27"/>
    <p:sldId id="324" r:id="rId28"/>
    <p:sldId id="295" r:id="rId29"/>
    <p:sldId id="312" r:id="rId30"/>
    <p:sldId id="274" r:id="rId31"/>
    <p:sldId id="296" r:id="rId32"/>
    <p:sldId id="297" r:id="rId33"/>
    <p:sldId id="322" r:id="rId34"/>
    <p:sldId id="323" r:id="rId35"/>
    <p:sldId id="301" r:id="rId36"/>
    <p:sldId id="276" r:id="rId37"/>
    <p:sldId id="278" r:id="rId38"/>
    <p:sldId id="313" r:id="rId39"/>
    <p:sldId id="310" r:id="rId40"/>
    <p:sldId id="280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F56BE2-6F35-4E73-7F74-84F00550A821}" name="Todd, Alex I" initials="AT" userId="S::alexandra.todd@unmc.edu::63ad0af7-4474-4500-b2c1-f6a4a20031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A2150-3154-4164-BCC5-8931D9B4EC2A}" v="561" dt="2025-09-03T18:34:16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5706" autoAdjust="0"/>
  </p:normalViewPr>
  <p:slideViewPr>
    <p:cSldViewPr snapToGrid="0">
      <p:cViewPr varScale="1">
        <p:scale>
          <a:sx n="83" d="100"/>
          <a:sy n="83" d="100"/>
        </p:scale>
        <p:origin x="94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DE05A0-B1EB-4EC2-8AAC-2866BBAE8F1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070C748-56EE-4183-9299-7D04562B4A03}">
      <dgm:prSet/>
      <dgm:spPr/>
      <dgm:t>
        <a:bodyPr/>
        <a:lstStyle/>
        <a:p>
          <a:r>
            <a:rPr lang="en-US"/>
            <a:t>Brief review of the health provisions in the OBBBA</a:t>
          </a:r>
        </a:p>
      </dgm:t>
    </dgm:pt>
    <dgm:pt modelId="{4920C094-788B-4368-B5B9-7D38BF04C5C1}" type="parTrans" cxnId="{3ACE0D47-2BEC-4E75-AA88-7C9387C2AB86}">
      <dgm:prSet/>
      <dgm:spPr/>
      <dgm:t>
        <a:bodyPr/>
        <a:lstStyle/>
        <a:p>
          <a:endParaRPr lang="en-US"/>
        </a:p>
      </dgm:t>
    </dgm:pt>
    <dgm:pt modelId="{D013327D-EE88-4BD6-89D7-EA3B1BCBCEAD}" type="sibTrans" cxnId="{3ACE0D47-2BEC-4E75-AA88-7C9387C2AB86}">
      <dgm:prSet/>
      <dgm:spPr/>
      <dgm:t>
        <a:bodyPr/>
        <a:lstStyle/>
        <a:p>
          <a:endParaRPr lang="en-US"/>
        </a:p>
      </dgm:t>
    </dgm:pt>
    <dgm:pt modelId="{DAED8F11-B9A3-424B-B7D2-905C1B11677C}">
      <dgm:prSet/>
      <dgm:spPr/>
      <dgm:t>
        <a:bodyPr/>
        <a:lstStyle/>
        <a:p>
          <a:r>
            <a:rPr lang="en-US"/>
            <a:t>Potential impact on individuals and families</a:t>
          </a:r>
        </a:p>
      </dgm:t>
    </dgm:pt>
    <dgm:pt modelId="{40EB67D1-C8CD-4492-BF3F-9896ED5A03E0}" type="parTrans" cxnId="{CC7B8710-FD3E-4D74-8C60-11CB33E1B4A4}">
      <dgm:prSet/>
      <dgm:spPr/>
      <dgm:t>
        <a:bodyPr/>
        <a:lstStyle/>
        <a:p>
          <a:endParaRPr lang="en-US"/>
        </a:p>
      </dgm:t>
    </dgm:pt>
    <dgm:pt modelId="{00B60AF6-7DE8-4D3F-8C6A-46F518503568}" type="sibTrans" cxnId="{CC7B8710-FD3E-4D74-8C60-11CB33E1B4A4}">
      <dgm:prSet/>
      <dgm:spPr/>
      <dgm:t>
        <a:bodyPr/>
        <a:lstStyle/>
        <a:p>
          <a:endParaRPr lang="en-US"/>
        </a:p>
      </dgm:t>
    </dgm:pt>
    <dgm:pt modelId="{1A71474C-6BDB-48C3-8ADC-53A809C35F73}">
      <dgm:prSet/>
      <dgm:spPr/>
      <dgm:t>
        <a:bodyPr/>
        <a:lstStyle/>
        <a:p>
          <a:r>
            <a:rPr lang="en-US"/>
            <a:t>Potential impact of the health system</a:t>
          </a:r>
        </a:p>
      </dgm:t>
    </dgm:pt>
    <dgm:pt modelId="{969F13AF-22A2-4804-BE75-2FA0DED97C85}" type="parTrans" cxnId="{643B5D8C-DE01-439C-BC43-1DDE19C9C648}">
      <dgm:prSet/>
      <dgm:spPr/>
      <dgm:t>
        <a:bodyPr/>
        <a:lstStyle/>
        <a:p>
          <a:endParaRPr lang="en-US"/>
        </a:p>
      </dgm:t>
    </dgm:pt>
    <dgm:pt modelId="{A328DD34-8CB0-47B8-9181-C4299F0E990E}" type="sibTrans" cxnId="{643B5D8C-DE01-439C-BC43-1DDE19C9C648}">
      <dgm:prSet/>
      <dgm:spPr/>
      <dgm:t>
        <a:bodyPr/>
        <a:lstStyle/>
        <a:p>
          <a:endParaRPr lang="en-US"/>
        </a:p>
      </dgm:t>
    </dgm:pt>
    <dgm:pt modelId="{22F6D8AB-C211-4D7A-98A5-9F751841B44F}">
      <dgm:prSet/>
      <dgm:spPr/>
      <dgm:t>
        <a:bodyPr/>
        <a:lstStyle/>
        <a:p>
          <a:r>
            <a:rPr lang="en-US"/>
            <a:t>Potential impact on states and communities, including tradeoffs</a:t>
          </a:r>
        </a:p>
      </dgm:t>
    </dgm:pt>
    <dgm:pt modelId="{C47B52A5-882D-4C1E-A124-F8514186DAE8}" type="parTrans" cxnId="{3697E6FE-325D-41B3-96C8-9065C7981B02}">
      <dgm:prSet/>
      <dgm:spPr/>
      <dgm:t>
        <a:bodyPr/>
        <a:lstStyle/>
        <a:p>
          <a:endParaRPr lang="en-US"/>
        </a:p>
      </dgm:t>
    </dgm:pt>
    <dgm:pt modelId="{B7C5D067-6791-4D4D-910C-8420A8281B65}" type="sibTrans" cxnId="{3697E6FE-325D-41B3-96C8-9065C7981B02}">
      <dgm:prSet/>
      <dgm:spPr/>
      <dgm:t>
        <a:bodyPr/>
        <a:lstStyle/>
        <a:p>
          <a:endParaRPr lang="en-US"/>
        </a:p>
      </dgm:t>
    </dgm:pt>
    <dgm:pt modelId="{A0933FEC-795C-4A49-8E55-B4D52DCDC66E}">
      <dgm:prSet/>
      <dgm:spPr/>
      <dgm:t>
        <a:bodyPr/>
        <a:lstStyle/>
        <a:p>
          <a:r>
            <a:rPr lang="en-US"/>
            <a:t>Some concluding observations</a:t>
          </a:r>
        </a:p>
      </dgm:t>
    </dgm:pt>
    <dgm:pt modelId="{ACDA7E49-BAD9-44FC-8987-4F6ABE8ED657}" type="parTrans" cxnId="{B301A0BD-2C64-4B03-B5DB-9686EA35CD06}">
      <dgm:prSet/>
      <dgm:spPr/>
      <dgm:t>
        <a:bodyPr/>
        <a:lstStyle/>
        <a:p>
          <a:endParaRPr lang="en-US"/>
        </a:p>
      </dgm:t>
    </dgm:pt>
    <dgm:pt modelId="{924CD0D6-CF98-4A51-816E-B19183D8F3F7}" type="sibTrans" cxnId="{B301A0BD-2C64-4B03-B5DB-9686EA35CD06}">
      <dgm:prSet/>
      <dgm:spPr/>
      <dgm:t>
        <a:bodyPr/>
        <a:lstStyle/>
        <a:p>
          <a:endParaRPr lang="en-US"/>
        </a:p>
      </dgm:t>
    </dgm:pt>
    <dgm:pt modelId="{71AECE85-399A-4DD2-8E81-3AA5E7902D86}" type="pres">
      <dgm:prSet presAssocID="{C5DE05A0-B1EB-4EC2-8AAC-2866BBAE8F11}" presName="Name0" presStyleCnt="0">
        <dgm:presLayoutVars>
          <dgm:chMax val="7"/>
          <dgm:chPref val="7"/>
          <dgm:dir/>
        </dgm:presLayoutVars>
      </dgm:prSet>
      <dgm:spPr/>
    </dgm:pt>
    <dgm:pt modelId="{0516BDAF-A13B-4885-B422-BE03578A113D}" type="pres">
      <dgm:prSet presAssocID="{C5DE05A0-B1EB-4EC2-8AAC-2866BBAE8F11}" presName="Name1" presStyleCnt="0"/>
      <dgm:spPr/>
    </dgm:pt>
    <dgm:pt modelId="{9E9E1479-FF24-4DFF-8702-14C934E87C97}" type="pres">
      <dgm:prSet presAssocID="{C5DE05A0-B1EB-4EC2-8AAC-2866BBAE8F11}" presName="cycle" presStyleCnt="0"/>
      <dgm:spPr/>
    </dgm:pt>
    <dgm:pt modelId="{D11CDC63-D3E7-409E-833D-0F9A43896FE5}" type="pres">
      <dgm:prSet presAssocID="{C5DE05A0-B1EB-4EC2-8AAC-2866BBAE8F11}" presName="srcNode" presStyleLbl="node1" presStyleIdx="0" presStyleCnt="5"/>
      <dgm:spPr/>
    </dgm:pt>
    <dgm:pt modelId="{0BD83FF2-3A1E-4ED8-9290-3D3E69151C2C}" type="pres">
      <dgm:prSet presAssocID="{C5DE05A0-B1EB-4EC2-8AAC-2866BBAE8F11}" presName="conn" presStyleLbl="parChTrans1D2" presStyleIdx="0" presStyleCnt="1"/>
      <dgm:spPr/>
    </dgm:pt>
    <dgm:pt modelId="{DBD235E9-A9F2-4AED-AC46-F845CD0200FB}" type="pres">
      <dgm:prSet presAssocID="{C5DE05A0-B1EB-4EC2-8AAC-2866BBAE8F11}" presName="extraNode" presStyleLbl="node1" presStyleIdx="0" presStyleCnt="5"/>
      <dgm:spPr/>
    </dgm:pt>
    <dgm:pt modelId="{E32DF356-B817-4BA9-AF5B-105257830560}" type="pres">
      <dgm:prSet presAssocID="{C5DE05A0-B1EB-4EC2-8AAC-2866BBAE8F11}" presName="dstNode" presStyleLbl="node1" presStyleIdx="0" presStyleCnt="5"/>
      <dgm:spPr/>
    </dgm:pt>
    <dgm:pt modelId="{A8F3E589-58D2-4297-BA22-22210A6B92E7}" type="pres">
      <dgm:prSet presAssocID="{1070C748-56EE-4183-9299-7D04562B4A03}" presName="text_1" presStyleLbl="node1" presStyleIdx="0" presStyleCnt="5">
        <dgm:presLayoutVars>
          <dgm:bulletEnabled val="1"/>
        </dgm:presLayoutVars>
      </dgm:prSet>
      <dgm:spPr/>
    </dgm:pt>
    <dgm:pt modelId="{6905D7F5-2570-4D34-BD87-2610847E7916}" type="pres">
      <dgm:prSet presAssocID="{1070C748-56EE-4183-9299-7D04562B4A03}" presName="accent_1" presStyleCnt="0"/>
      <dgm:spPr/>
    </dgm:pt>
    <dgm:pt modelId="{79B334D4-688C-4633-9E48-DAC5176F7CBF}" type="pres">
      <dgm:prSet presAssocID="{1070C748-56EE-4183-9299-7D04562B4A03}" presName="accentRepeatNode" presStyleLbl="solidFgAcc1" presStyleIdx="0" presStyleCnt="5"/>
      <dgm:spPr/>
    </dgm:pt>
    <dgm:pt modelId="{2E1C170A-99DC-4670-A71A-F3479880FDFD}" type="pres">
      <dgm:prSet presAssocID="{DAED8F11-B9A3-424B-B7D2-905C1B11677C}" presName="text_2" presStyleLbl="node1" presStyleIdx="1" presStyleCnt="5">
        <dgm:presLayoutVars>
          <dgm:bulletEnabled val="1"/>
        </dgm:presLayoutVars>
      </dgm:prSet>
      <dgm:spPr/>
    </dgm:pt>
    <dgm:pt modelId="{BDFF418A-7ACB-4857-AEC9-370D9053A8CC}" type="pres">
      <dgm:prSet presAssocID="{DAED8F11-B9A3-424B-B7D2-905C1B11677C}" presName="accent_2" presStyleCnt="0"/>
      <dgm:spPr/>
    </dgm:pt>
    <dgm:pt modelId="{8BB3AB45-C9D7-4F99-91DB-5E966C82360D}" type="pres">
      <dgm:prSet presAssocID="{DAED8F11-B9A3-424B-B7D2-905C1B11677C}" presName="accentRepeatNode" presStyleLbl="solidFgAcc1" presStyleIdx="1" presStyleCnt="5"/>
      <dgm:spPr/>
    </dgm:pt>
    <dgm:pt modelId="{CD4F9322-F0F0-4F44-92B2-788C31AA8D04}" type="pres">
      <dgm:prSet presAssocID="{1A71474C-6BDB-48C3-8ADC-53A809C35F73}" presName="text_3" presStyleLbl="node1" presStyleIdx="2" presStyleCnt="5">
        <dgm:presLayoutVars>
          <dgm:bulletEnabled val="1"/>
        </dgm:presLayoutVars>
      </dgm:prSet>
      <dgm:spPr/>
    </dgm:pt>
    <dgm:pt modelId="{C02729D5-DAE5-4E6E-8D3F-B553E3D8F270}" type="pres">
      <dgm:prSet presAssocID="{1A71474C-6BDB-48C3-8ADC-53A809C35F73}" presName="accent_3" presStyleCnt="0"/>
      <dgm:spPr/>
    </dgm:pt>
    <dgm:pt modelId="{06E98008-BA28-4EF8-A567-0A7D8815EF9E}" type="pres">
      <dgm:prSet presAssocID="{1A71474C-6BDB-48C3-8ADC-53A809C35F73}" presName="accentRepeatNode" presStyleLbl="solidFgAcc1" presStyleIdx="2" presStyleCnt="5"/>
      <dgm:spPr/>
    </dgm:pt>
    <dgm:pt modelId="{AA46B532-DAFA-4D4D-8FEB-51289688E282}" type="pres">
      <dgm:prSet presAssocID="{22F6D8AB-C211-4D7A-98A5-9F751841B44F}" presName="text_4" presStyleLbl="node1" presStyleIdx="3" presStyleCnt="5">
        <dgm:presLayoutVars>
          <dgm:bulletEnabled val="1"/>
        </dgm:presLayoutVars>
      </dgm:prSet>
      <dgm:spPr/>
    </dgm:pt>
    <dgm:pt modelId="{D77C5215-EECD-400C-94AE-A256CD403381}" type="pres">
      <dgm:prSet presAssocID="{22F6D8AB-C211-4D7A-98A5-9F751841B44F}" presName="accent_4" presStyleCnt="0"/>
      <dgm:spPr/>
    </dgm:pt>
    <dgm:pt modelId="{E6CAE234-4EE3-4D51-BD9E-9EA20908E89A}" type="pres">
      <dgm:prSet presAssocID="{22F6D8AB-C211-4D7A-98A5-9F751841B44F}" presName="accentRepeatNode" presStyleLbl="solidFgAcc1" presStyleIdx="3" presStyleCnt="5"/>
      <dgm:spPr/>
    </dgm:pt>
    <dgm:pt modelId="{55D4B924-15CD-43DD-9A60-804CE8930BBB}" type="pres">
      <dgm:prSet presAssocID="{A0933FEC-795C-4A49-8E55-B4D52DCDC66E}" presName="text_5" presStyleLbl="node1" presStyleIdx="4" presStyleCnt="5">
        <dgm:presLayoutVars>
          <dgm:bulletEnabled val="1"/>
        </dgm:presLayoutVars>
      </dgm:prSet>
      <dgm:spPr/>
    </dgm:pt>
    <dgm:pt modelId="{89CB937D-8802-4F73-B694-7CC352401BC6}" type="pres">
      <dgm:prSet presAssocID="{A0933FEC-795C-4A49-8E55-B4D52DCDC66E}" presName="accent_5" presStyleCnt="0"/>
      <dgm:spPr/>
    </dgm:pt>
    <dgm:pt modelId="{4BCB4E90-3340-4800-9024-62C9529DFA0F}" type="pres">
      <dgm:prSet presAssocID="{A0933FEC-795C-4A49-8E55-B4D52DCDC66E}" presName="accentRepeatNode" presStyleLbl="solidFgAcc1" presStyleIdx="4" presStyleCnt="5"/>
      <dgm:spPr/>
    </dgm:pt>
  </dgm:ptLst>
  <dgm:cxnLst>
    <dgm:cxn modelId="{CC7B8710-FD3E-4D74-8C60-11CB33E1B4A4}" srcId="{C5DE05A0-B1EB-4EC2-8AAC-2866BBAE8F11}" destId="{DAED8F11-B9A3-424B-B7D2-905C1B11677C}" srcOrd="1" destOrd="0" parTransId="{40EB67D1-C8CD-4492-BF3F-9896ED5A03E0}" sibTransId="{00B60AF6-7DE8-4D3F-8C6A-46F518503568}"/>
    <dgm:cxn modelId="{90675C24-702F-4694-8E4F-76216636068C}" type="presOf" srcId="{1A71474C-6BDB-48C3-8ADC-53A809C35F73}" destId="{CD4F9322-F0F0-4F44-92B2-788C31AA8D04}" srcOrd="0" destOrd="0" presId="urn:microsoft.com/office/officeart/2008/layout/VerticalCurvedList"/>
    <dgm:cxn modelId="{115AE63F-FB6C-42D1-8D2E-7F65279F67B0}" type="presOf" srcId="{D013327D-EE88-4BD6-89D7-EA3B1BCBCEAD}" destId="{0BD83FF2-3A1E-4ED8-9290-3D3E69151C2C}" srcOrd="0" destOrd="0" presId="urn:microsoft.com/office/officeart/2008/layout/VerticalCurvedList"/>
    <dgm:cxn modelId="{3ACE0D47-2BEC-4E75-AA88-7C9387C2AB86}" srcId="{C5DE05A0-B1EB-4EC2-8AAC-2866BBAE8F11}" destId="{1070C748-56EE-4183-9299-7D04562B4A03}" srcOrd="0" destOrd="0" parTransId="{4920C094-788B-4368-B5B9-7D38BF04C5C1}" sibTransId="{D013327D-EE88-4BD6-89D7-EA3B1BCBCEAD}"/>
    <dgm:cxn modelId="{9F70996E-D91E-49D0-9F5B-5EAFB4E66F1B}" type="presOf" srcId="{22F6D8AB-C211-4D7A-98A5-9F751841B44F}" destId="{AA46B532-DAFA-4D4D-8FEB-51289688E282}" srcOrd="0" destOrd="0" presId="urn:microsoft.com/office/officeart/2008/layout/VerticalCurvedList"/>
    <dgm:cxn modelId="{A35C117F-1502-4D97-B6D9-25FF3A99D035}" type="presOf" srcId="{1070C748-56EE-4183-9299-7D04562B4A03}" destId="{A8F3E589-58D2-4297-BA22-22210A6B92E7}" srcOrd="0" destOrd="0" presId="urn:microsoft.com/office/officeart/2008/layout/VerticalCurvedList"/>
    <dgm:cxn modelId="{37CCAC88-FE9C-41FB-9DDC-C53D69B9D161}" type="presOf" srcId="{A0933FEC-795C-4A49-8E55-B4D52DCDC66E}" destId="{55D4B924-15CD-43DD-9A60-804CE8930BBB}" srcOrd="0" destOrd="0" presId="urn:microsoft.com/office/officeart/2008/layout/VerticalCurvedList"/>
    <dgm:cxn modelId="{643B5D8C-DE01-439C-BC43-1DDE19C9C648}" srcId="{C5DE05A0-B1EB-4EC2-8AAC-2866BBAE8F11}" destId="{1A71474C-6BDB-48C3-8ADC-53A809C35F73}" srcOrd="2" destOrd="0" parTransId="{969F13AF-22A2-4804-BE75-2FA0DED97C85}" sibTransId="{A328DD34-8CB0-47B8-9181-C4299F0E990E}"/>
    <dgm:cxn modelId="{0E7575BD-DE15-4007-A07B-871DF20087C2}" type="presOf" srcId="{DAED8F11-B9A3-424B-B7D2-905C1B11677C}" destId="{2E1C170A-99DC-4670-A71A-F3479880FDFD}" srcOrd="0" destOrd="0" presId="urn:microsoft.com/office/officeart/2008/layout/VerticalCurvedList"/>
    <dgm:cxn modelId="{B301A0BD-2C64-4B03-B5DB-9686EA35CD06}" srcId="{C5DE05A0-B1EB-4EC2-8AAC-2866BBAE8F11}" destId="{A0933FEC-795C-4A49-8E55-B4D52DCDC66E}" srcOrd="4" destOrd="0" parTransId="{ACDA7E49-BAD9-44FC-8987-4F6ABE8ED657}" sibTransId="{924CD0D6-CF98-4A51-816E-B19183D8F3F7}"/>
    <dgm:cxn modelId="{945BA5CC-8084-4D75-A7AF-DC8B5BE3AE5D}" type="presOf" srcId="{C5DE05A0-B1EB-4EC2-8AAC-2866BBAE8F11}" destId="{71AECE85-399A-4DD2-8E81-3AA5E7902D86}" srcOrd="0" destOrd="0" presId="urn:microsoft.com/office/officeart/2008/layout/VerticalCurvedList"/>
    <dgm:cxn modelId="{3697E6FE-325D-41B3-96C8-9065C7981B02}" srcId="{C5DE05A0-B1EB-4EC2-8AAC-2866BBAE8F11}" destId="{22F6D8AB-C211-4D7A-98A5-9F751841B44F}" srcOrd="3" destOrd="0" parTransId="{C47B52A5-882D-4C1E-A124-F8514186DAE8}" sibTransId="{B7C5D067-6791-4D4D-910C-8420A8281B65}"/>
    <dgm:cxn modelId="{9AC80B84-408F-456D-B9DC-E050DC6A02EC}" type="presParOf" srcId="{71AECE85-399A-4DD2-8E81-3AA5E7902D86}" destId="{0516BDAF-A13B-4885-B422-BE03578A113D}" srcOrd="0" destOrd="0" presId="urn:microsoft.com/office/officeart/2008/layout/VerticalCurvedList"/>
    <dgm:cxn modelId="{7C6C1781-0F22-4A4F-B21D-993BC1888C0E}" type="presParOf" srcId="{0516BDAF-A13B-4885-B422-BE03578A113D}" destId="{9E9E1479-FF24-4DFF-8702-14C934E87C97}" srcOrd="0" destOrd="0" presId="urn:microsoft.com/office/officeart/2008/layout/VerticalCurvedList"/>
    <dgm:cxn modelId="{C556E396-1A4C-4ABF-8EDA-6B18CA9825A3}" type="presParOf" srcId="{9E9E1479-FF24-4DFF-8702-14C934E87C97}" destId="{D11CDC63-D3E7-409E-833D-0F9A43896FE5}" srcOrd="0" destOrd="0" presId="urn:microsoft.com/office/officeart/2008/layout/VerticalCurvedList"/>
    <dgm:cxn modelId="{A6BFBAB5-8F31-4028-812E-9EFD4D25B44F}" type="presParOf" srcId="{9E9E1479-FF24-4DFF-8702-14C934E87C97}" destId="{0BD83FF2-3A1E-4ED8-9290-3D3E69151C2C}" srcOrd="1" destOrd="0" presId="urn:microsoft.com/office/officeart/2008/layout/VerticalCurvedList"/>
    <dgm:cxn modelId="{5FCBBEC6-1801-44A8-84E8-1ACEF3995612}" type="presParOf" srcId="{9E9E1479-FF24-4DFF-8702-14C934E87C97}" destId="{DBD235E9-A9F2-4AED-AC46-F845CD0200FB}" srcOrd="2" destOrd="0" presId="urn:microsoft.com/office/officeart/2008/layout/VerticalCurvedList"/>
    <dgm:cxn modelId="{E72A3F72-063E-4381-9C74-AE14AF04531A}" type="presParOf" srcId="{9E9E1479-FF24-4DFF-8702-14C934E87C97}" destId="{E32DF356-B817-4BA9-AF5B-105257830560}" srcOrd="3" destOrd="0" presId="urn:microsoft.com/office/officeart/2008/layout/VerticalCurvedList"/>
    <dgm:cxn modelId="{B8978E44-932C-4FCE-8275-3656EE641975}" type="presParOf" srcId="{0516BDAF-A13B-4885-B422-BE03578A113D}" destId="{A8F3E589-58D2-4297-BA22-22210A6B92E7}" srcOrd="1" destOrd="0" presId="urn:microsoft.com/office/officeart/2008/layout/VerticalCurvedList"/>
    <dgm:cxn modelId="{ED8DA806-0421-4ACC-AC5D-272F57418CDC}" type="presParOf" srcId="{0516BDAF-A13B-4885-B422-BE03578A113D}" destId="{6905D7F5-2570-4D34-BD87-2610847E7916}" srcOrd="2" destOrd="0" presId="urn:microsoft.com/office/officeart/2008/layout/VerticalCurvedList"/>
    <dgm:cxn modelId="{9A1EA98F-F550-49C8-937E-2FFFC313F67F}" type="presParOf" srcId="{6905D7F5-2570-4D34-BD87-2610847E7916}" destId="{79B334D4-688C-4633-9E48-DAC5176F7CBF}" srcOrd="0" destOrd="0" presId="urn:microsoft.com/office/officeart/2008/layout/VerticalCurvedList"/>
    <dgm:cxn modelId="{DB606A21-5FDF-43A2-B88F-C14B40490E7D}" type="presParOf" srcId="{0516BDAF-A13B-4885-B422-BE03578A113D}" destId="{2E1C170A-99DC-4670-A71A-F3479880FDFD}" srcOrd="3" destOrd="0" presId="urn:microsoft.com/office/officeart/2008/layout/VerticalCurvedList"/>
    <dgm:cxn modelId="{9D16EAAB-A182-440D-BA97-89A7D30F47A7}" type="presParOf" srcId="{0516BDAF-A13B-4885-B422-BE03578A113D}" destId="{BDFF418A-7ACB-4857-AEC9-370D9053A8CC}" srcOrd="4" destOrd="0" presId="urn:microsoft.com/office/officeart/2008/layout/VerticalCurvedList"/>
    <dgm:cxn modelId="{D3C93733-2D39-46CE-AA7E-7CE859240F28}" type="presParOf" srcId="{BDFF418A-7ACB-4857-AEC9-370D9053A8CC}" destId="{8BB3AB45-C9D7-4F99-91DB-5E966C82360D}" srcOrd="0" destOrd="0" presId="urn:microsoft.com/office/officeart/2008/layout/VerticalCurvedList"/>
    <dgm:cxn modelId="{F6525140-0750-43FD-B653-B933921114D1}" type="presParOf" srcId="{0516BDAF-A13B-4885-B422-BE03578A113D}" destId="{CD4F9322-F0F0-4F44-92B2-788C31AA8D04}" srcOrd="5" destOrd="0" presId="urn:microsoft.com/office/officeart/2008/layout/VerticalCurvedList"/>
    <dgm:cxn modelId="{27D16E4B-2245-4D00-8AE3-8870C9CC3CFA}" type="presParOf" srcId="{0516BDAF-A13B-4885-B422-BE03578A113D}" destId="{C02729D5-DAE5-4E6E-8D3F-B553E3D8F270}" srcOrd="6" destOrd="0" presId="urn:microsoft.com/office/officeart/2008/layout/VerticalCurvedList"/>
    <dgm:cxn modelId="{70E95951-49E3-45A9-A211-8EAF3D6D4979}" type="presParOf" srcId="{C02729D5-DAE5-4E6E-8D3F-B553E3D8F270}" destId="{06E98008-BA28-4EF8-A567-0A7D8815EF9E}" srcOrd="0" destOrd="0" presId="urn:microsoft.com/office/officeart/2008/layout/VerticalCurvedList"/>
    <dgm:cxn modelId="{8DDFF894-2D5E-4D1D-B36D-887C78E17624}" type="presParOf" srcId="{0516BDAF-A13B-4885-B422-BE03578A113D}" destId="{AA46B532-DAFA-4D4D-8FEB-51289688E282}" srcOrd="7" destOrd="0" presId="urn:microsoft.com/office/officeart/2008/layout/VerticalCurvedList"/>
    <dgm:cxn modelId="{BBDC05F6-CF08-4A92-B273-C5B9891240B8}" type="presParOf" srcId="{0516BDAF-A13B-4885-B422-BE03578A113D}" destId="{D77C5215-EECD-400C-94AE-A256CD403381}" srcOrd="8" destOrd="0" presId="urn:microsoft.com/office/officeart/2008/layout/VerticalCurvedList"/>
    <dgm:cxn modelId="{5C707087-59AB-4036-895B-F56E2A8466D4}" type="presParOf" srcId="{D77C5215-EECD-400C-94AE-A256CD403381}" destId="{E6CAE234-4EE3-4D51-BD9E-9EA20908E89A}" srcOrd="0" destOrd="0" presId="urn:microsoft.com/office/officeart/2008/layout/VerticalCurvedList"/>
    <dgm:cxn modelId="{DC447D5A-A42D-482E-9CAF-DFFEF55A8102}" type="presParOf" srcId="{0516BDAF-A13B-4885-B422-BE03578A113D}" destId="{55D4B924-15CD-43DD-9A60-804CE8930BBB}" srcOrd="9" destOrd="0" presId="urn:microsoft.com/office/officeart/2008/layout/VerticalCurvedList"/>
    <dgm:cxn modelId="{A88CF064-435B-4934-8703-954B68EC8B01}" type="presParOf" srcId="{0516BDAF-A13B-4885-B422-BE03578A113D}" destId="{89CB937D-8802-4F73-B694-7CC352401BC6}" srcOrd="10" destOrd="0" presId="urn:microsoft.com/office/officeart/2008/layout/VerticalCurvedList"/>
    <dgm:cxn modelId="{3CCAEC62-AD62-4888-B5DC-FE1351C2AE49}" type="presParOf" srcId="{89CB937D-8802-4F73-B694-7CC352401BC6}" destId="{4BCB4E90-3340-4800-9024-62C9529DFA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8D6D6A-CD19-4D68-9C5C-59828AE0FAF4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10C1CE6-20AB-46DB-B6D5-EA84B5D4C185}">
      <dgm:prSet custT="1"/>
      <dgm:spPr/>
      <dgm:t>
        <a:bodyPr/>
        <a:lstStyle/>
        <a:p>
          <a:r>
            <a:rPr lang="en-US" sz="2600" dirty="0"/>
            <a:t>Many people are already delaying or going without care due to cost</a:t>
          </a:r>
        </a:p>
      </dgm:t>
    </dgm:pt>
    <dgm:pt modelId="{03AF6621-5BF7-4F20-8A24-9E72344263E3}" type="parTrans" cxnId="{B4F327D2-F51D-4BC0-B243-1BCE441C8A15}">
      <dgm:prSet/>
      <dgm:spPr/>
      <dgm:t>
        <a:bodyPr/>
        <a:lstStyle/>
        <a:p>
          <a:endParaRPr lang="en-US" sz="2000"/>
        </a:p>
      </dgm:t>
    </dgm:pt>
    <dgm:pt modelId="{CB902C30-ECE7-40AD-8B18-8BE1483A9BDE}" type="sibTrans" cxnId="{B4F327D2-F51D-4BC0-B243-1BCE441C8A15}">
      <dgm:prSet/>
      <dgm:spPr/>
      <dgm:t>
        <a:bodyPr/>
        <a:lstStyle/>
        <a:p>
          <a:endParaRPr lang="en-US"/>
        </a:p>
      </dgm:t>
    </dgm:pt>
    <dgm:pt modelId="{CB823D59-3B76-4298-BF90-7C264F430935}">
      <dgm:prSet custT="1"/>
      <dgm:spPr/>
      <dgm:t>
        <a:bodyPr/>
        <a:lstStyle/>
        <a:p>
          <a:r>
            <a:rPr lang="en-US" sz="2600" dirty="0"/>
            <a:t>Many people with insurance coverage were unable to get needed care due to prior authorization requirements with managed care plans</a:t>
          </a:r>
        </a:p>
      </dgm:t>
    </dgm:pt>
    <dgm:pt modelId="{8F7A54F2-5DAA-4F21-922C-5DB8BF644C2A}" type="parTrans" cxnId="{9060CE79-4C83-4036-A840-9997453754E5}">
      <dgm:prSet/>
      <dgm:spPr/>
      <dgm:t>
        <a:bodyPr/>
        <a:lstStyle/>
        <a:p>
          <a:endParaRPr lang="en-US" sz="2000"/>
        </a:p>
      </dgm:t>
    </dgm:pt>
    <dgm:pt modelId="{66C6F527-305C-448B-8311-1B7E01335437}" type="sibTrans" cxnId="{9060CE79-4C83-4036-A840-9997453754E5}">
      <dgm:prSet/>
      <dgm:spPr/>
      <dgm:t>
        <a:bodyPr/>
        <a:lstStyle/>
        <a:p>
          <a:endParaRPr lang="en-US"/>
        </a:p>
      </dgm:t>
    </dgm:pt>
    <dgm:pt modelId="{1256A2A1-5B98-464B-8671-C9D238C36A58}">
      <dgm:prSet custT="1"/>
      <dgm:spPr/>
      <dgm:t>
        <a:bodyPr/>
        <a:lstStyle/>
        <a:p>
          <a:r>
            <a:rPr lang="en-US" sz="2600" dirty="0"/>
            <a:t>Poor access impacts health outcomes</a:t>
          </a:r>
        </a:p>
      </dgm:t>
    </dgm:pt>
    <dgm:pt modelId="{3869CA44-1A91-40A1-AAC0-4956E7014B8E}" type="parTrans" cxnId="{91355A6D-D3AD-4203-9CA3-D4DCE1A415F3}">
      <dgm:prSet/>
      <dgm:spPr/>
      <dgm:t>
        <a:bodyPr/>
        <a:lstStyle/>
        <a:p>
          <a:endParaRPr lang="en-US" sz="2000"/>
        </a:p>
      </dgm:t>
    </dgm:pt>
    <dgm:pt modelId="{73B77704-3258-41F4-A2EA-AA970FE075B1}" type="sibTrans" cxnId="{91355A6D-D3AD-4203-9CA3-D4DCE1A415F3}">
      <dgm:prSet/>
      <dgm:spPr/>
      <dgm:t>
        <a:bodyPr/>
        <a:lstStyle/>
        <a:p>
          <a:endParaRPr lang="en-US"/>
        </a:p>
      </dgm:t>
    </dgm:pt>
    <dgm:pt modelId="{B12778DE-D97E-4AA2-A4FA-C1283AD1AEF1}" type="pres">
      <dgm:prSet presAssocID="{4E8D6D6A-CD19-4D68-9C5C-59828AE0FAF4}" presName="vert0" presStyleCnt="0">
        <dgm:presLayoutVars>
          <dgm:dir/>
          <dgm:animOne val="branch"/>
          <dgm:animLvl val="lvl"/>
        </dgm:presLayoutVars>
      </dgm:prSet>
      <dgm:spPr/>
    </dgm:pt>
    <dgm:pt modelId="{9AA5F291-139E-4AE9-AD4A-06AAC67B0238}" type="pres">
      <dgm:prSet presAssocID="{610C1CE6-20AB-46DB-B6D5-EA84B5D4C185}" presName="thickLine" presStyleLbl="alignNode1" presStyleIdx="0" presStyleCnt="3" custLinFactNeighborX="1058" custLinFactNeighborY="-24366"/>
      <dgm:spPr/>
    </dgm:pt>
    <dgm:pt modelId="{E6D310E7-855A-4C2B-8992-B7E74937A6F9}" type="pres">
      <dgm:prSet presAssocID="{610C1CE6-20AB-46DB-B6D5-EA84B5D4C185}" presName="horz1" presStyleCnt="0"/>
      <dgm:spPr/>
    </dgm:pt>
    <dgm:pt modelId="{87E85A4C-4D25-4ADD-B579-31B5CC78F2CF}" type="pres">
      <dgm:prSet presAssocID="{610C1CE6-20AB-46DB-B6D5-EA84B5D4C185}" presName="tx1" presStyleLbl="revTx" presStyleIdx="0" presStyleCnt="3"/>
      <dgm:spPr/>
    </dgm:pt>
    <dgm:pt modelId="{C04A11BD-E4AD-485F-AE25-A204E7A5EACA}" type="pres">
      <dgm:prSet presAssocID="{610C1CE6-20AB-46DB-B6D5-EA84B5D4C185}" presName="vert1" presStyleCnt="0"/>
      <dgm:spPr/>
    </dgm:pt>
    <dgm:pt modelId="{3A325283-A0E9-4707-9CAC-AAEED37898CA}" type="pres">
      <dgm:prSet presAssocID="{CB823D59-3B76-4298-BF90-7C264F430935}" presName="thickLine" presStyleLbl="alignNode1" presStyleIdx="1" presStyleCnt="3"/>
      <dgm:spPr/>
    </dgm:pt>
    <dgm:pt modelId="{6BEA7DBF-33F8-413D-8A60-9A3238490043}" type="pres">
      <dgm:prSet presAssocID="{CB823D59-3B76-4298-BF90-7C264F430935}" presName="horz1" presStyleCnt="0"/>
      <dgm:spPr/>
    </dgm:pt>
    <dgm:pt modelId="{70C42184-F790-4B23-B888-DD2CC071395C}" type="pres">
      <dgm:prSet presAssocID="{CB823D59-3B76-4298-BF90-7C264F430935}" presName="tx1" presStyleLbl="revTx" presStyleIdx="1" presStyleCnt="3"/>
      <dgm:spPr/>
    </dgm:pt>
    <dgm:pt modelId="{8CC322FB-F9B6-4C41-A7BF-4E03E21115DA}" type="pres">
      <dgm:prSet presAssocID="{CB823D59-3B76-4298-BF90-7C264F430935}" presName="vert1" presStyleCnt="0"/>
      <dgm:spPr/>
    </dgm:pt>
    <dgm:pt modelId="{7C395C78-0B2E-4BF0-B5E8-5AEA97CB3A5D}" type="pres">
      <dgm:prSet presAssocID="{1256A2A1-5B98-464B-8671-C9D238C36A58}" presName="thickLine" presStyleLbl="alignNode1" presStyleIdx="2" presStyleCnt="3"/>
      <dgm:spPr/>
    </dgm:pt>
    <dgm:pt modelId="{2BDF1856-FFA1-4DF2-8A29-DC7B6C9A1DA2}" type="pres">
      <dgm:prSet presAssocID="{1256A2A1-5B98-464B-8671-C9D238C36A58}" presName="horz1" presStyleCnt="0"/>
      <dgm:spPr/>
    </dgm:pt>
    <dgm:pt modelId="{89C549D1-DD86-4047-BD80-F1231B5C0A08}" type="pres">
      <dgm:prSet presAssocID="{1256A2A1-5B98-464B-8671-C9D238C36A58}" presName="tx1" presStyleLbl="revTx" presStyleIdx="2" presStyleCnt="3"/>
      <dgm:spPr/>
    </dgm:pt>
    <dgm:pt modelId="{020E3534-0DE8-4EA9-B6BC-8AF3B56E759E}" type="pres">
      <dgm:prSet presAssocID="{1256A2A1-5B98-464B-8671-C9D238C36A58}" presName="vert1" presStyleCnt="0"/>
      <dgm:spPr/>
    </dgm:pt>
  </dgm:ptLst>
  <dgm:cxnLst>
    <dgm:cxn modelId="{82135E1C-DCCC-4274-9479-33151DFAC054}" type="presOf" srcId="{1256A2A1-5B98-464B-8671-C9D238C36A58}" destId="{89C549D1-DD86-4047-BD80-F1231B5C0A08}" srcOrd="0" destOrd="0" presId="urn:microsoft.com/office/officeart/2008/layout/LinedList"/>
    <dgm:cxn modelId="{0AEBBB49-8182-47AD-B279-0111513BB004}" type="presOf" srcId="{610C1CE6-20AB-46DB-B6D5-EA84B5D4C185}" destId="{87E85A4C-4D25-4ADD-B579-31B5CC78F2CF}" srcOrd="0" destOrd="0" presId="urn:microsoft.com/office/officeart/2008/layout/LinedList"/>
    <dgm:cxn modelId="{91355A6D-D3AD-4203-9CA3-D4DCE1A415F3}" srcId="{4E8D6D6A-CD19-4D68-9C5C-59828AE0FAF4}" destId="{1256A2A1-5B98-464B-8671-C9D238C36A58}" srcOrd="2" destOrd="0" parTransId="{3869CA44-1A91-40A1-AAC0-4956E7014B8E}" sibTransId="{73B77704-3258-41F4-A2EA-AA970FE075B1}"/>
    <dgm:cxn modelId="{49555554-3B6C-4908-A6D5-A7D5ADBC7471}" type="presOf" srcId="{CB823D59-3B76-4298-BF90-7C264F430935}" destId="{70C42184-F790-4B23-B888-DD2CC071395C}" srcOrd="0" destOrd="0" presId="urn:microsoft.com/office/officeart/2008/layout/LinedList"/>
    <dgm:cxn modelId="{9060CE79-4C83-4036-A840-9997453754E5}" srcId="{4E8D6D6A-CD19-4D68-9C5C-59828AE0FAF4}" destId="{CB823D59-3B76-4298-BF90-7C264F430935}" srcOrd="1" destOrd="0" parTransId="{8F7A54F2-5DAA-4F21-922C-5DB8BF644C2A}" sibTransId="{66C6F527-305C-448B-8311-1B7E01335437}"/>
    <dgm:cxn modelId="{6C22F7BD-6421-4914-978A-87055B966132}" type="presOf" srcId="{4E8D6D6A-CD19-4D68-9C5C-59828AE0FAF4}" destId="{B12778DE-D97E-4AA2-A4FA-C1283AD1AEF1}" srcOrd="0" destOrd="0" presId="urn:microsoft.com/office/officeart/2008/layout/LinedList"/>
    <dgm:cxn modelId="{B4F327D2-F51D-4BC0-B243-1BCE441C8A15}" srcId="{4E8D6D6A-CD19-4D68-9C5C-59828AE0FAF4}" destId="{610C1CE6-20AB-46DB-B6D5-EA84B5D4C185}" srcOrd="0" destOrd="0" parTransId="{03AF6621-5BF7-4F20-8A24-9E72344263E3}" sibTransId="{CB902C30-ECE7-40AD-8B18-8BE1483A9BDE}"/>
    <dgm:cxn modelId="{C59E330E-F198-4D3C-87AE-74F8B28FD670}" type="presParOf" srcId="{B12778DE-D97E-4AA2-A4FA-C1283AD1AEF1}" destId="{9AA5F291-139E-4AE9-AD4A-06AAC67B0238}" srcOrd="0" destOrd="0" presId="urn:microsoft.com/office/officeart/2008/layout/LinedList"/>
    <dgm:cxn modelId="{6A32975B-00CF-4279-B494-1B539658DC67}" type="presParOf" srcId="{B12778DE-D97E-4AA2-A4FA-C1283AD1AEF1}" destId="{E6D310E7-855A-4C2B-8992-B7E74937A6F9}" srcOrd="1" destOrd="0" presId="urn:microsoft.com/office/officeart/2008/layout/LinedList"/>
    <dgm:cxn modelId="{55A20D26-6332-4579-93CA-0A81DB2EAD3E}" type="presParOf" srcId="{E6D310E7-855A-4C2B-8992-B7E74937A6F9}" destId="{87E85A4C-4D25-4ADD-B579-31B5CC78F2CF}" srcOrd="0" destOrd="0" presId="urn:microsoft.com/office/officeart/2008/layout/LinedList"/>
    <dgm:cxn modelId="{2BD2E97D-4F98-47C9-A6CB-B95F0DEFC1D2}" type="presParOf" srcId="{E6D310E7-855A-4C2B-8992-B7E74937A6F9}" destId="{C04A11BD-E4AD-485F-AE25-A204E7A5EACA}" srcOrd="1" destOrd="0" presId="urn:microsoft.com/office/officeart/2008/layout/LinedList"/>
    <dgm:cxn modelId="{6D990F77-5F91-40FF-801A-FFE9BCC72670}" type="presParOf" srcId="{B12778DE-D97E-4AA2-A4FA-C1283AD1AEF1}" destId="{3A325283-A0E9-4707-9CAC-AAEED37898CA}" srcOrd="2" destOrd="0" presId="urn:microsoft.com/office/officeart/2008/layout/LinedList"/>
    <dgm:cxn modelId="{3D1DF34E-D8E0-4865-ADFB-FCD74AB8F20C}" type="presParOf" srcId="{B12778DE-D97E-4AA2-A4FA-C1283AD1AEF1}" destId="{6BEA7DBF-33F8-413D-8A60-9A3238490043}" srcOrd="3" destOrd="0" presId="urn:microsoft.com/office/officeart/2008/layout/LinedList"/>
    <dgm:cxn modelId="{A4FA2A0C-BA78-4779-BEA6-9C0E6082B5D8}" type="presParOf" srcId="{6BEA7DBF-33F8-413D-8A60-9A3238490043}" destId="{70C42184-F790-4B23-B888-DD2CC071395C}" srcOrd="0" destOrd="0" presId="urn:microsoft.com/office/officeart/2008/layout/LinedList"/>
    <dgm:cxn modelId="{EC079893-CFCB-479F-B98F-21B3897FBF52}" type="presParOf" srcId="{6BEA7DBF-33F8-413D-8A60-9A3238490043}" destId="{8CC322FB-F9B6-4C41-A7BF-4E03E21115DA}" srcOrd="1" destOrd="0" presId="urn:microsoft.com/office/officeart/2008/layout/LinedList"/>
    <dgm:cxn modelId="{81473B31-23D5-4668-AE45-33B4EE874362}" type="presParOf" srcId="{B12778DE-D97E-4AA2-A4FA-C1283AD1AEF1}" destId="{7C395C78-0B2E-4BF0-B5E8-5AEA97CB3A5D}" srcOrd="4" destOrd="0" presId="urn:microsoft.com/office/officeart/2008/layout/LinedList"/>
    <dgm:cxn modelId="{82F8AEFC-3A53-4F0C-B2CD-80B44D12B8CE}" type="presParOf" srcId="{B12778DE-D97E-4AA2-A4FA-C1283AD1AEF1}" destId="{2BDF1856-FFA1-4DF2-8A29-DC7B6C9A1DA2}" srcOrd="5" destOrd="0" presId="urn:microsoft.com/office/officeart/2008/layout/LinedList"/>
    <dgm:cxn modelId="{5884491E-3151-4BEC-AD45-989726BDE446}" type="presParOf" srcId="{2BDF1856-FFA1-4DF2-8A29-DC7B6C9A1DA2}" destId="{89C549D1-DD86-4047-BD80-F1231B5C0A08}" srcOrd="0" destOrd="0" presId="urn:microsoft.com/office/officeart/2008/layout/LinedList"/>
    <dgm:cxn modelId="{8BF743E5-90DE-4BC8-9BDA-44D08E39CA9E}" type="presParOf" srcId="{2BDF1856-FFA1-4DF2-8A29-DC7B6C9A1DA2}" destId="{020E3534-0DE8-4EA9-B6BC-8AF3B56E75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E068672-6BD6-422A-A39D-1CE46AC17001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D69D590-707B-48CB-BD0D-904C609639F9}">
      <dgm:prSet custT="1"/>
      <dgm:spPr/>
      <dgm:t>
        <a:bodyPr/>
        <a:lstStyle/>
        <a:p>
          <a:pPr algn="l"/>
          <a:r>
            <a:rPr lang="en-US" sz="2400" dirty="0"/>
            <a:t>Currently, 44% of rural hospitals in NE have negative total margins</a:t>
          </a:r>
        </a:p>
      </dgm:t>
    </dgm:pt>
    <dgm:pt modelId="{491D3C58-D4CB-46AA-8225-797C24E65DF7}" type="parTrans" cxnId="{C51BA341-5848-4C86-BA2B-78F2A06549A4}">
      <dgm:prSet/>
      <dgm:spPr/>
      <dgm:t>
        <a:bodyPr/>
        <a:lstStyle/>
        <a:p>
          <a:endParaRPr lang="en-US" sz="2400"/>
        </a:p>
      </dgm:t>
    </dgm:pt>
    <dgm:pt modelId="{24CE6049-F70E-4EDE-9A9B-B091940C86FD}" type="sibTrans" cxnId="{C51BA341-5848-4C86-BA2B-78F2A06549A4}">
      <dgm:prSet/>
      <dgm:spPr/>
      <dgm:t>
        <a:bodyPr/>
        <a:lstStyle/>
        <a:p>
          <a:endParaRPr lang="en-US" sz="2400"/>
        </a:p>
      </dgm:t>
    </dgm:pt>
    <dgm:pt modelId="{206F07C9-15F8-4A9D-8C57-07E61B596078}">
      <dgm:prSet custT="1"/>
      <dgm:spPr/>
      <dgm:t>
        <a:bodyPr/>
        <a:lstStyle/>
        <a:p>
          <a:pPr algn="l"/>
          <a:r>
            <a:rPr lang="en-US" sz="2400" dirty="0"/>
            <a:t>Cuts in Medicaid and the decline in Marketplace plans = lower revenue and higher levels of uncompensated care which leads to fewer services</a:t>
          </a:r>
        </a:p>
      </dgm:t>
    </dgm:pt>
    <dgm:pt modelId="{BCC03AF3-1EFF-48A0-B273-87502ECC6E3D}" type="parTrans" cxnId="{6CF3AA52-4463-4074-A487-FDB577A394AF}">
      <dgm:prSet/>
      <dgm:spPr/>
      <dgm:t>
        <a:bodyPr/>
        <a:lstStyle/>
        <a:p>
          <a:endParaRPr lang="en-US" sz="2400"/>
        </a:p>
      </dgm:t>
    </dgm:pt>
    <dgm:pt modelId="{C671FC42-3596-4EC9-8460-AEE13ABF1EED}" type="sibTrans" cxnId="{6CF3AA52-4463-4074-A487-FDB577A394AF}">
      <dgm:prSet/>
      <dgm:spPr/>
      <dgm:t>
        <a:bodyPr/>
        <a:lstStyle/>
        <a:p>
          <a:endParaRPr lang="en-US" sz="2400"/>
        </a:p>
      </dgm:t>
    </dgm:pt>
    <dgm:pt modelId="{67C3B373-8EF0-423F-9586-68F905E8D404}">
      <dgm:prSet custT="1"/>
      <dgm:spPr/>
      <dgm:t>
        <a:bodyPr/>
        <a:lstStyle/>
        <a:p>
          <a:pPr algn="l"/>
          <a:r>
            <a:rPr lang="en-US" sz="2400" dirty="0" err="1"/>
            <a:t>Chartis</a:t>
          </a:r>
          <a:r>
            <a:rPr lang="en-US" sz="2400" dirty="0"/>
            <a:t> is projecting that up to 25% of rural hospitals in NE are vulnerable to closure</a:t>
          </a:r>
        </a:p>
      </dgm:t>
    </dgm:pt>
    <dgm:pt modelId="{F9AE512C-6B6B-4C87-B882-9B165D9FD63F}" type="parTrans" cxnId="{243D9F82-4B58-446B-9CE0-74A2D4166A11}">
      <dgm:prSet/>
      <dgm:spPr/>
      <dgm:t>
        <a:bodyPr/>
        <a:lstStyle/>
        <a:p>
          <a:endParaRPr lang="en-US" sz="2400"/>
        </a:p>
      </dgm:t>
    </dgm:pt>
    <dgm:pt modelId="{D72C7DDF-1035-46E3-86F7-A8419F01D1DF}" type="sibTrans" cxnId="{243D9F82-4B58-446B-9CE0-74A2D4166A11}">
      <dgm:prSet/>
      <dgm:spPr/>
      <dgm:t>
        <a:bodyPr/>
        <a:lstStyle/>
        <a:p>
          <a:endParaRPr lang="en-US" sz="2400"/>
        </a:p>
      </dgm:t>
    </dgm:pt>
    <dgm:pt modelId="{CC78C278-110D-44EA-A8DA-51D02C7D6E94}">
      <dgm:prSet custT="1"/>
      <dgm:spPr/>
      <dgm:t>
        <a:bodyPr/>
        <a:lstStyle/>
        <a:p>
          <a:pPr algn="l"/>
          <a:r>
            <a:rPr lang="en-US" sz="2400" dirty="0"/>
            <a:t>Hospitals are also faced with higher operating costs and lower reimbursement from managed care plans</a:t>
          </a:r>
        </a:p>
      </dgm:t>
    </dgm:pt>
    <dgm:pt modelId="{0C56EC38-3E73-4DEC-9381-48A2BEE30684}" type="parTrans" cxnId="{B177E5F0-15A7-424F-94A1-2BD9BC243910}">
      <dgm:prSet/>
      <dgm:spPr/>
      <dgm:t>
        <a:bodyPr/>
        <a:lstStyle/>
        <a:p>
          <a:endParaRPr lang="en-US" sz="2400"/>
        </a:p>
      </dgm:t>
    </dgm:pt>
    <dgm:pt modelId="{4B8E6345-9D8C-4176-91C8-5D4BCC527470}" type="sibTrans" cxnId="{B177E5F0-15A7-424F-94A1-2BD9BC243910}">
      <dgm:prSet/>
      <dgm:spPr/>
      <dgm:t>
        <a:bodyPr/>
        <a:lstStyle/>
        <a:p>
          <a:endParaRPr lang="en-US" sz="2400"/>
        </a:p>
      </dgm:t>
    </dgm:pt>
    <dgm:pt modelId="{10F93DAD-4F20-4BF8-B6EC-4C755171FF81}" type="pres">
      <dgm:prSet presAssocID="{4E068672-6BD6-422A-A39D-1CE46AC17001}" presName="Name0" presStyleCnt="0">
        <dgm:presLayoutVars>
          <dgm:dir/>
          <dgm:animLvl val="lvl"/>
          <dgm:resizeHandles val="exact"/>
        </dgm:presLayoutVars>
      </dgm:prSet>
      <dgm:spPr/>
    </dgm:pt>
    <dgm:pt modelId="{17BB9839-5766-4186-B0A4-4C91DB938C21}" type="pres">
      <dgm:prSet presAssocID="{CC78C278-110D-44EA-A8DA-51D02C7D6E94}" presName="boxAndChildren" presStyleCnt="0"/>
      <dgm:spPr/>
    </dgm:pt>
    <dgm:pt modelId="{681624A7-9C2C-4BB4-AC67-2DCE2B6CC21F}" type="pres">
      <dgm:prSet presAssocID="{CC78C278-110D-44EA-A8DA-51D02C7D6E94}" presName="parentTextBox" presStyleLbl="node1" presStyleIdx="0" presStyleCnt="4"/>
      <dgm:spPr/>
    </dgm:pt>
    <dgm:pt modelId="{26AC65F6-576D-485D-B1AC-F6C009D854A2}" type="pres">
      <dgm:prSet presAssocID="{D72C7DDF-1035-46E3-86F7-A8419F01D1DF}" presName="sp" presStyleCnt="0"/>
      <dgm:spPr/>
    </dgm:pt>
    <dgm:pt modelId="{DDB0BFF0-E987-4835-9EDB-2E393EF99996}" type="pres">
      <dgm:prSet presAssocID="{67C3B373-8EF0-423F-9586-68F905E8D404}" presName="arrowAndChildren" presStyleCnt="0"/>
      <dgm:spPr/>
    </dgm:pt>
    <dgm:pt modelId="{5045CFE8-F0B9-4B5F-8240-61C3166EFCA0}" type="pres">
      <dgm:prSet presAssocID="{67C3B373-8EF0-423F-9586-68F905E8D404}" presName="parentTextArrow" presStyleLbl="node1" presStyleIdx="1" presStyleCnt="4"/>
      <dgm:spPr/>
    </dgm:pt>
    <dgm:pt modelId="{8CE8F64E-A6F0-4EE5-B0F7-3B6BB01637DF}" type="pres">
      <dgm:prSet presAssocID="{C671FC42-3596-4EC9-8460-AEE13ABF1EED}" presName="sp" presStyleCnt="0"/>
      <dgm:spPr/>
    </dgm:pt>
    <dgm:pt modelId="{4CF8C2C0-0A3A-4F98-B002-54D37A567192}" type="pres">
      <dgm:prSet presAssocID="{206F07C9-15F8-4A9D-8C57-07E61B596078}" presName="arrowAndChildren" presStyleCnt="0"/>
      <dgm:spPr/>
    </dgm:pt>
    <dgm:pt modelId="{EE10CDE0-F8EE-415D-A8F6-925E4E8E78A3}" type="pres">
      <dgm:prSet presAssocID="{206F07C9-15F8-4A9D-8C57-07E61B596078}" presName="parentTextArrow" presStyleLbl="node1" presStyleIdx="2" presStyleCnt="4"/>
      <dgm:spPr/>
    </dgm:pt>
    <dgm:pt modelId="{76EFEB5A-54A7-4BCA-8D9E-F690311C3141}" type="pres">
      <dgm:prSet presAssocID="{24CE6049-F70E-4EDE-9A9B-B091940C86FD}" presName="sp" presStyleCnt="0"/>
      <dgm:spPr/>
    </dgm:pt>
    <dgm:pt modelId="{F54E5738-FDAA-4032-816F-837293258AFF}" type="pres">
      <dgm:prSet presAssocID="{7D69D590-707B-48CB-BD0D-904C609639F9}" presName="arrowAndChildren" presStyleCnt="0"/>
      <dgm:spPr/>
    </dgm:pt>
    <dgm:pt modelId="{DD41A324-E1CB-4E03-88DC-260E6CDDAEE5}" type="pres">
      <dgm:prSet presAssocID="{7D69D590-707B-48CB-BD0D-904C609639F9}" presName="parentTextArrow" presStyleLbl="node1" presStyleIdx="3" presStyleCnt="4" custLinFactNeighborY="-7022"/>
      <dgm:spPr/>
    </dgm:pt>
  </dgm:ptLst>
  <dgm:cxnLst>
    <dgm:cxn modelId="{D60D0A1E-9356-4DDE-91BD-053D63A98B58}" type="presOf" srcId="{7D69D590-707B-48CB-BD0D-904C609639F9}" destId="{DD41A324-E1CB-4E03-88DC-260E6CDDAEE5}" srcOrd="0" destOrd="0" presId="urn:microsoft.com/office/officeart/2005/8/layout/process4"/>
    <dgm:cxn modelId="{CF52A832-FCEF-4070-9F80-CDD714CF092D}" type="presOf" srcId="{CC78C278-110D-44EA-A8DA-51D02C7D6E94}" destId="{681624A7-9C2C-4BB4-AC67-2DCE2B6CC21F}" srcOrd="0" destOrd="0" presId="urn:microsoft.com/office/officeart/2005/8/layout/process4"/>
    <dgm:cxn modelId="{C51BA341-5848-4C86-BA2B-78F2A06549A4}" srcId="{4E068672-6BD6-422A-A39D-1CE46AC17001}" destId="{7D69D590-707B-48CB-BD0D-904C609639F9}" srcOrd="0" destOrd="0" parTransId="{491D3C58-D4CB-46AA-8225-797C24E65DF7}" sibTransId="{24CE6049-F70E-4EDE-9A9B-B091940C86FD}"/>
    <dgm:cxn modelId="{3F29B848-D61F-44F3-8D2E-84B4B79FE2A8}" type="presOf" srcId="{4E068672-6BD6-422A-A39D-1CE46AC17001}" destId="{10F93DAD-4F20-4BF8-B6EC-4C755171FF81}" srcOrd="0" destOrd="0" presId="urn:microsoft.com/office/officeart/2005/8/layout/process4"/>
    <dgm:cxn modelId="{CF0D2E4D-1BD6-4853-89CA-0385573CA8A4}" type="presOf" srcId="{67C3B373-8EF0-423F-9586-68F905E8D404}" destId="{5045CFE8-F0B9-4B5F-8240-61C3166EFCA0}" srcOrd="0" destOrd="0" presId="urn:microsoft.com/office/officeart/2005/8/layout/process4"/>
    <dgm:cxn modelId="{6CF3AA52-4463-4074-A487-FDB577A394AF}" srcId="{4E068672-6BD6-422A-A39D-1CE46AC17001}" destId="{206F07C9-15F8-4A9D-8C57-07E61B596078}" srcOrd="1" destOrd="0" parTransId="{BCC03AF3-1EFF-48A0-B273-87502ECC6E3D}" sibTransId="{C671FC42-3596-4EC9-8460-AEE13ABF1EED}"/>
    <dgm:cxn modelId="{243D9F82-4B58-446B-9CE0-74A2D4166A11}" srcId="{4E068672-6BD6-422A-A39D-1CE46AC17001}" destId="{67C3B373-8EF0-423F-9586-68F905E8D404}" srcOrd="2" destOrd="0" parTransId="{F9AE512C-6B6B-4C87-B882-9B165D9FD63F}" sibTransId="{D72C7DDF-1035-46E3-86F7-A8419F01D1DF}"/>
    <dgm:cxn modelId="{FDD820A1-163F-4B9C-89A8-43E07F739113}" type="presOf" srcId="{206F07C9-15F8-4A9D-8C57-07E61B596078}" destId="{EE10CDE0-F8EE-415D-A8F6-925E4E8E78A3}" srcOrd="0" destOrd="0" presId="urn:microsoft.com/office/officeart/2005/8/layout/process4"/>
    <dgm:cxn modelId="{B177E5F0-15A7-424F-94A1-2BD9BC243910}" srcId="{4E068672-6BD6-422A-A39D-1CE46AC17001}" destId="{CC78C278-110D-44EA-A8DA-51D02C7D6E94}" srcOrd="3" destOrd="0" parTransId="{0C56EC38-3E73-4DEC-9381-48A2BEE30684}" sibTransId="{4B8E6345-9D8C-4176-91C8-5D4BCC527470}"/>
    <dgm:cxn modelId="{58B49E81-84CF-401F-87D3-32B4EFA4D836}" type="presParOf" srcId="{10F93DAD-4F20-4BF8-B6EC-4C755171FF81}" destId="{17BB9839-5766-4186-B0A4-4C91DB938C21}" srcOrd="0" destOrd="0" presId="urn:microsoft.com/office/officeart/2005/8/layout/process4"/>
    <dgm:cxn modelId="{93B4AE14-B276-44A8-B91F-216E0A766F3A}" type="presParOf" srcId="{17BB9839-5766-4186-B0A4-4C91DB938C21}" destId="{681624A7-9C2C-4BB4-AC67-2DCE2B6CC21F}" srcOrd="0" destOrd="0" presId="urn:microsoft.com/office/officeart/2005/8/layout/process4"/>
    <dgm:cxn modelId="{8D202A17-5E43-4D12-8452-BDD547279D74}" type="presParOf" srcId="{10F93DAD-4F20-4BF8-B6EC-4C755171FF81}" destId="{26AC65F6-576D-485D-B1AC-F6C009D854A2}" srcOrd="1" destOrd="0" presId="urn:microsoft.com/office/officeart/2005/8/layout/process4"/>
    <dgm:cxn modelId="{0E4CEE15-D566-457E-9914-32CF97AB069C}" type="presParOf" srcId="{10F93DAD-4F20-4BF8-B6EC-4C755171FF81}" destId="{DDB0BFF0-E987-4835-9EDB-2E393EF99996}" srcOrd="2" destOrd="0" presId="urn:microsoft.com/office/officeart/2005/8/layout/process4"/>
    <dgm:cxn modelId="{C8CDA860-D71E-464F-957A-E6DAC9A3DBD3}" type="presParOf" srcId="{DDB0BFF0-E987-4835-9EDB-2E393EF99996}" destId="{5045CFE8-F0B9-4B5F-8240-61C3166EFCA0}" srcOrd="0" destOrd="0" presId="urn:microsoft.com/office/officeart/2005/8/layout/process4"/>
    <dgm:cxn modelId="{1410DE59-CB83-42AB-9C38-759E00661739}" type="presParOf" srcId="{10F93DAD-4F20-4BF8-B6EC-4C755171FF81}" destId="{8CE8F64E-A6F0-4EE5-B0F7-3B6BB01637DF}" srcOrd="3" destOrd="0" presId="urn:microsoft.com/office/officeart/2005/8/layout/process4"/>
    <dgm:cxn modelId="{DECFCD47-B021-4720-A7B1-020C1AC232E7}" type="presParOf" srcId="{10F93DAD-4F20-4BF8-B6EC-4C755171FF81}" destId="{4CF8C2C0-0A3A-4F98-B002-54D37A567192}" srcOrd="4" destOrd="0" presId="urn:microsoft.com/office/officeart/2005/8/layout/process4"/>
    <dgm:cxn modelId="{9F26AECF-DA0F-4F37-A5A2-2D3D2E341E5C}" type="presParOf" srcId="{4CF8C2C0-0A3A-4F98-B002-54D37A567192}" destId="{EE10CDE0-F8EE-415D-A8F6-925E4E8E78A3}" srcOrd="0" destOrd="0" presId="urn:microsoft.com/office/officeart/2005/8/layout/process4"/>
    <dgm:cxn modelId="{B402E988-765F-458D-AD04-FE34315407C3}" type="presParOf" srcId="{10F93DAD-4F20-4BF8-B6EC-4C755171FF81}" destId="{76EFEB5A-54A7-4BCA-8D9E-F690311C3141}" srcOrd="5" destOrd="0" presId="urn:microsoft.com/office/officeart/2005/8/layout/process4"/>
    <dgm:cxn modelId="{13B3B84E-A7C8-4DCD-A2AD-92AD06C6C205}" type="presParOf" srcId="{10F93DAD-4F20-4BF8-B6EC-4C755171FF81}" destId="{F54E5738-FDAA-4032-816F-837293258AFF}" srcOrd="6" destOrd="0" presId="urn:microsoft.com/office/officeart/2005/8/layout/process4"/>
    <dgm:cxn modelId="{3C98B2B1-B692-4D3E-B41E-A3F7CD6D5413}" type="presParOf" srcId="{F54E5738-FDAA-4032-816F-837293258AFF}" destId="{DD41A324-E1CB-4E03-88DC-260E6CDDAEE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B684AC-716E-4534-9B1C-60439AA6E6FA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1524E65-672C-4215-AF3D-65609A98DD7D}">
      <dgm:prSet/>
      <dgm:spPr/>
      <dgm:t>
        <a:bodyPr/>
        <a:lstStyle/>
        <a:p>
          <a:pPr algn="l"/>
          <a:r>
            <a:rPr lang="en-US" dirty="0"/>
            <a:t>Physicians are not required to treat Medicaid patients or any patient without health insurance</a:t>
          </a:r>
        </a:p>
      </dgm:t>
    </dgm:pt>
    <dgm:pt modelId="{53F14A19-3A99-4851-91D6-D241CEC9810F}" type="parTrans" cxnId="{D8E078B5-78B5-4264-90BC-360BAF0B2926}">
      <dgm:prSet/>
      <dgm:spPr/>
      <dgm:t>
        <a:bodyPr/>
        <a:lstStyle/>
        <a:p>
          <a:endParaRPr lang="en-US"/>
        </a:p>
      </dgm:t>
    </dgm:pt>
    <dgm:pt modelId="{FB88DE19-C342-40F9-A9A1-58E598F61D72}" type="sibTrans" cxnId="{D8E078B5-78B5-4264-90BC-360BAF0B2926}">
      <dgm:prSet/>
      <dgm:spPr/>
      <dgm:t>
        <a:bodyPr/>
        <a:lstStyle/>
        <a:p>
          <a:endParaRPr lang="en-US"/>
        </a:p>
      </dgm:t>
    </dgm:pt>
    <dgm:pt modelId="{CB040949-DA6F-42AC-A8C8-9148403BC9C2}">
      <dgm:prSet/>
      <dgm:spPr/>
      <dgm:t>
        <a:bodyPr/>
        <a:lstStyle/>
        <a:p>
          <a:pPr algn="l"/>
          <a:r>
            <a:rPr lang="en-US" dirty="0"/>
            <a:t>As a result, fewer patients will have a regular physician, and more patients will receive care in hospital emergency rooms</a:t>
          </a:r>
        </a:p>
      </dgm:t>
    </dgm:pt>
    <dgm:pt modelId="{3B7656BB-24B9-4552-9181-FD88384FCBB9}" type="parTrans" cxnId="{F2722F77-2C88-43BD-AD2C-8DE4CE3EF1FA}">
      <dgm:prSet/>
      <dgm:spPr/>
      <dgm:t>
        <a:bodyPr/>
        <a:lstStyle/>
        <a:p>
          <a:endParaRPr lang="en-US"/>
        </a:p>
      </dgm:t>
    </dgm:pt>
    <dgm:pt modelId="{5186FBEF-BC3D-4439-AF78-17D65A3B9E4E}" type="sibTrans" cxnId="{F2722F77-2C88-43BD-AD2C-8DE4CE3EF1FA}">
      <dgm:prSet/>
      <dgm:spPr/>
      <dgm:t>
        <a:bodyPr/>
        <a:lstStyle/>
        <a:p>
          <a:endParaRPr lang="en-US"/>
        </a:p>
      </dgm:t>
    </dgm:pt>
    <dgm:pt modelId="{C6050439-5B3E-4037-898E-0B5D99C76682}" type="pres">
      <dgm:prSet presAssocID="{72B684AC-716E-4534-9B1C-60439AA6E6FA}" presName="CompostProcess" presStyleCnt="0">
        <dgm:presLayoutVars>
          <dgm:dir/>
          <dgm:resizeHandles val="exact"/>
        </dgm:presLayoutVars>
      </dgm:prSet>
      <dgm:spPr/>
    </dgm:pt>
    <dgm:pt modelId="{C2040BA7-3A1F-4A5D-9FDE-BE57F87998E3}" type="pres">
      <dgm:prSet presAssocID="{72B684AC-716E-4534-9B1C-60439AA6E6FA}" presName="arrow" presStyleLbl="bgShp" presStyleIdx="0" presStyleCnt="1"/>
      <dgm:spPr/>
    </dgm:pt>
    <dgm:pt modelId="{FD009951-D9AF-417E-8D77-49C00B29D752}" type="pres">
      <dgm:prSet presAssocID="{72B684AC-716E-4534-9B1C-60439AA6E6FA}" presName="linearProcess" presStyleCnt="0"/>
      <dgm:spPr/>
    </dgm:pt>
    <dgm:pt modelId="{4CCB828F-2073-4A10-A28B-EFFDE1EDA8FC}" type="pres">
      <dgm:prSet presAssocID="{E1524E65-672C-4215-AF3D-65609A98DD7D}" presName="textNode" presStyleLbl="node1" presStyleIdx="0" presStyleCnt="2">
        <dgm:presLayoutVars>
          <dgm:bulletEnabled val="1"/>
        </dgm:presLayoutVars>
      </dgm:prSet>
      <dgm:spPr/>
    </dgm:pt>
    <dgm:pt modelId="{C729DD5A-76C5-45A6-9F5F-9D7A540D7A03}" type="pres">
      <dgm:prSet presAssocID="{FB88DE19-C342-40F9-A9A1-58E598F61D72}" presName="sibTrans" presStyleCnt="0"/>
      <dgm:spPr/>
    </dgm:pt>
    <dgm:pt modelId="{EF724C5E-2618-4095-9212-EDE934A6FFB1}" type="pres">
      <dgm:prSet presAssocID="{CB040949-DA6F-42AC-A8C8-9148403BC9C2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E2EA3416-BEDF-469E-A374-E5A7CDD238B1}" type="presOf" srcId="{CB040949-DA6F-42AC-A8C8-9148403BC9C2}" destId="{EF724C5E-2618-4095-9212-EDE934A6FFB1}" srcOrd="0" destOrd="0" presId="urn:microsoft.com/office/officeart/2005/8/layout/hProcess9"/>
    <dgm:cxn modelId="{F2722F77-2C88-43BD-AD2C-8DE4CE3EF1FA}" srcId="{72B684AC-716E-4534-9B1C-60439AA6E6FA}" destId="{CB040949-DA6F-42AC-A8C8-9148403BC9C2}" srcOrd="1" destOrd="0" parTransId="{3B7656BB-24B9-4552-9181-FD88384FCBB9}" sibTransId="{5186FBEF-BC3D-4439-AF78-17D65A3B9E4E}"/>
    <dgm:cxn modelId="{94803A91-8783-4336-96FF-5B0811C025AE}" type="presOf" srcId="{72B684AC-716E-4534-9B1C-60439AA6E6FA}" destId="{C6050439-5B3E-4037-898E-0B5D99C76682}" srcOrd="0" destOrd="0" presId="urn:microsoft.com/office/officeart/2005/8/layout/hProcess9"/>
    <dgm:cxn modelId="{D8E078B5-78B5-4264-90BC-360BAF0B2926}" srcId="{72B684AC-716E-4534-9B1C-60439AA6E6FA}" destId="{E1524E65-672C-4215-AF3D-65609A98DD7D}" srcOrd="0" destOrd="0" parTransId="{53F14A19-3A99-4851-91D6-D241CEC9810F}" sibTransId="{FB88DE19-C342-40F9-A9A1-58E598F61D72}"/>
    <dgm:cxn modelId="{962B75C3-3969-45CD-AD7B-949735F8FB7C}" type="presOf" srcId="{E1524E65-672C-4215-AF3D-65609A98DD7D}" destId="{4CCB828F-2073-4A10-A28B-EFFDE1EDA8FC}" srcOrd="0" destOrd="0" presId="urn:microsoft.com/office/officeart/2005/8/layout/hProcess9"/>
    <dgm:cxn modelId="{C1214688-BA91-4AD1-998E-509336793F4C}" type="presParOf" srcId="{C6050439-5B3E-4037-898E-0B5D99C76682}" destId="{C2040BA7-3A1F-4A5D-9FDE-BE57F87998E3}" srcOrd="0" destOrd="0" presId="urn:microsoft.com/office/officeart/2005/8/layout/hProcess9"/>
    <dgm:cxn modelId="{682F40FC-6B26-4E57-818C-D19505BA081A}" type="presParOf" srcId="{C6050439-5B3E-4037-898E-0B5D99C76682}" destId="{FD009951-D9AF-417E-8D77-49C00B29D752}" srcOrd="1" destOrd="0" presId="urn:microsoft.com/office/officeart/2005/8/layout/hProcess9"/>
    <dgm:cxn modelId="{A04D7EB6-C962-472B-B86C-312C72B95908}" type="presParOf" srcId="{FD009951-D9AF-417E-8D77-49C00B29D752}" destId="{4CCB828F-2073-4A10-A28B-EFFDE1EDA8FC}" srcOrd="0" destOrd="0" presId="urn:microsoft.com/office/officeart/2005/8/layout/hProcess9"/>
    <dgm:cxn modelId="{9D9FCA1D-30F9-4C7E-A289-049BA7DA4E67}" type="presParOf" srcId="{FD009951-D9AF-417E-8D77-49C00B29D752}" destId="{C729DD5A-76C5-45A6-9F5F-9D7A540D7A03}" srcOrd="1" destOrd="0" presId="urn:microsoft.com/office/officeart/2005/8/layout/hProcess9"/>
    <dgm:cxn modelId="{E8933788-73DC-4C67-9E4C-0EA4CB463CCE}" type="presParOf" srcId="{FD009951-D9AF-417E-8D77-49C00B29D752}" destId="{EF724C5E-2618-4095-9212-EDE934A6FFB1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A0B8B5A-0FA7-445F-968E-332ABC6E08F8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2D148AF-9AB3-4F71-AFDF-8131DCAE6389}">
      <dgm:prSet/>
      <dgm:spPr/>
      <dgm:t>
        <a:bodyPr/>
        <a:lstStyle/>
        <a:p>
          <a:pPr algn="l"/>
          <a:r>
            <a:rPr lang="en-US" dirty="0"/>
            <a:t>In exchange for higher Medicaid payment rates, FQHCs must see all patients regardless of insurance coverage</a:t>
          </a:r>
        </a:p>
      </dgm:t>
    </dgm:pt>
    <dgm:pt modelId="{32A5195B-1887-483C-8AA9-625018539FA5}" type="parTrans" cxnId="{095FC6C9-9C51-4BDD-935C-158DA7AAE704}">
      <dgm:prSet/>
      <dgm:spPr/>
      <dgm:t>
        <a:bodyPr/>
        <a:lstStyle/>
        <a:p>
          <a:endParaRPr lang="en-US"/>
        </a:p>
      </dgm:t>
    </dgm:pt>
    <dgm:pt modelId="{2BE6111D-2867-4C1E-A3BB-D1E9A73AC996}" type="sibTrans" cxnId="{095FC6C9-9C51-4BDD-935C-158DA7AAE704}">
      <dgm:prSet/>
      <dgm:spPr/>
      <dgm:t>
        <a:bodyPr/>
        <a:lstStyle/>
        <a:p>
          <a:endParaRPr lang="en-US"/>
        </a:p>
      </dgm:t>
    </dgm:pt>
    <dgm:pt modelId="{74121CCA-838A-4558-976E-DDD9AC311A12}">
      <dgm:prSet/>
      <dgm:spPr/>
      <dgm:t>
        <a:bodyPr/>
        <a:lstStyle/>
        <a:p>
          <a:pPr algn="l"/>
          <a:r>
            <a:rPr lang="en-US" dirty="0"/>
            <a:t>CBO estimates that FQHCs will see about 4 million more patients with revenue losses at $7 billion</a:t>
          </a:r>
        </a:p>
      </dgm:t>
    </dgm:pt>
    <dgm:pt modelId="{82606B5D-0C75-44C6-AB59-FD453E4255F7}" type="parTrans" cxnId="{F8F426E8-698A-4C64-BF7B-6ABF74E7F7C2}">
      <dgm:prSet/>
      <dgm:spPr/>
      <dgm:t>
        <a:bodyPr/>
        <a:lstStyle/>
        <a:p>
          <a:endParaRPr lang="en-US"/>
        </a:p>
      </dgm:t>
    </dgm:pt>
    <dgm:pt modelId="{AB6BE51A-4D8A-4C57-8833-F31EF81C5E58}" type="sibTrans" cxnId="{F8F426E8-698A-4C64-BF7B-6ABF74E7F7C2}">
      <dgm:prSet/>
      <dgm:spPr/>
      <dgm:t>
        <a:bodyPr/>
        <a:lstStyle/>
        <a:p>
          <a:endParaRPr lang="en-US"/>
        </a:p>
      </dgm:t>
    </dgm:pt>
    <dgm:pt modelId="{F1C112DB-DAF3-4B9B-B7AE-5DF87E843C45}">
      <dgm:prSet/>
      <dgm:spPr/>
      <dgm:t>
        <a:bodyPr/>
        <a:lstStyle/>
        <a:p>
          <a:pPr algn="l"/>
          <a:r>
            <a:rPr lang="en-US" dirty="0"/>
            <a:t>With limited resources, there will be long delays, especially for behavioral health and dental needs</a:t>
          </a:r>
        </a:p>
      </dgm:t>
    </dgm:pt>
    <dgm:pt modelId="{EC4A8BA6-45C1-481C-9478-DFE393C852A9}" type="parTrans" cxnId="{6807B87F-D67F-4C81-A506-C54AA79C05D3}">
      <dgm:prSet/>
      <dgm:spPr/>
      <dgm:t>
        <a:bodyPr/>
        <a:lstStyle/>
        <a:p>
          <a:endParaRPr lang="en-US"/>
        </a:p>
      </dgm:t>
    </dgm:pt>
    <dgm:pt modelId="{6B8DBFDA-A6A3-4870-92D0-6FE9FEDA17DB}" type="sibTrans" cxnId="{6807B87F-D67F-4C81-A506-C54AA79C05D3}">
      <dgm:prSet/>
      <dgm:spPr/>
      <dgm:t>
        <a:bodyPr/>
        <a:lstStyle/>
        <a:p>
          <a:endParaRPr lang="en-US"/>
        </a:p>
      </dgm:t>
    </dgm:pt>
    <dgm:pt modelId="{A07BF5A0-3CEA-4603-B27D-17624D4883CC}" type="pres">
      <dgm:prSet presAssocID="{6A0B8B5A-0FA7-445F-968E-332ABC6E08F8}" presName="Name0" presStyleCnt="0">
        <dgm:presLayoutVars>
          <dgm:dir/>
          <dgm:animLvl val="lvl"/>
          <dgm:resizeHandles val="exact"/>
        </dgm:presLayoutVars>
      </dgm:prSet>
      <dgm:spPr/>
    </dgm:pt>
    <dgm:pt modelId="{59DF38D0-C9AF-4F56-BFE3-88D9C25AD36F}" type="pres">
      <dgm:prSet presAssocID="{F1C112DB-DAF3-4B9B-B7AE-5DF87E843C45}" presName="boxAndChildren" presStyleCnt="0"/>
      <dgm:spPr/>
    </dgm:pt>
    <dgm:pt modelId="{03BD330A-57AF-48B6-A38B-E96E1DAFB487}" type="pres">
      <dgm:prSet presAssocID="{F1C112DB-DAF3-4B9B-B7AE-5DF87E843C45}" presName="parentTextBox" presStyleLbl="node1" presStyleIdx="0" presStyleCnt="3"/>
      <dgm:spPr/>
    </dgm:pt>
    <dgm:pt modelId="{79652405-F487-49D1-8551-B336C7BC25AE}" type="pres">
      <dgm:prSet presAssocID="{AB6BE51A-4D8A-4C57-8833-F31EF81C5E58}" presName="sp" presStyleCnt="0"/>
      <dgm:spPr/>
    </dgm:pt>
    <dgm:pt modelId="{95FE949B-F543-496C-88AC-81C426D92837}" type="pres">
      <dgm:prSet presAssocID="{74121CCA-838A-4558-976E-DDD9AC311A12}" presName="arrowAndChildren" presStyleCnt="0"/>
      <dgm:spPr/>
    </dgm:pt>
    <dgm:pt modelId="{C12251D4-8CD2-498C-A682-CC5CB90FAE48}" type="pres">
      <dgm:prSet presAssocID="{74121CCA-838A-4558-976E-DDD9AC311A12}" presName="parentTextArrow" presStyleLbl="node1" presStyleIdx="1" presStyleCnt="3"/>
      <dgm:spPr/>
    </dgm:pt>
    <dgm:pt modelId="{00822A68-7815-45C1-B3D5-733022B5E288}" type="pres">
      <dgm:prSet presAssocID="{2BE6111D-2867-4C1E-A3BB-D1E9A73AC996}" presName="sp" presStyleCnt="0"/>
      <dgm:spPr/>
    </dgm:pt>
    <dgm:pt modelId="{13607855-EB5E-41E0-99DF-00EF02006D37}" type="pres">
      <dgm:prSet presAssocID="{F2D148AF-9AB3-4F71-AFDF-8131DCAE6389}" presName="arrowAndChildren" presStyleCnt="0"/>
      <dgm:spPr/>
    </dgm:pt>
    <dgm:pt modelId="{3B489A6A-AF3F-4F0C-B562-D49413BE9F66}" type="pres">
      <dgm:prSet presAssocID="{F2D148AF-9AB3-4F71-AFDF-8131DCAE6389}" presName="parentTextArrow" presStyleLbl="node1" presStyleIdx="2" presStyleCnt="3" custLinFactNeighborX="-335" custLinFactNeighborY="473"/>
      <dgm:spPr/>
    </dgm:pt>
  </dgm:ptLst>
  <dgm:cxnLst>
    <dgm:cxn modelId="{6A0B2626-9482-4099-898A-A4A9F21447FF}" type="presOf" srcId="{F2D148AF-9AB3-4F71-AFDF-8131DCAE6389}" destId="{3B489A6A-AF3F-4F0C-B562-D49413BE9F66}" srcOrd="0" destOrd="0" presId="urn:microsoft.com/office/officeart/2005/8/layout/process4"/>
    <dgm:cxn modelId="{DDC91736-1E15-4F05-8C42-19E7FBE9BCE0}" type="presOf" srcId="{6A0B8B5A-0FA7-445F-968E-332ABC6E08F8}" destId="{A07BF5A0-3CEA-4603-B27D-17624D4883CC}" srcOrd="0" destOrd="0" presId="urn:microsoft.com/office/officeart/2005/8/layout/process4"/>
    <dgm:cxn modelId="{6807B87F-D67F-4C81-A506-C54AA79C05D3}" srcId="{6A0B8B5A-0FA7-445F-968E-332ABC6E08F8}" destId="{F1C112DB-DAF3-4B9B-B7AE-5DF87E843C45}" srcOrd="2" destOrd="0" parTransId="{EC4A8BA6-45C1-481C-9478-DFE393C852A9}" sibTransId="{6B8DBFDA-A6A3-4870-92D0-6FE9FEDA17DB}"/>
    <dgm:cxn modelId="{A79164C2-785F-4E33-B380-2C7F089B89AB}" type="presOf" srcId="{74121CCA-838A-4558-976E-DDD9AC311A12}" destId="{C12251D4-8CD2-498C-A682-CC5CB90FAE48}" srcOrd="0" destOrd="0" presId="urn:microsoft.com/office/officeart/2005/8/layout/process4"/>
    <dgm:cxn modelId="{095FC6C9-9C51-4BDD-935C-158DA7AAE704}" srcId="{6A0B8B5A-0FA7-445F-968E-332ABC6E08F8}" destId="{F2D148AF-9AB3-4F71-AFDF-8131DCAE6389}" srcOrd="0" destOrd="0" parTransId="{32A5195B-1887-483C-8AA9-625018539FA5}" sibTransId="{2BE6111D-2867-4C1E-A3BB-D1E9A73AC996}"/>
    <dgm:cxn modelId="{01ACB1CA-7462-4C6A-9E42-723DDF9D99DE}" type="presOf" srcId="{F1C112DB-DAF3-4B9B-B7AE-5DF87E843C45}" destId="{03BD330A-57AF-48B6-A38B-E96E1DAFB487}" srcOrd="0" destOrd="0" presId="urn:microsoft.com/office/officeart/2005/8/layout/process4"/>
    <dgm:cxn modelId="{F8F426E8-698A-4C64-BF7B-6ABF74E7F7C2}" srcId="{6A0B8B5A-0FA7-445F-968E-332ABC6E08F8}" destId="{74121CCA-838A-4558-976E-DDD9AC311A12}" srcOrd="1" destOrd="0" parTransId="{82606B5D-0C75-44C6-AB59-FD453E4255F7}" sibTransId="{AB6BE51A-4D8A-4C57-8833-F31EF81C5E58}"/>
    <dgm:cxn modelId="{EFF6D6F9-51DE-43DC-B616-196CEF3042C7}" type="presParOf" srcId="{A07BF5A0-3CEA-4603-B27D-17624D4883CC}" destId="{59DF38D0-C9AF-4F56-BFE3-88D9C25AD36F}" srcOrd="0" destOrd="0" presId="urn:microsoft.com/office/officeart/2005/8/layout/process4"/>
    <dgm:cxn modelId="{1F17BD8C-736D-4B61-8178-2EEEFA396270}" type="presParOf" srcId="{59DF38D0-C9AF-4F56-BFE3-88D9C25AD36F}" destId="{03BD330A-57AF-48B6-A38B-E96E1DAFB487}" srcOrd="0" destOrd="0" presId="urn:microsoft.com/office/officeart/2005/8/layout/process4"/>
    <dgm:cxn modelId="{1529472F-C0FF-422D-A08E-235727ABBF93}" type="presParOf" srcId="{A07BF5A0-3CEA-4603-B27D-17624D4883CC}" destId="{79652405-F487-49D1-8551-B336C7BC25AE}" srcOrd="1" destOrd="0" presId="urn:microsoft.com/office/officeart/2005/8/layout/process4"/>
    <dgm:cxn modelId="{B1AF2E72-D75E-4CD6-AA36-B23037B48D28}" type="presParOf" srcId="{A07BF5A0-3CEA-4603-B27D-17624D4883CC}" destId="{95FE949B-F543-496C-88AC-81C426D92837}" srcOrd="2" destOrd="0" presId="urn:microsoft.com/office/officeart/2005/8/layout/process4"/>
    <dgm:cxn modelId="{55F91104-CCFD-45DC-9330-930C3DD750FB}" type="presParOf" srcId="{95FE949B-F543-496C-88AC-81C426D92837}" destId="{C12251D4-8CD2-498C-A682-CC5CB90FAE48}" srcOrd="0" destOrd="0" presId="urn:microsoft.com/office/officeart/2005/8/layout/process4"/>
    <dgm:cxn modelId="{E5E42A23-372E-40BD-B30A-D013EB336FE8}" type="presParOf" srcId="{A07BF5A0-3CEA-4603-B27D-17624D4883CC}" destId="{00822A68-7815-45C1-B3D5-733022B5E288}" srcOrd="3" destOrd="0" presId="urn:microsoft.com/office/officeart/2005/8/layout/process4"/>
    <dgm:cxn modelId="{09C9F8CD-63B3-45DC-9E46-0A60DFC927AE}" type="presParOf" srcId="{A07BF5A0-3CEA-4603-B27D-17624D4883CC}" destId="{13607855-EB5E-41E0-99DF-00EF02006D37}" srcOrd="4" destOrd="0" presId="urn:microsoft.com/office/officeart/2005/8/layout/process4"/>
    <dgm:cxn modelId="{2D6FA85C-F4ED-410B-A946-0826AD28C36A}" type="presParOf" srcId="{13607855-EB5E-41E0-99DF-00EF02006D37}" destId="{3B489A6A-AF3F-4F0C-B562-D49413BE9F6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C246820-1733-4A73-9A43-6EAA3390341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92104683-A802-4DD9-9A91-A9E769C3C3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Medicaid is the primary payer for 63% of the patients although there are no direct cuts </a:t>
          </a:r>
        </a:p>
      </dgm:t>
    </dgm:pt>
    <dgm:pt modelId="{16D2CDFE-FBC4-4F90-A73A-9997793D5F00}" type="parTrans" cxnId="{10F814B5-E708-4DC8-A3FE-8879ED3633B6}">
      <dgm:prSet/>
      <dgm:spPr/>
      <dgm:t>
        <a:bodyPr/>
        <a:lstStyle/>
        <a:p>
          <a:endParaRPr lang="en-US" sz="2400"/>
        </a:p>
      </dgm:t>
    </dgm:pt>
    <dgm:pt modelId="{2C1A41F2-152C-4453-8320-AAC4B13DFFCA}" type="sibTrans" cxnId="{10F814B5-E708-4DC8-A3FE-8879ED3633B6}">
      <dgm:prSet/>
      <dgm:spPr/>
      <dgm:t>
        <a:bodyPr/>
        <a:lstStyle/>
        <a:p>
          <a:endParaRPr lang="en-US" sz="2400"/>
        </a:p>
      </dgm:t>
    </dgm:pt>
    <dgm:pt modelId="{1020B253-B0FF-41E2-9104-C2C05BB5CD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With less funding overall, states must decide how to allocate their funds (Children vs Seniors)</a:t>
          </a:r>
        </a:p>
      </dgm:t>
    </dgm:pt>
    <dgm:pt modelId="{218293E2-4917-4AAC-81F3-95798C740DB1}" type="parTrans" cxnId="{BB394AC4-D31A-4015-9A21-FE8CE049DCDC}">
      <dgm:prSet/>
      <dgm:spPr/>
      <dgm:t>
        <a:bodyPr/>
        <a:lstStyle/>
        <a:p>
          <a:endParaRPr lang="en-US" sz="2400"/>
        </a:p>
      </dgm:t>
    </dgm:pt>
    <dgm:pt modelId="{413AFB5C-D353-4F8E-8A23-2701867B8A7E}" type="sibTrans" cxnId="{BB394AC4-D31A-4015-9A21-FE8CE049DCDC}">
      <dgm:prSet/>
      <dgm:spPr/>
      <dgm:t>
        <a:bodyPr/>
        <a:lstStyle/>
        <a:p>
          <a:endParaRPr lang="en-US" sz="2400"/>
        </a:p>
      </dgm:t>
    </dgm:pt>
    <dgm:pt modelId="{FE950376-4594-45C7-82BE-3EB3763C4F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CNLs are greatly affected by changes in immigration policies – the institutional workforce declined by 23% from 2012-2022 and it is estimated that 600,000 new workers will be needed </a:t>
          </a:r>
        </a:p>
      </dgm:t>
    </dgm:pt>
    <dgm:pt modelId="{A0B30171-FF02-4BA1-806E-8DFE96DBFC64}" type="parTrans" cxnId="{F9C51C35-23CD-4918-B843-3258A3F8659A}">
      <dgm:prSet/>
      <dgm:spPr/>
      <dgm:t>
        <a:bodyPr/>
        <a:lstStyle/>
        <a:p>
          <a:endParaRPr lang="en-US" sz="2400"/>
        </a:p>
      </dgm:t>
    </dgm:pt>
    <dgm:pt modelId="{C7C802D0-6799-48D3-B09C-56D4BD849D3F}" type="sibTrans" cxnId="{F9C51C35-23CD-4918-B843-3258A3F8659A}">
      <dgm:prSet/>
      <dgm:spPr/>
      <dgm:t>
        <a:bodyPr/>
        <a:lstStyle/>
        <a:p>
          <a:endParaRPr lang="en-US" sz="2400"/>
        </a:p>
      </dgm:t>
    </dgm:pt>
    <dgm:pt modelId="{2FFC3F70-B26A-416C-A576-627795DEA2B5}" type="pres">
      <dgm:prSet presAssocID="{6C246820-1733-4A73-9A43-6EAA3390341C}" presName="root" presStyleCnt="0">
        <dgm:presLayoutVars>
          <dgm:dir/>
          <dgm:resizeHandles val="exact"/>
        </dgm:presLayoutVars>
      </dgm:prSet>
      <dgm:spPr/>
    </dgm:pt>
    <dgm:pt modelId="{A5BA6C45-3D34-4E79-8B34-9755BB180CDC}" type="pres">
      <dgm:prSet presAssocID="{92104683-A802-4DD9-9A91-A9E769C3C3BD}" presName="compNode" presStyleCnt="0"/>
      <dgm:spPr/>
    </dgm:pt>
    <dgm:pt modelId="{A19491EE-93E2-4927-9466-FBAC15C3AC0F}" type="pres">
      <dgm:prSet presAssocID="{92104683-A802-4DD9-9A91-A9E769C3C3BD}" presName="bgRect" presStyleLbl="bgShp" presStyleIdx="0" presStyleCnt="3"/>
      <dgm:spPr/>
    </dgm:pt>
    <dgm:pt modelId="{26CC0526-4E80-4E55-8CB0-9D3CF87DFCC4}" type="pres">
      <dgm:prSet presAssocID="{92104683-A802-4DD9-9A91-A9E769C3C3B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with solid fill"/>
        </a:ext>
      </dgm:extLst>
    </dgm:pt>
    <dgm:pt modelId="{7872852C-236C-4F12-BB27-5B3868567757}" type="pres">
      <dgm:prSet presAssocID="{92104683-A802-4DD9-9A91-A9E769C3C3BD}" presName="spaceRect" presStyleCnt="0"/>
      <dgm:spPr/>
    </dgm:pt>
    <dgm:pt modelId="{E937528C-A833-4DFC-911C-42A18C7E1131}" type="pres">
      <dgm:prSet presAssocID="{92104683-A802-4DD9-9A91-A9E769C3C3BD}" presName="parTx" presStyleLbl="revTx" presStyleIdx="0" presStyleCnt="3">
        <dgm:presLayoutVars>
          <dgm:chMax val="0"/>
          <dgm:chPref val="0"/>
        </dgm:presLayoutVars>
      </dgm:prSet>
      <dgm:spPr/>
    </dgm:pt>
    <dgm:pt modelId="{DBAF7607-F1E4-4BD8-8F02-04130703342C}" type="pres">
      <dgm:prSet presAssocID="{2C1A41F2-152C-4453-8320-AAC4B13DFFCA}" presName="sibTrans" presStyleCnt="0"/>
      <dgm:spPr/>
    </dgm:pt>
    <dgm:pt modelId="{7153A523-E07C-4361-9585-689022167000}" type="pres">
      <dgm:prSet presAssocID="{1020B253-B0FF-41E2-9104-C2C05BB5CD40}" presName="compNode" presStyleCnt="0"/>
      <dgm:spPr/>
    </dgm:pt>
    <dgm:pt modelId="{76E52626-6E40-45EE-A2D9-8BC4177047CF}" type="pres">
      <dgm:prSet presAssocID="{1020B253-B0FF-41E2-9104-C2C05BB5CD40}" presName="bgRect" presStyleLbl="bgShp" presStyleIdx="1" presStyleCnt="3" custLinFactNeighborX="51" custLinFactNeighborY="3956"/>
      <dgm:spPr/>
    </dgm:pt>
    <dgm:pt modelId="{9E54F45D-E69E-4062-9E2E-E927478B438E}" type="pres">
      <dgm:prSet presAssocID="{1020B253-B0FF-41E2-9104-C2C05BB5CD4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 with cane with solid fill"/>
        </a:ext>
      </dgm:extLst>
    </dgm:pt>
    <dgm:pt modelId="{4F2FA427-D69E-48F6-80B7-A3ED2E12F19B}" type="pres">
      <dgm:prSet presAssocID="{1020B253-B0FF-41E2-9104-C2C05BB5CD40}" presName="spaceRect" presStyleCnt="0"/>
      <dgm:spPr/>
    </dgm:pt>
    <dgm:pt modelId="{75732947-8BC5-494A-AC64-F95E4F52215C}" type="pres">
      <dgm:prSet presAssocID="{1020B253-B0FF-41E2-9104-C2C05BB5CD40}" presName="parTx" presStyleLbl="revTx" presStyleIdx="1" presStyleCnt="3">
        <dgm:presLayoutVars>
          <dgm:chMax val="0"/>
          <dgm:chPref val="0"/>
        </dgm:presLayoutVars>
      </dgm:prSet>
      <dgm:spPr/>
    </dgm:pt>
    <dgm:pt modelId="{5F04B781-3ECD-47CF-9942-EECD863E4727}" type="pres">
      <dgm:prSet presAssocID="{413AFB5C-D353-4F8E-8A23-2701867B8A7E}" presName="sibTrans" presStyleCnt="0"/>
      <dgm:spPr/>
    </dgm:pt>
    <dgm:pt modelId="{8F89F051-69C4-42B5-9F64-51B53FF9ECA0}" type="pres">
      <dgm:prSet presAssocID="{FE950376-4594-45C7-82BE-3EB3763C4FA1}" presName="compNode" presStyleCnt="0"/>
      <dgm:spPr/>
    </dgm:pt>
    <dgm:pt modelId="{800F6FBC-E123-4A49-9916-1BD935956420}" type="pres">
      <dgm:prSet presAssocID="{FE950376-4594-45C7-82BE-3EB3763C4FA1}" presName="bgRect" presStyleLbl="bgShp" presStyleIdx="2" presStyleCnt="3"/>
      <dgm:spPr/>
    </dgm:pt>
    <dgm:pt modelId="{017C4D67-E6C5-4A02-979B-62A92CACE521}" type="pres">
      <dgm:prSet presAssocID="{FE950376-4594-45C7-82BE-3EB3763C4FA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 female with solid fill"/>
        </a:ext>
      </dgm:extLst>
    </dgm:pt>
    <dgm:pt modelId="{462BE791-66FE-4C6F-850D-F848FD25A365}" type="pres">
      <dgm:prSet presAssocID="{FE950376-4594-45C7-82BE-3EB3763C4FA1}" presName="spaceRect" presStyleCnt="0"/>
      <dgm:spPr/>
    </dgm:pt>
    <dgm:pt modelId="{5167EB4F-3674-431B-BB7D-A47573D9C442}" type="pres">
      <dgm:prSet presAssocID="{FE950376-4594-45C7-82BE-3EB3763C4FA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E6E7B25-D18C-434D-8485-0DA752552833}" type="presOf" srcId="{FE950376-4594-45C7-82BE-3EB3763C4FA1}" destId="{5167EB4F-3674-431B-BB7D-A47573D9C442}" srcOrd="0" destOrd="0" presId="urn:microsoft.com/office/officeart/2018/2/layout/IconVerticalSolidList"/>
    <dgm:cxn modelId="{F9C51C35-23CD-4918-B843-3258A3F8659A}" srcId="{6C246820-1733-4A73-9A43-6EAA3390341C}" destId="{FE950376-4594-45C7-82BE-3EB3763C4FA1}" srcOrd="2" destOrd="0" parTransId="{A0B30171-FF02-4BA1-806E-8DFE96DBFC64}" sibTransId="{C7C802D0-6799-48D3-B09C-56D4BD849D3F}"/>
    <dgm:cxn modelId="{10F814B5-E708-4DC8-A3FE-8879ED3633B6}" srcId="{6C246820-1733-4A73-9A43-6EAA3390341C}" destId="{92104683-A802-4DD9-9A91-A9E769C3C3BD}" srcOrd="0" destOrd="0" parTransId="{16D2CDFE-FBC4-4F90-A73A-9997793D5F00}" sibTransId="{2C1A41F2-152C-4453-8320-AAC4B13DFFCA}"/>
    <dgm:cxn modelId="{B169F3B7-A9B7-4E6E-94E5-D61E5FF70FD9}" type="presOf" srcId="{92104683-A802-4DD9-9A91-A9E769C3C3BD}" destId="{E937528C-A833-4DFC-911C-42A18C7E1131}" srcOrd="0" destOrd="0" presId="urn:microsoft.com/office/officeart/2018/2/layout/IconVerticalSolidList"/>
    <dgm:cxn modelId="{BB394AC4-D31A-4015-9A21-FE8CE049DCDC}" srcId="{6C246820-1733-4A73-9A43-6EAA3390341C}" destId="{1020B253-B0FF-41E2-9104-C2C05BB5CD40}" srcOrd="1" destOrd="0" parTransId="{218293E2-4917-4AAC-81F3-95798C740DB1}" sibTransId="{413AFB5C-D353-4F8E-8A23-2701867B8A7E}"/>
    <dgm:cxn modelId="{58FA29CA-81A3-4717-B271-1C7047E1870F}" type="presOf" srcId="{1020B253-B0FF-41E2-9104-C2C05BB5CD40}" destId="{75732947-8BC5-494A-AC64-F95E4F52215C}" srcOrd="0" destOrd="0" presId="urn:microsoft.com/office/officeart/2018/2/layout/IconVerticalSolidList"/>
    <dgm:cxn modelId="{CC0CC1E6-0142-49D1-9311-73B264EFD4D0}" type="presOf" srcId="{6C246820-1733-4A73-9A43-6EAA3390341C}" destId="{2FFC3F70-B26A-416C-A576-627795DEA2B5}" srcOrd="0" destOrd="0" presId="urn:microsoft.com/office/officeart/2018/2/layout/IconVerticalSolidList"/>
    <dgm:cxn modelId="{8DD0776C-38E5-49DC-855F-4F16D4A3C094}" type="presParOf" srcId="{2FFC3F70-B26A-416C-A576-627795DEA2B5}" destId="{A5BA6C45-3D34-4E79-8B34-9755BB180CDC}" srcOrd="0" destOrd="0" presId="urn:microsoft.com/office/officeart/2018/2/layout/IconVerticalSolidList"/>
    <dgm:cxn modelId="{846695E4-2630-4556-9448-D58EF9694736}" type="presParOf" srcId="{A5BA6C45-3D34-4E79-8B34-9755BB180CDC}" destId="{A19491EE-93E2-4927-9466-FBAC15C3AC0F}" srcOrd="0" destOrd="0" presId="urn:microsoft.com/office/officeart/2018/2/layout/IconVerticalSolidList"/>
    <dgm:cxn modelId="{B33DDFF7-F290-4B08-A9D6-20655F56CC28}" type="presParOf" srcId="{A5BA6C45-3D34-4E79-8B34-9755BB180CDC}" destId="{26CC0526-4E80-4E55-8CB0-9D3CF87DFCC4}" srcOrd="1" destOrd="0" presId="urn:microsoft.com/office/officeart/2018/2/layout/IconVerticalSolidList"/>
    <dgm:cxn modelId="{71E66FBB-38B2-417A-9E98-4D8BF8A07E8E}" type="presParOf" srcId="{A5BA6C45-3D34-4E79-8B34-9755BB180CDC}" destId="{7872852C-236C-4F12-BB27-5B3868567757}" srcOrd="2" destOrd="0" presId="urn:microsoft.com/office/officeart/2018/2/layout/IconVerticalSolidList"/>
    <dgm:cxn modelId="{F680C598-A8C3-45BD-A724-FA18B71D9E3A}" type="presParOf" srcId="{A5BA6C45-3D34-4E79-8B34-9755BB180CDC}" destId="{E937528C-A833-4DFC-911C-42A18C7E1131}" srcOrd="3" destOrd="0" presId="urn:microsoft.com/office/officeart/2018/2/layout/IconVerticalSolidList"/>
    <dgm:cxn modelId="{711E449E-DF82-41DA-832A-A26B8F6E2BD4}" type="presParOf" srcId="{2FFC3F70-B26A-416C-A576-627795DEA2B5}" destId="{DBAF7607-F1E4-4BD8-8F02-04130703342C}" srcOrd="1" destOrd="0" presId="urn:microsoft.com/office/officeart/2018/2/layout/IconVerticalSolidList"/>
    <dgm:cxn modelId="{5BCF6012-CFB9-4DC0-918B-F1A6AA31BBEC}" type="presParOf" srcId="{2FFC3F70-B26A-416C-A576-627795DEA2B5}" destId="{7153A523-E07C-4361-9585-689022167000}" srcOrd="2" destOrd="0" presId="urn:microsoft.com/office/officeart/2018/2/layout/IconVerticalSolidList"/>
    <dgm:cxn modelId="{DBB5B98E-8F1E-40EE-BE5F-A897C6E91DDD}" type="presParOf" srcId="{7153A523-E07C-4361-9585-689022167000}" destId="{76E52626-6E40-45EE-A2D9-8BC4177047CF}" srcOrd="0" destOrd="0" presId="urn:microsoft.com/office/officeart/2018/2/layout/IconVerticalSolidList"/>
    <dgm:cxn modelId="{A74E8E17-47C7-4999-9ADC-146D60F7E25A}" type="presParOf" srcId="{7153A523-E07C-4361-9585-689022167000}" destId="{9E54F45D-E69E-4062-9E2E-E927478B438E}" srcOrd="1" destOrd="0" presId="urn:microsoft.com/office/officeart/2018/2/layout/IconVerticalSolidList"/>
    <dgm:cxn modelId="{75C4DA93-124B-452D-8ACB-B7E905A55077}" type="presParOf" srcId="{7153A523-E07C-4361-9585-689022167000}" destId="{4F2FA427-D69E-48F6-80B7-A3ED2E12F19B}" srcOrd="2" destOrd="0" presId="urn:microsoft.com/office/officeart/2018/2/layout/IconVerticalSolidList"/>
    <dgm:cxn modelId="{1167056C-3327-496D-8D19-D654C7DEE2D4}" type="presParOf" srcId="{7153A523-E07C-4361-9585-689022167000}" destId="{75732947-8BC5-494A-AC64-F95E4F52215C}" srcOrd="3" destOrd="0" presId="urn:microsoft.com/office/officeart/2018/2/layout/IconVerticalSolidList"/>
    <dgm:cxn modelId="{19519707-D42D-4AC6-81CC-0D13E2B3F669}" type="presParOf" srcId="{2FFC3F70-B26A-416C-A576-627795DEA2B5}" destId="{5F04B781-3ECD-47CF-9942-EECD863E4727}" srcOrd="3" destOrd="0" presId="urn:microsoft.com/office/officeart/2018/2/layout/IconVerticalSolidList"/>
    <dgm:cxn modelId="{86EA3755-72A8-4F8B-857F-E1B7068F2749}" type="presParOf" srcId="{2FFC3F70-B26A-416C-A576-627795DEA2B5}" destId="{8F89F051-69C4-42B5-9F64-51B53FF9ECA0}" srcOrd="4" destOrd="0" presId="urn:microsoft.com/office/officeart/2018/2/layout/IconVerticalSolidList"/>
    <dgm:cxn modelId="{47D57E72-0772-49DD-A88B-0347A269F64F}" type="presParOf" srcId="{8F89F051-69C4-42B5-9F64-51B53FF9ECA0}" destId="{800F6FBC-E123-4A49-9916-1BD935956420}" srcOrd="0" destOrd="0" presId="urn:microsoft.com/office/officeart/2018/2/layout/IconVerticalSolidList"/>
    <dgm:cxn modelId="{FF26413A-FCA7-483E-B04A-77F63D5224FA}" type="presParOf" srcId="{8F89F051-69C4-42B5-9F64-51B53FF9ECA0}" destId="{017C4D67-E6C5-4A02-979B-62A92CACE521}" srcOrd="1" destOrd="0" presId="urn:microsoft.com/office/officeart/2018/2/layout/IconVerticalSolidList"/>
    <dgm:cxn modelId="{3AC1D16A-528D-40AA-969E-BFEFF4BA3A83}" type="presParOf" srcId="{8F89F051-69C4-42B5-9F64-51B53FF9ECA0}" destId="{462BE791-66FE-4C6F-850D-F848FD25A365}" srcOrd="2" destOrd="0" presId="urn:microsoft.com/office/officeart/2018/2/layout/IconVerticalSolidList"/>
    <dgm:cxn modelId="{E527994D-9450-4F69-8FE9-7692E8990863}" type="presParOf" srcId="{8F89F051-69C4-42B5-9F64-51B53FF9ECA0}" destId="{5167EB4F-3674-431B-BB7D-A47573D9C4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74FE440-1AC6-488D-B3DE-06CB30CE524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DA80A0-B50B-48C6-8B09-C08C5975B52C}">
      <dgm:prSet custT="1"/>
      <dgm:spPr/>
      <dgm:t>
        <a:bodyPr/>
        <a:lstStyle/>
        <a:p>
          <a:r>
            <a:rPr lang="en-US" sz="2800" dirty="0"/>
            <a:t>More dependent on Medicaid $</a:t>
          </a:r>
        </a:p>
      </dgm:t>
    </dgm:pt>
    <dgm:pt modelId="{2D5D4EF7-F298-4FA4-88F8-856D882EDDCD}" type="parTrans" cxnId="{B0536916-5961-4331-B5D5-130D0056D928}">
      <dgm:prSet/>
      <dgm:spPr/>
      <dgm:t>
        <a:bodyPr/>
        <a:lstStyle/>
        <a:p>
          <a:endParaRPr lang="en-US" sz="2800"/>
        </a:p>
      </dgm:t>
    </dgm:pt>
    <dgm:pt modelId="{4533BC36-4654-4BC3-88D1-A3FF18B3130E}" type="sibTrans" cxnId="{B0536916-5961-4331-B5D5-130D0056D928}">
      <dgm:prSet/>
      <dgm:spPr/>
      <dgm:t>
        <a:bodyPr/>
        <a:lstStyle/>
        <a:p>
          <a:endParaRPr lang="en-US" sz="2800"/>
        </a:p>
      </dgm:t>
    </dgm:pt>
    <dgm:pt modelId="{0496D25D-776B-4472-A60A-E7D44B60FF35}">
      <dgm:prSet custT="1"/>
      <dgm:spPr/>
      <dgm:t>
        <a:bodyPr/>
        <a:lstStyle/>
        <a:p>
          <a:r>
            <a:rPr lang="en-US" sz="2800"/>
            <a:t>Availability of services due to workforce shortages already a problem</a:t>
          </a:r>
        </a:p>
      </dgm:t>
    </dgm:pt>
    <dgm:pt modelId="{AAB36F0B-8C20-48B4-9F41-26F3FDE9BB23}" type="parTrans" cxnId="{CBC9208F-E9C1-4145-A422-D5627A1FBA8F}">
      <dgm:prSet/>
      <dgm:spPr/>
      <dgm:t>
        <a:bodyPr/>
        <a:lstStyle/>
        <a:p>
          <a:endParaRPr lang="en-US" sz="2800"/>
        </a:p>
      </dgm:t>
    </dgm:pt>
    <dgm:pt modelId="{343A359E-6694-4A0C-B2AD-434BB96893CB}" type="sibTrans" cxnId="{CBC9208F-E9C1-4145-A422-D5627A1FBA8F}">
      <dgm:prSet/>
      <dgm:spPr/>
      <dgm:t>
        <a:bodyPr/>
        <a:lstStyle/>
        <a:p>
          <a:endParaRPr lang="en-US" sz="2800"/>
        </a:p>
      </dgm:t>
    </dgm:pt>
    <dgm:pt modelId="{A0CAE407-13B8-4303-BDD6-CD975C6323D8}">
      <dgm:prSet custT="1"/>
      <dgm:spPr/>
      <dgm:t>
        <a:bodyPr/>
        <a:lstStyle/>
        <a:p>
          <a:r>
            <a:rPr lang="en-US" sz="2800" dirty="0"/>
            <a:t>Proportionately a greater demand and need for services because of older population and more chronic conditions</a:t>
          </a:r>
        </a:p>
      </dgm:t>
    </dgm:pt>
    <dgm:pt modelId="{3B519F06-DE11-4BDD-AD01-14BF4E55946F}" type="parTrans" cxnId="{2B444AD5-6976-4BA6-8A74-BBED3F650112}">
      <dgm:prSet/>
      <dgm:spPr/>
      <dgm:t>
        <a:bodyPr/>
        <a:lstStyle/>
        <a:p>
          <a:endParaRPr lang="en-US" sz="2800"/>
        </a:p>
      </dgm:t>
    </dgm:pt>
    <dgm:pt modelId="{3DEA013B-98A9-4773-A6D6-BBF17CB227D6}" type="sibTrans" cxnId="{2B444AD5-6976-4BA6-8A74-BBED3F650112}">
      <dgm:prSet/>
      <dgm:spPr/>
      <dgm:t>
        <a:bodyPr/>
        <a:lstStyle/>
        <a:p>
          <a:endParaRPr lang="en-US" sz="2800"/>
        </a:p>
      </dgm:t>
    </dgm:pt>
    <dgm:pt modelId="{7E71A202-D742-439E-889E-3412CEE36FDE}">
      <dgm:prSet custT="1"/>
      <dgm:spPr/>
      <dgm:t>
        <a:bodyPr/>
        <a:lstStyle/>
        <a:p>
          <a:r>
            <a:rPr lang="en-US" sz="2800" dirty="0"/>
            <a:t>Many services such as behavioral health, EMS, and maternity care are already dwindling which affects everyone</a:t>
          </a:r>
        </a:p>
      </dgm:t>
    </dgm:pt>
    <dgm:pt modelId="{ADF97E7F-0FCD-44F8-A895-E834BEC73F37}" type="parTrans" cxnId="{DF106398-CCFB-42C4-AEE9-862FFDFFEDF1}">
      <dgm:prSet/>
      <dgm:spPr/>
      <dgm:t>
        <a:bodyPr/>
        <a:lstStyle/>
        <a:p>
          <a:endParaRPr lang="en-US" sz="2800"/>
        </a:p>
      </dgm:t>
    </dgm:pt>
    <dgm:pt modelId="{F2318A55-4137-4947-8512-A65E2271E81B}" type="sibTrans" cxnId="{DF106398-CCFB-42C4-AEE9-862FFDFFEDF1}">
      <dgm:prSet/>
      <dgm:spPr/>
      <dgm:t>
        <a:bodyPr/>
        <a:lstStyle/>
        <a:p>
          <a:endParaRPr lang="en-US" sz="2800"/>
        </a:p>
      </dgm:t>
    </dgm:pt>
    <dgm:pt modelId="{231C4FC2-8C8C-4DA6-B6D0-E214ACDDBDD1}" type="pres">
      <dgm:prSet presAssocID="{374FE440-1AC6-488D-B3DE-06CB30CE524D}" presName="linear" presStyleCnt="0">
        <dgm:presLayoutVars>
          <dgm:animLvl val="lvl"/>
          <dgm:resizeHandles val="exact"/>
        </dgm:presLayoutVars>
      </dgm:prSet>
      <dgm:spPr/>
    </dgm:pt>
    <dgm:pt modelId="{ED4A848D-BCB2-4AD6-985E-8C112EE29F0C}" type="pres">
      <dgm:prSet presAssocID="{0CDA80A0-B50B-48C6-8B09-C08C5975B52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D8B090-9903-46A3-A517-7AC9DB489C60}" type="pres">
      <dgm:prSet presAssocID="{4533BC36-4654-4BC3-88D1-A3FF18B3130E}" presName="spacer" presStyleCnt="0"/>
      <dgm:spPr/>
    </dgm:pt>
    <dgm:pt modelId="{EB0B6FC6-087B-470D-8CD1-B394722D7A5B}" type="pres">
      <dgm:prSet presAssocID="{0496D25D-776B-4472-A60A-E7D44B60FF3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B5D32E9-1C53-421F-9F41-2D0B858C31CF}" type="pres">
      <dgm:prSet presAssocID="{343A359E-6694-4A0C-B2AD-434BB96893CB}" presName="spacer" presStyleCnt="0"/>
      <dgm:spPr/>
    </dgm:pt>
    <dgm:pt modelId="{DD0453AB-D3C2-433F-BED6-B3893AC7F02D}" type="pres">
      <dgm:prSet presAssocID="{A0CAE407-13B8-4303-BDD6-CD975C6323D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B207066-2C33-4CB6-AF57-BBD6470823F3}" type="pres">
      <dgm:prSet presAssocID="{3DEA013B-98A9-4773-A6D6-BBF17CB227D6}" presName="spacer" presStyleCnt="0"/>
      <dgm:spPr/>
    </dgm:pt>
    <dgm:pt modelId="{985878BA-C033-436C-AD64-213B94D4BAA9}" type="pres">
      <dgm:prSet presAssocID="{7E71A202-D742-439E-889E-3412CEE36FD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B5FB507-7166-4C48-884B-159EE716DD19}" type="presOf" srcId="{0CDA80A0-B50B-48C6-8B09-C08C5975B52C}" destId="{ED4A848D-BCB2-4AD6-985E-8C112EE29F0C}" srcOrd="0" destOrd="0" presId="urn:microsoft.com/office/officeart/2005/8/layout/vList2"/>
    <dgm:cxn modelId="{B0536916-5961-4331-B5D5-130D0056D928}" srcId="{374FE440-1AC6-488D-B3DE-06CB30CE524D}" destId="{0CDA80A0-B50B-48C6-8B09-C08C5975B52C}" srcOrd="0" destOrd="0" parTransId="{2D5D4EF7-F298-4FA4-88F8-856D882EDDCD}" sibTransId="{4533BC36-4654-4BC3-88D1-A3FF18B3130E}"/>
    <dgm:cxn modelId="{7F82B43F-16A8-4F2E-AD7B-D778B9270D49}" type="presOf" srcId="{7E71A202-D742-439E-889E-3412CEE36FDE}" destId="{985878BA-C033-436C-AD64-213B94D4BAA9}" srcOrd="0" destOrd="0" presId="urn:microsoft.com/office/officeart/2005/8/layout/vList2"/>
    <dgm:cxn modelId="{84EEB16C-7E59-4B95-B2C9-74E77A098704}" type="presOf" srcId="{0496D25D-776B-4472-A60A-E7D44B60FF35}" destId="{EB0B6FC6-087B-470D-8CD1-B394722D7A5B}" srcOrd="0" destOrd="0" presId="urn:microsoft.com/office/officeart/2005/8/layout/vList2"/>
    <dgm:cxn modelId="{CBC9208F-E9C1-4145-A422-D5627A1FBA8F}" srcId="{374FE440-1AC6-488D-B3DE-06CB30CE524D}" destId="{0496D25D-776B-4472-A60A-E7D44B60FF35}" srcOrd="1" destOrd="0" parTransId="{AAB36F0B-8C20-48B4-9F41-26F3FDE9BB23}" sibTransId="{343A359E-6694-4A0C-B2AD-434BB96893CB}"/>
    <dgm:cxn modelId="{DF106398-CCFB-42C4-AEE9-862FFDFFEDF1}" srcId="{374FE440-1AC6-488D-B3DE-06CB30CE524D}" destId="{7E71A202-D742-439E-889E-3412CEE36FDE}" srcOrd="3" destOrd="0" parTransId="{ADF97E7F-0FCD-44F8-A895-E834BEC73F37}" sibTransId="{F2318A55-4137-4947-8512-A65E2271E81B}"/>
    <dgm:cxn modelId="{8D11B3C2-575A-4C39-A0A4-2E34AF288C5D}" type="presOf" srcId="{374FE440-1AC6-488D-B3DE-06CB30CE524D}" destId="{231C4FC2-8C8C-4DA6-B6D0-E214ACDDBDD1}" srcOrd="0" destOrd="0" presId="urn:microsoft.com/office/officeart/2005/8/layout/vList2"/>
    <dgm:cxn modelId="{2B444AD5-6976-4BA6-8A74-BBED3F650112}" srcId="{374FE440-1AC6-488D-B3DE-06CB30CE524D}" destId="{A0CAE407-13B8-4303-BDD6-CD975C6323D8}" srcOrd="2" destOrd="0" parTransId="{3B519F06-DE11-4BDD-AD01-14BF4E55946F}" sibTransId="{3DEA013B-98A9-4773-A6D6-BBF17CB227D6}"/>
    <dgm:cxn modelId="{EA0F23F5-5B88-4F28-9645-26B80ACBA2EC}" type="presOf" srcId="{A0CAE407-13B8-4303-BDD6-CD975C6323D8}" destId="{DD0453AB-D3C2-433F-BED6-B3893AC7F02D}" srcOrd="0" destOrd="0" presId="urn:microsoft.com/office/officeart/2005/8/layout/vList2"/>
    <dgm:cxn modelId="{B74C9010-E0CD-4048-A2AC-365F845DA5AC}" type="presParOf" srcId="{231C4FC2-8C8C-4DA6-B6D0-E214ACDDBDD1}" destId="{ED4A848D-BCB2-4AD6-985E-8C112EE29F0C}" srcOrd="0" destOrd="0" presId="urn:microsoft.com/office/officeart/2005/8/layout/vList2"/>
    <dgm:cxn modelId="{68AB23CF-04BC-4C40-9C5A-D5B2B2902FCC}" type="presParOf" srcId="{231C4FC2-8C8C-4DA6-B6D0-E214ACDDBDD1}" destId="{C3D8B090-9903-46A3-A517-7AC9DB489C60}" srcOrd="1" destOrd="0" presId="urn:microsoft.com/office/officeart/2005/8/layout/vList2"/>
    <dgm:cxn modelId="{CACBCDBD-8815-4B0A-8219-10FF8F743493}" type="presParOf" srcId="{231C4FC2-8C8C-4DA6-B6D0-E214ACDDBDD1}" destId="{EB0B6FC6-087B-470D-8CD1-B394722D7A5B}" srcOrd="2" destOrd="0" presId="urn:microsoft.com/office/officeart/2005/8/layout/vList2"/>
    <dgm:cxn modelId="{17C3E941-C19D-4E18-9C06-F92F5EA0ECDE}" type="presParOf" srcId="{231C4FC2-8C8C-4DA6-B6D0-E214ACDDBDD1}" destId="{EB5D32E9-1C53-421F-9F41-2D0B858C31CF}" srcOrd="3" destOrd="0" presId="urn:microsoft.com/office/officeart/2005/8/layout/vList2"/>
    <dgm:cxn modelId="{328BA7EB-454D-4332-8172-6AF6C2CB9CDA}" type="presParOf" srcId="{231C4FC2-8C8C-4DA6-B6D0-E214ACDDBDD1}" destId="{DD0453AB-D3C2-433F-BED6-B3893AC7F02D}" srcOrd="4" destOrd="0" presId="urn:microsoft.com/office/officeart/2005/8/layout/vList2"/>
    <dgm:cxn modelId="{BEF130C2-A34D-467B-A0CE-0796B4D825A4}" type="presParOf" srcId="{231C4FC2-8C8C-4DA6-B6D0-E214ACDDBDD1}" destId="{1B207066-2C33-4CB6-AF57-BBD6470823F3}" srcOrd="5" destOrd="0" presId="urn:microsoft.com/office/officeart/2005/8/layout/vList2"/>
    <dgm:cxn modelId="{155D153B-4406-4465-9769-AE00F6CF0D6A}" type="presParOf" srcId="{231C4FC2-8C8C-4DA6-B6D0-E214ACDDBDD1}" destId="{985878BA-C033-436C-AD64-213B94D4BA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7A79515-1BA7-403D-90B1-11818E7C82E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6D0F9F-D89F-4209-99B0-007FC372491E}">
      <dgm:prSet/>
      <dgm:spPr/>
      <dgm:t>
        <a:bodyPr/>
        <a:lstStyle/>
        <a:p>
          <a:r>
            <a:rPr lang="en-US" dirty="0"/>
            <a:t>NE will lose $3 billion in Medicaid funding over 10 years and have an additional 50,000+ uninsured</a:t>
          </a:r>
        </a:p>
      </dgm:t>
    </dgm:pt>
    <dgm:pt modelId="{5068F66C-ACCB-4052-9523-A3DFA28D61DD}" type="parTrans" cxnId="{6D3E8C95-21DE-4CC9-9B89-35F67B881FBD}">
      <dgm:prSet/>
      <dgm:spPr/>
      <dgm:t>
        <a:bodyPr/>
        <a:lstStyle/>
        <a:p>
          <a:endParaRPr lang="en-US"/>
        </a:p>
      </dgm:t>
    </dgm:pt>
    <dgm:pt modelId="{686CD78D-E345-4490-910B-344B05B0CB94}" type="sibTrans" cxnId="{6D3E8C95-21DE-4CC9-9B89-35F67B881FBD}">
      <dgm:prSet/>
      <dgm:spPr/>
      <dgm:t>
        <a:bodyPr/>
        <a:lstStyle/>
        <a:p>
          <a:endParaRPr lang="en-US"/>
        </a:p>
      </dgm:t>
    </dgm:pt>
    <dgm:pt modelId="{8D130D36-569D-4527-9981-5EC570C27DE7}">
      <dgm:prSet/>
      <dgm:spPr/>
      <dgm:t>
        <a:bodyPr/>
        <a:lstStyle/>
        <a:p>
          <a:r>
            <a:rPr lang="en-US"/>
            <a:t>Providers will have less money to pay wages, and fewer services will be provided</a:t>
          </a:r>
        </a:p>
      </dgm:t>
    </dgm:pt>
    <dgm:pt modelId="{1546D1A7-9D0F-462C-A689-28AE52F90B21}" type="parTrans" cxnId="{ED8B45E1-28D2-48C8-8A03-9A1C23D6D400}">
      <dgm:prSet/>
      <dgm:spPr/>
      <dgm:t>
        <a:bodyPr/>
        <a:lstStyle/>
        <a:p>
          <a:endParaRPr lang="en-US"/>
        </a:p>
      </dgm:t>
    </dgm:pt>
    <dgm:pt modelId="{AC1368B0-9D16-4CE9-B14D-11AC8155554B}" type="sibTrans" cxnId="{ED8B45E1-28D2-48C8-8A03-9A1C23D6D400}">
      <dgm:prSet/>
      <dgm:spPr/>
      <dgm:t>
        <a:bodyPr/>
        <a:lstStyle/>
        <a:p>
          <a:endParaRPr lang="en-US"/>
        </a:p>
      </dgm:t>
    </dgm:pt>
    <dgm:pt modelId="{663CEF7F-63FD-4722-AF83-BE3EE4FC1512}">
      <dgm:prSet/>
      <dgm:spPr/>
      <dgm:t>
        <a:bodyPr/>
        <a:lstStyle/>
        <a:p>
          <a:r>
            <a:rPr lang="en-US"/>
            <a:t>The debt level for the uninsured will increase because they will pay more in out-of-pocket costs</a:t>
          </a:r>
        </a:p>
      </dgm:t>
    </dgm:pt>
    <dgm:pt modelId="{549A2A9F-C458-4DAE-84E9-38120A633C53}" type="parTrans" cxnId="{E5E7E620-5F32-4E4E-984F-87046DEA9672}">
      <dgm:prSet/>
      <dgm:spPr/>
      <dgm:t>
        <a:bodyPr/>
        <a:lstStyle/>
        <a:p>
          <a:endParaRPr lang="en-US"/>
        </a:p>
      </dgm:t>
    </dgm:pt>
    <dgm:pt modelId="{1CC038FE-A307-4DBE-A5D3-9404BF2772AC}" type="sibTrans" cxnId="{E5E7E620-5F32-4E4E-984F-87046DEA9672}">
      <dgm:prSet/>
      <dgm:spPr/>
      <dgm:t>
        <a:bodyPr/>
        <a:lstStyle/>
        <a:p>
          <a:endParaRPr lang="en-US"/>
        </a:p>
      </dgm:t>
    </dgm:pt>
    <dgm:pt modelId="{DD212EDE-C529-41BD-BBD3-ABFD7C29C351}">
      <dgm:prSet/>
      <dgm:spPr/>
      <dgm:t>
        <a:bodyPr/>
        <a:lstStyle/>
        <a:p>
          <a:r>
            <a:rPr lang="en-US"/>
            <a:t>The insured population will end up paying higher premiums due to cost shifting and spend less on other services</a:t>
          </a:r>
        </a:p>
      </dgm:t>
    </dgm:pt>
    <dgm:pt modelId="{A6E53A15-56E1-4AAC-8A14-10FCFB54B101}" type="parTrans" cxnId="{80B12404-ECE4-4863-AACD-D221C9949A58}">
      <dgm:prSet/>
      <dgm:spPr/>
      <dgm:t>
        <a:bodyPr/>
        <a:lstStyle/>
        <a:p>
          <a:endParaRPr lang="en-US"/>
        </a:p>
      </dgm:t>
    </dgm:pt>
    <dgm:pt modelId="{E7A8A90B-1E8D-4CDD-A234-C5DB147E6E53}" type="sibTrans" cxnId="{80B12404-ECE4-4863-AACD-D221C9949A58}">
      <dgm:prSet/>
      <dgm:spPr/>
      <dgm:t>
        <a:bodyPr/>
        <a:lstStyle/>
        <a:p>
          <a:endParaRPr lang="en-US"/>
        </a:p>
      </dgm:t>
    </dgm:pt>
    <dgm:pt modelId="{2B91095C-4472-4D62-825C-72CC668080A1}" type="pres">
      <dgm:prSet presAssocID="{B7A79515-1BA7-403D-90B1-11818E7C82E6}" presName="outerComposite" presStyleCnt="0">
        <dgm:presLayoutVars>
          <dgm:chMax val="5"/>
          <dgm:dir/>
          <dgm:resizeHandles val="exact"/>
        </dgm:presLayoutVars>
      </dgm:prSet>
      <dgm:spPr/>
    </dgm:pt>
    <dgm:pt modelId="{5615728C-9684-40BD-9D6E-73D40AB48CF0}" type="pres">
      <dgm:prSet presAssocID="{B7A79515-1BA7-403D-90B1-11818E7C82E6}" presName="dummyMaxCanvas" presStyleCnt="0">
        <dgm:presLayoutVars/>
      </dgm:prSet>
      <dgm:spPr/>
    </dgm:pt>
    <dgm:pt modelId="{C207C16D-4716-4598-A4C0-CA72CF1AF541}" type="pres">
      <dgm:prSet presAssocID="{B7A79515-1BA7-403D-90B1-11818E7C82E6}" presName="FourNodes_1" presStyleLbl="node1" presStyleIdx="0" presStyleCnt="4" custLinFactNeighborX="2407" custLinFactNeighborY="-68629">
        <dgm:presLayoutVars>
          <dgm:bulletEnabled val="1"/>
        </dgm:presLayoutVars>
      </dgm:prSet>
      <dgm:spPr/>
    </dgm:pt>
    <dgm:pt modelId="{BBE2E600-A675-4E88-A77B-A9D9D4DDB03B}" type="pres">
      <dgm:prSet presAssocID="{B7A79515-1BA7-403D-90B1-11818E7C82E6}" presName="FourNodes_2" presStyleLbl="node1" presStyleIdx="1" presStyleCnt="4">
        <dgm:presLayoutVars>
          <dgm:bulletEnabled val="1"/>
        </dgm:presLayoutVars>
      </dgm:prSet>
      <dgm:spPr/>
    </dgm:pt>
    <dgm:pt modelId="{BB291082-5683-4475-85E4-E69FEF8A5C4D}" type="pres">
      <dgm:prSet presAssocID="{B7A79515-1BA7-403D-90B1-11818E7C82E6}" presName="FourNodes_3" presStyleLbl="node1" presStyleIdx="2" presStyleCnt="4">
        <dgm:presLayoutVars>
          <dgm:bulletEnabled val="1"/>
        </dgm:presLayoutVars>
      </dgm:prSet>
      <dgm:spPr/>
    </dgm:pt>
    <dgm:pt modelId="{6FF4EB81-18D1-40DD-BE04-BEB4A5F68CBB}" type="pres">
      <dgm:prSet presAssocID="{B7A79515-1BA7-403D-90B1-11818E7C82E6}" presName="FourNodes_4" presStyleLbl="node1" presStyleIdx="3" presStyleCnt="4">
        <dgm:presLayoutVars>
          <dgm:bulletEnabled val="1"/>
        </dgm:presLayoutVars>
      </dgm:prSet>
      <dgm:spPr/>
    </dgm:pt>
    <dgm:pt modelId="{20FC5520-0D62-4A35-BC50-E7DF88EB4F20}" type="pres">
      <dgm:prSet presAssocID="{B7A79515-1BA7-403D-90B1-11818E7C82E6}" presName="FourConn_1-2" presStyleLbl="fgAccFollowNode1" presStyleIdx="0" presStyleCnt="3">
        <dgm:presLayoutVars>
          <dgm:bulletEnabled val="1"/>
        </dgm:presLayoutVars>
      </dgm:prSet>
      <dgm:spPr/>
    </dgm:pt>
    <dgm:pt modelId="{72DD8E5B-D673-411E-B162-FC047DE0D31F}" type="pres">
      <dgm:prSet presAssocID="{B7A79515-1BA7-403D-90B1-11818E7C82E6}" presName="FourConn_2-3" presStyleLbl="fgAccFollowNode1" presStyleIdx="1" presStyleCnt="3">
        <dgm:presLayoutVars>
          <dgm:bulletEnabled val="1"/>
        </dgm:presLayoutVars>
      </dgm:prSet>
      <dgm:spPr/>
    </dgm:pt>
    <dgm:pt modelId="{439DF46B-37FD-48FF-86FE-3D3BEE54F357}" type="pres">
      <dgm:prSet presAssocID="{B7A79515-1BA7-403D-90B1-11818E7C82E6}" presName="FourConn_3-4" presStyleLbl="fgAccFollowNode1" presStyleIdx="2" presStyleCnt="3">
        <dgm:presLayoutVars>
          <dgm:bulletEnabled val="1"/>
        </dgm:presLayoutVars>
      </dgm:prSet>
      <dgm:spPr/>
    </dgm:pt>
    <dgm:pt modelId="{C0202157-8410-4837-8435-80F716466238}" type="pres">
      <dgm:prSet presAssocID="{B7A79515-1BA7-403D-90B1-11818E7C82E6}" presName="FourNodes_1_text" presStyleLbl="node1" presStyleIdx="3" presStyleCnt="4">
        <dgm:presLayoutVars>
          <dgm:bulletEnabled val="1"/>
        </dgm:presLayoutVars>
      </dgm:prSet>
      <dgm:spPr/>
    </dgm:pt>
    <dgm:pt modelId="{3AD92391-3FD6-4272-B0DF-CCF2E27F6260}" type="pres">
      <dgm:prSet presAssocID="{B7A79515-1BA7-403D-90B1-11818E7C82E6}" presName="FourNodes_2_text" presStyleLbl="node1" presStyleIdx="3" presStyleCnt="4">
        <dgm:presLayoutVars>
          <dgm:bulletEnabled val="1"/>
        </dgm:presLayoutVars>
      </dgm:prSet>
      <dgm:spPr/>
    </dgm:pt>
    <dgm:pt modelId="{9186E4F2-A7B2-4C51-8D36-7947FD50D92B}" type="pres">
      <dgm:prSet presAssocID="{B7A79515-1BA7-403D-90B1-11818E7C82E6}" presName="FourNodes_3_text" presStyleLbl="node1" presStyleIdx="3" presStyleCnt="4">
        <dgm:presLayoutVars>
          <dgm:bulletEnabled val="1"/>
        </dgm:presLayoutVars>
      </dgm:prSet>
      <dgm:spPr/>
    </dgm:pt>
    <dgm:pt modelId="{1F847FAF-602B-4627-B996-AA32B196090A}" type="pres">
      <dgm:prSet presAssocID="{B7A79515-1BA7-403D-90B1-11818E7C82E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D577503-BAE0-480B-AF6E-4B4DB8303E25}" type="presOf" srcId="{DD212EDE-C529-41BD-BBD3-ABFD7C29C351}" destId="{6FF4EB81-18D1-40DD-BE04-BEB4A5F68CBB}" srcOrd="0" destOrd="0" presId="urn:microsoft.com/office/officeart/2005/8/layout/vProcess5"/>
    <dgm:cxn modelId="{80B12404-ECE4-4863-AACD-D221C9949A58}" srcId="{B7A79515-1BA7-403D-90B1-11818E7C82E6}" destId="{DD212EDE-C529-41BD-BBD3-ABFD7C29C351}" srcOrd="3" destOrd="0" parTransId="{A6E53A15-56E1-4AAC-8A14-10FCFB54B101}" sibTransId="{E7A8A90B-1E8D-4CDD-A234-C5DB147E6E53}"/>
    <dgm:cxn modelId="{C46C6706-8C9C-4FB0-931D-719D699DAB2D}" type="presOf" srcId="{663CEF7F-63FD-4722-AF83-BE3EE4FC1512}" destId="{BB291082-5683-4475-85E4-E69FEF8A5C4D}" srcOrd="0" destOrd="0" presId="urn:microsoft.com/office/officeart/2005/8/layout/vProcess5"/>
    <dgm:cxn modelId="{97DEF11C-0CE3-48C0-B70A-8E8B169CD847}" type="presOf" srcId="{663CEF7F-63FD-4722-AF83-BE3EE4FC1512}" destId="{9186E4F2-A7B2-4C51-8D36-7947FD50D92B}" srcOrd="1" destOrd="0" presId="urn:microsoft.com/office/officeart/2005/8/layout/vProcess5"/>
    <dgm:cxn modelId="{8C23E91F-CC81-4997-87E4-61493F2C4E78}" type="presOf" srcId="{B7A79515-1BA7-403D-90B1-11818E7C82E6}" destId="{2B91095C-4472-4D62-825C-72CC668080A1}" srcOrd="0" destOrd="0" presId="urn:microsoft.com/office/officeart/2005/8/layout/vProcess5"/>
    <dgm:cxn modelId="{E5E7E620-5F32-4E4E-984F-87046DEA9672}" srcId="{B7A79515-1BA7-403D-90B1-11818E7C82E6}" destId="{663CEF7F-63FD-4722-AF83-BE3EE4FC1512}" srcOrd="2" destOrd="0" parTransId="{549A2A9F-C458-4DAE-84E9-38120A633C53}" sibTransId="{1CC038FE-A307-4DBE-A5D3-9404BF2772AC}"/>
    <dgm:cxn modelId="{B3AD056C-99A1-4B9F-8694-B6D1160BA3DD}" type="presOf" srcId="{696D0F9F-D89F-4209-99B0-007FC372491E}" destId="{C0202157-8410-4837-8435-80F716466238}" srcOrd="1" destOrd="0" presId="urn:microsoft.com/office/officeart/2005/8/layout/vProcess5"/>
    <dgm:cxn modelId="{2E57DB85-7DA9-4DF8-9EEC-2BED76A980BE}" type="presOf" srcId="{8D130D36-569D-4527-9981-5EC570C27DE7}" destId="{3AD92391-3FD6-4272-B0DF-CCF2E27F6260}" srcOrd="1" destOrd="0" presId="urn:microsoft.com/office/officeart/2005/8/layout/vProcess5"/>
    <dgm:cxn modelId="{538D1992-060B-4CC1-B012-09E2F3F4D66F}" type="presOf" srcId="{696D0F9F-D89F-4209-99B0-007FC372491E}" destId="{C207C16D-4716-4598-A4C0-CA72CF1AF541}" srcOrd="0" destOrd="0" presId="urn:microsoft.com/office/officeart/2005/8/layout/vProcess5"/>
    <dgm:cxn modelId="{6D3E8C95-21DE-4CC9-9B89-35F67B881FBD}" srcId="{B7A79515-1BA7-403D-90B1-11818E7C82E6}" destId="{696D0F9F-D89F-4209-99B0-007FC372491E}" srcOrd="0" destOrd="0" parTransId="{5068F66C-ACCB-4052-9523-A3DFA28D61DD}" sibTransId="{686CD78D-E345-4490-910B-344B05B0CB94}"/>
    <dgm:cxn modelId="{848941CF-817D-4708-8FC8-F0C936B75B78}" type="presOf" srcId="{DD212EDE-C529-41BD-BBD3-ABFD7C29C351}" destId="{1F847FAF-602B-4627-B996-AA32B196090A}" srcOrd="1" destOrd="0" presId="urn:microsoft.com/office/officeart/2005/8/layout/vProcess5"/>
    <dgm:cxn modelId="{ED8B45E1-28D2-48C8-8A03-9A1C23D6D400}" srcId="{B7A79515-1BA7-403D-90B1-11818E7C82E6}" destId="{8D130D36-569D-4527-9981-5EC570C27DE7}" srcOrd="1" destOrd="0" parTransId="{1546D1A7-9D0F-462C-A689-28AE52F90B21}" sibTransId="{AC1368B0-9D16-4CE9-B14D-11AC8155554B}"/>
    <dgm:cxn modelId="{0D3BC8E9-2A51-4172-823E-FC258180B862}" type="presOf" srcId="{AC1368B0-9D16-4CE9-B14D-11AC8155554B}" destId="{72DD8E5B-D673-411E-B162-FC047DE0D31F}" srcOrd="0" destOrd="0" presId="urn:microsoft.com/office/officeart/2005/8/layout/vProcess5"/>
    <dgm:cxn modelId="{9D06E5F1-07DE-4EFB-8EC3-6F8E720CC4BA}" type="presOf" srcId="{8D130D36-569D-4527-9981-5EC570C27DE7}" destId="{BBE2E600-A675-4E88-A77B-A9D9D4DDB03B}" srcOrd="0" destOrd="0" presId="urn:microsoft.com/office/officeart/2005/8/layout/vProcess5"/>
    <dgm:cxn modelId="{2B496CFA-002C-4156-A321-0C2FCF7AB497}" type="presOf" srcId="{1CC038FE-A307-4DBE-A5D3-9404BF2772AC}" destId="{439DF46B-37FD-48FF-86FE-3D3BEE54F357}" srcOrd="0" destOrd="0" presId="urn:microsoft.com/office/officeart/2005/8/layout/vProcess5"/>
    <dgm:cxn modelId="{DF98C0FF-F389-4BA2-8F21-9BFB85F5852D}" type="presOf" srcId="{686CD78D-E345-4490-910B-344B05B0CB94}" destId="{20FC5520-0D62-4A35-BC50-E7DF88EB4F20}" srcOrd="0" destOrd="0" presId="urn:microsoft.com/office/officeart/2005/8/layout/vProcess5"/>
    <dgm:cxn modelId="{DE0C9059-05BD-4491-8656-077BB9F7AE1D}" type="presParOf" srcId="{2B91095C-4472-4D62-825C-72CC668080A1}" destId="{5615728C-9684-40BD-9D6E-73D40AB48CF0}" srcOrd="0" destOrd="0" presId="urn:microsoft.com/office/officeart/2005/8/layout/vProcess5"/>
    <dgm:cxn modelId="{59DC44D0-DF2B-4029-B0D1-EA6310B2B0C6}" type="presParOf" srcId="{2B91095C-4472-4D62-825C-72CC668080A1}" destId="{C207C16D-4716-4598-A4C0-CA72CF1AF541}" srcOrd="1" destOrd="0" presId="urn:microsoft.com/office/officeart/2005/8/layout/vProcess5"/>
    <dgm:cxn modelId="{48276F72-1C67-4AF7-B1A8-79E5917BCBB7}" type="presParOf" srcId="{2B91095C-4472-4D62-825C-72CC668080A1}" destId="{BBE2E600-A675-4E88-A77B-A9D9D4DDB03B}" srcOrd="2" destOrd="0" presId="urn:microsoft.com/office/officeart/2005/8/layout/vProcess5"/>
    <dgm:cxn modelId="{95FD1AF9-BEE4-4A8C-8EC1-F05CA0AFA17D}" type="presParOf" srcId="{2B91095C-4472-4D62-825C-72CC668080A1}" destId="{BB291082-5683-4475-85E4-E69FEF8A5C4D}" srcOrd="3" destOrd="0" presId="urn:microsoft.com/office/officeart/2005/8/layout/vProcess5"/>
    <dgm:cxn modelId="{B15FA62C-9745-4821-B9E0-41DFB949CE36}" type="presParOf" srcId="{2B91095C-4472-4D62-825C-72CC668080A1}" destId="{6FF4EB81-18D1-40DD-BE04-BEB4A5F68CBB}" srcOrd="4" destOrd="0" presId="urn:microsoft.com/office/officeart/2005/8/layout/vProcess5"/>
    <dgm:cxn modelId="{396969AB-BFF7-4487-8608-D6E4B2D0150B}" type="presParOf" srcId="{2B91095C-4472-4D62-825C-72CC668080A1}" destId="{20FC5520-0D62-4A35-BC50-E7DF88EB4F20}" srcOrd="5" destOrd="0" presId="urn:microsoft.com/office/officeart/2005/8/layout/vProcess5"/>
    <dgm:cxn modelId="{5218DBE1-5EB3-4CCA-97E4-04775277A1F2}" type="presParOf" srcId="{2B91095C-4472-4D62-825C-72CC668080A1}" destId="{72DD8E5B-D673-411E-B162-FC047DE0D31F}" srcOrd="6" destOrd="0" presId="urn:microsoft.com/office/officeart/2005/8/layout/vProcess5"/>
    <dgm:cxn modelId="{AFF914AC-5AD5-4530-A08E-C87C3CAD7763}" type="presParOf" srcId="{2B91095C-4472-4D62-825C-72CC668080A1}" destId="{439DF46B-37FD-48FF-86FE-3D3BEE54F357}" srcOrd="7" destOrd="0" presId="urn:microsoft.com/office/officeart/2005/8/layout/vProcess5"/>
    <dgm:cxn modelId="{57CDD494-E727-4555-A026-5EB7A0E89DB4}" type="presParOf" srcId="{2B91095C-4472-4D62-825C-72CC668080A1}" destId="{C0202157-8410-4837-8435-80F716466238}" srcOrd="8" destOrd="0" presId="urn:microsoft.com/office/officeart/2005/8/layout/vProcess5"/>
    <dgm:cxn modelId="{40AE7C3F-139B-420A-8F78-86AA9229FC69}" type="presParOf" srcId="{2B91095C-4472-4D62-825C-72CC668080A1}" destId="{3AD92391-3FD6-4272-B0DF-CCF2E27F6260}" srcOrd="9" destOrd="0" presId="urn:microsoft.com/office/officeart/2005/8/layout/vProcess5"/>
    <dgm:cxn modelId="{F74D854E-3E83-45F8-AF56-9FF9EAD9FC17}" type="presParOf" srcId="{2B91095C-4472-4D62-825C-72CC668080A1}" destId="{9186E4F2-A7B2-4C51-8D36-7947FD50D92B}" srcOrd="10" destOrd="0" presId="urn:microsoft.com/office/officeart/2005/8/layout/vProcess5"/>
    <dgm:cxn modelId="{4552F837-522E-418F-9100-588E7B6787CD}" type="presParOf" srcId="{2B91095C-4472-4D62-825C-72CC668080A1}" destId="{1F847FAF-602B-4627-B996-AA32B196090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7A79515-1BA7-403D-90B1-11818E7C82E6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96D0F9F-D89F-4209-99B0-007FC372491E}">
      <dgm:prSet custT="1"/>
      <dgm:spPr/>
      <dgm:t>
        <a:bodyPr/>
        <a:lstStyle/>
        <a:p>
          <a:r>
            <a:rPr lang="en-US" sz="2400" dirty="0"/>
            <a:t>Health care organizations will  have less money to invest in new equipment, buildings, and staffing</a:t>
          </a:r>
        </a:p>
      </dgm:t>
    </dgm:pt>
    <dgm:pt modelId="{5068F66C-ACCB-4052-9523-A3DFA28D61DD}" type="parTrans" cxnId="{6D3E8C95-21DE-4CC9-9B89-35F67B881FBD}">
      <dgm:prSet/>
      <dgm:spPr/>
      <dgm:t>
        <a:bodyPr/>
        <a:lstStyle/>
        <a:p>
          <a:endParaRPr lang="en-US" sz="2400"/>
        </a:p>
      </dgm:t>
    </dgm:pt>
    <dgm:pt modelId="{686CD78D-E345-4490-910B-344B05B0CB94}" type="sibTrans" cxnId="{6D3E8C95-21DE-4CC9-9B89-35F67B881FBD}">
      <dgm:prSet custT="1"/>
      <dgm:spPr/>
      <dgm:t>
        <a:bodyPr/>
        <a:lstStyle/>
        <a:p>
          <a:endParaRPr lang="en-US" sz="2400"/>
        </a:p>
      </dgm:t>
    </dgm:pt>
    <dgm:pt modelId="{8D130D36-569D-4527-9981-5EC570C27DE7}">
      <dgm:prSet custT="1"/>
      <dgm:spPr/>
      <dgm:t>
        <a:bodyPr/>
        <a:lstStyle/>
        <a:p>
          <a:r>
            <a:rPr lang="en-US" sz="2400"/>
            <a:t>Employers will be forced to pay for insurance for low-income workers or leave them uninsured</a:t>
          </a:r>
        </a:p>
      </dgm:t>
    </dgm:pt>
    <dgm:pt modelId="{1546D1A7-9D0F-462C-A689-28AE52F90B21}" type="parTrans" cxnId="{ED8B45E1-28D2-48C8-8A03-9A1C23D6D400}">
      <dgm:prSet/>
      <dgm:spPr/>
      <dgm:t>
        <a:bodyPr/>
        <a:lstStyle/>
        <a:p>
          <a:endParaRPr lang="en-US" sz="2400"/>
        </a:p>
      </dgm:t>
    </dgm:pt>
    <dgm:pt modelId="{AC1368B0-9D16-4CE9-B14D-11AC8155554B}" type="sibTrans" cxnId="{ED8B45E1-28D2-48C8-8A03-9A1C23D6D400}">
      <dgm:prSet custT="1"/>
      <dgm:spPr/>
      <dgm:t>
        <a:bodyPr/>
        <a:lstStyle/>
        <a:p>
          <a:endParaRPr lang="en-US" sz="2400"/>
        </a:p>
      </dgm:t>
    </dgm:pt>
    <dgm:pt modelId="{663CEF7F-63FD-4722-AF83-BE3EE4FC1512}">
      <dgm:prSet custT="1"/>
      <dgm:spPr/>
      <dgm:t>
        <a:bodyPr/>
        <a:lstStyle/>
        <a:p>
          <a:r>
            <a:rPr lang="en-US" sz="2400" dirty="0"/>
            <a:t>Many businesses that support the health care system (Labs, construction companies, and various suppliers) will lose money and pay fewer taxes</a:t>
          </a:r>
        </a:p>
      </dgm:t>
    </dgm:pt>
    <dgm:pt modelId="{549A2A9F-C458-4DAE-84E9-38120A633C53}" type="parTrans" cxnId="{E5E7E620-5F32-4E4E-984F-87046DEA9672}">
      <dgm:prSet/>
      <dgm:spPr/>
      <dgm:t>
        <a:bodyPr/>
        <a:lstStyle/>
        <a:p>
          <a:endParaRPr lang="en-US" sz="2400"/>
        </a:p>
      </dgm:t>
    </dgm:pt>
    <dgm:pt modelId="{1CC038FE-A307-4DBE-A5D3-9404BF2772AC}" type="sibTrans" cxnId="{E5E7E620-5F32-4E4E-984F-87046DEA9672}">
      <dgm:prSet custT="1"/>
      <dgm:spPr/>
      <dgm:t>
        <a:bodyPr/>
        <a:lstStyle/>
        <a:p>
          <a:endParaRPr lang="en-US" sz="2400"/>
        </a:p>
      </dgm:t>
    </dgm:pt>
    <dgm:pt modelId="{37F496F1-5189-4C23-BD67-4CE4B74DE3CD}" type="pres">
      <dgm:prSet presAssocID="{B7A79515-1BA7-403D-90B1-11818E7C82E6}" presName="outerComposite" presStyleCnt="0">
        <dgm:presLayoutVars>
          <dgm:chMax val="5"/>
          <dgm:dir/>
          <dgm:resizeHandles val="exact"/>
        </dgm:presLayoutVars>
      </dgm:prSet>
      <dgm:spPr/>
    </dgm:pt>
    <dgm:pt modelId="{F4706D8B-9257-4CF2-BBA5-BBB842C8A882}" type="pres">
      <dgm:prSet presAssocID="{B7A79515-1BA7-403D-90B1-11818E7C82E6}" presName="dummyMaxCanvas" presStyleCnt="0">
        <dgm:presLayoutVars/>
      </dgm:prSet>
      <dgm:spPr/>
    </dgm:pt>
    <dgm:pt modelId="{AC191035-B9EB-4A3C-84DF-CA698291931A}" type="pres">
      <dgm:prSet presAssocID="{B7A79515-1BA7-403D-90B1-11818E7C82E6}" presName="ThreeNodes_1" presStyleLbl="node1" presStyleIdx="0" presStyleCnt="3">
        <dgm:presLayoutVars>
          <dgm:bulletEnabled val="1"/>
        </dgm:presLayoutVars>
      </dgm:prSet>
      <dgm:spPr/>
    </dgm:pt>
    <dgm:pt modelId="{91409E29-5E64-473E-ABA8-20C1B044C861}" type="pres">
      <dgm:prSet presAssocID="{B7A79515-1BA7-403D-90B1-11818E7C82E6}" presName="ThreeNodes_2" presStyleLbl="node1" presStyleIdx="1" presStyleCnt="3">
        <dgm:presLayoutVars>
          <dgm:bulletEnabled val="1"/>
        </dgm:presLayoutVars>
      </dgm:prSet>
      <dgm:spPr/>
    </dgm:pt>
    <dgm:pt modelId="{61D033D1-A87B-41C2-BBFC-093883A4B823}" type="pres">
      <dgm:prSet presAssocID="{B7A79515-1BA7-403D-90B1-11818E7C82E6}" presName="ThreeNodes_3" presStyleLbl="node1" presStyleIdx="2" presStyleCnt="3">
        <dgm:presLayoutVars>
          <dgm:bulletEnabled val="1"/>
        </dgm:presLayoutVars>
      </dgm:prSet>
      <dgm:spPr/>
    </dgm:pt>
    <dgm:pt modelId="{6C79D342-B28B-4564-AD3E-8EE72042C87C}" type="pres">
      <dgm:prSet presAssocID="{B7A79515-1BA7-403D-90B1-11818E7C82E6}" presName="ThreeConn_1-2" presStyleLbl="fgAccFollowNode1" presStyleIdx="0" presStyleCnt="2">
        <dgm:presLayoutVars>
          <dgm:bulletEnabled val="1"/>
        </dgm:presLayoutVars>
      </dgm:prSet>
      <dgm:spPr/>
    </dgm:pt>
    <dgm:pt modelId="{3A0E0B74-D497-4C6A-93A1-679F5A80E256}" type="pres">
      <dgm:prSet presAssocID="{B7A79515-1BA7-403D-90B1-11818E7C82E6}" presName="ThreeConn_2-3" presStyleLbl="fgAccFollowNode1" presStyleIdx="1" presStyleCnt="2">
        <dgm:presLayoutVars>
          <dgm:bulletEnabled val="1"/>
        </dgm:presLayoutVars>
      </dgm:prSet>
      <dgm:spPr/>
    </dgm:pt>
    <dgm:pt modelId="{9FB125E1-61C0-4344-AB98-A35080D26D66}" type="pres">
      <dgm:prSet presAssocID="{B7A79515-1BA7-403D-90B1-11818E7C82E6}" presName="ThreeNodes_1_text" presStyleLbl="node1" presStyleIdx="2" presStyleCnt="3">
        <dgm:presLayoutVars>
          <dgm:bulletEnabled val="1"/>
        </dgm:presLayoutVars>
      </dgm:prSet>
      <dgm:spPr/>
    </dgm:pt>
    <dgm:pt modelId="{759527B7-2A21-4057-B33C-F26288D45FE2}" type="pres">
      <dgm:prSet presAssocID="{B7A79515-1BA7-403D-90B1-11818E7C82E6}" presName="ThreeNodes_2_text" presStyleLbl="node1" presStyleIdx="2" presStyleCnt="3">
        <dgm:presLayoutVars>
          <dgm:bulletEnabled val="1"/>
        </dgm:presLayoutVars>
      </dgm:prSet>
      <dgm:spPr/>
    </dgm:pt>
    <dgm:pt modelId="{ACABBA33-1B82-4C39-9848-90D61F09525F}" type="pres">
      <dgm:prSet presAssocID="{B7A79515-1BA7-403D-90B1-11818E7C82E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35D111C-03F2-4797-A1B4-47178E45DE7E}" type="presOf" srcId="{8D130D36-569D-4527-9981-5EC570C27DE7}" destId="{91409E29-5E64-473E-ABA8-20C1B044C861}" srcOrd="0" destOrd="0" presId="urn:microsoft.com/office/officeart/2005/8/layout/vProcess5"/>
    <dgm:cxn modelId="{E5E7E620-5F32-4E4E-984F-87046DEA9672}" srcId="{B7A79515-1BA7-403D-90B1-11818E7C82E6}" destId="{663CEF7F-63FD-4722-AF83-BE3EE4FC1512}" srcOrd="2" destOrd="0" parTransId="{549A2A9F-C458-4DAE-84E9-38120A633C53}" sibTransId="{1CC038FE-A307-4DBE-A5D3-9404BF2772AC}"/>
    <dgm:cxn modelId="{C6F08E22-FF70-4D13-8030-734140EABD39}" type="presOf" srcId="{696D0F9F-D89F-4209-99B0-007FC372491E}" destId="{9FB125E1-61C0-4344-AB98-A35080D26D66}" srcOrd="1" destOrd="0" presId="urn:microsoft.com/office/officeart/2005/8/layout/vProcess5"/>
    <dgm:cxn modelId="{845FA52A-85B0-4934-A0DF-5AB6DD6A93B2}" type="presOf" srcId="{8D130D36-569D-4527-9981-5EC570C27DE7}" destId="{759527B7-2A21-4057-B33C-F26288D45FE2}" srcOrd="1" destOrd="0" presId="urn:microsoft.com/office/officeart/2005/8/layout/vProcess5"/>
    <dgm:cxn modelId="{C518E02F-DEE8-4DAA-B079-03C490AEE88C}" type="presOf" srcId="{B7A79515-1BA7-403D-90B1-11818E7C82E6}" destId="{37F496F1-5189-4C23-BD67-4CE4B74DE3CD}" srcOrd="0" destOrd="0" presId="urn:microsoft.com/office/officeart/2005/8/layout/vProcess5"/>
    <dgm:cxn modelId="{BBD5AC74-7B9E-4098-9610-F89D06ED380A}" type="presOf" srcId="{AC1368B0-9D16-4CE9-B14D-11AC8155554B}" destId="{3A0E0B74-D497-4C6A-93A1-679F5A80E256}" srcOrd="0" destOrd="0" presId="urn:microsoft.com/office/officeart/2005/8/layout/vProcess5"/>
    <dgm:cxn modelId="{03CA017A-9974-4046-9786-55A445562C14}" type="presOf" srcId="{686CD78D-E345-4490-910B-344B05B0CB94}" destId="{6C79D342-B28B-4564-AD3E-8EE72042C87C}" srcOrd="0" destOrd="0" presId="urn:microsoft.com/office/officeart/2005/8/layout/vProcess5"/>
    <dgm:cxn modelId="{DFEC4282-FAA2-4C7D-867C-DB259A521EE6}" type="presOf" srcId="{696D0F9F-D89F-4209-99B0-007FC372491E}" destId="{AC191035-B9EB-4A3C-84DF-CA698291931A}" srcOrd="0" destOrd="0" presId="urn:microsoft.com/office/officeart/2005/8/layout/vProcess5"/>
    <dgm:cxn modelId="{5FC93B94-17C8-4EC9-B234-549BFAD6F704}" type="presOf" srcId="{663CEF7F-63FD-4722-AF83-BE3EE4FC1512}" destId="{ACABBA33-1B82-4C39-9848-90D61F09525F}" srcOrd="1" destOrd="0" presId="urn:microsoft.com/office/officeart/2005/8/layout/vProcess5"/>
    <dgm:cxn modelId="{6D3E8C95-21DE-4CC9-9B89-35F67B881FBD}" srcId="{B7A79515-1BA7-403D-90B1-11818E7C82E6}" destId="{696D0F9F-D89F-4209-99B0-007FC372491E}" srcOrd="0" destOrd="0" parTransId="{5068F66C-ACCB-4052-9523-A3DFA28D61DD}" sibTransId="{686CD78D-E345-4490-910B-344B05B0CB94}"/>
    <dgm:cxn modelId="{061E6BC3-7B20-4545-9B87-706DB8DC9477}" type="presOf" srcId="{663CEF7F-63FD-4722-AF83-BE3EE4FC1512}" destId="{61D033D1-A87B-41C2-BBFC-093883A4B823}" srcOrd="0" destOrd="0" presId="urn:microsoft.com/office/officeart/2005/8/layout/vProcess5"/>
    <dgm:cxn modelId="{ED8B45E1-28D2-48C8-8A03-9A1C23D6D400}" srcId="{B7A79515-1BA7-403D-90B1-11818E7C82E6}" destId="{8D130D36-569D-4527-9981-5EC570C27DE7}" srcOrd="1" destOrd="0" parTransId="{1546D1A7-9D0F-462C-A689-28AE52F90B21}" sibTransId="{AC1368B0-9D16-4CE9-B14D-11AC8155554B}"/>
    <dgm:cxn modelId="{FF8A3127-9F4D-4373-B40E-5763100AE2F1}" type="presParOf" srcId="{37F496F1-5189-4C23-BD67-4CE4B74DE3CD}" destId="{F4706D8B-9257-4CF2-BBA5-BBB842C8A882}" srcOrd="0" destOrd="0" presId="urn:microsoft.com/office/officeart/2005/8/layout/vProcess5"/>
    <dgm:cxn modelId="{EA3B0C03-5024-4A24-9CB8-DA57F84DF101}" type="presParOf" srcId="{37F496F1-5189-4C23-BD67-4CE4B74DE3CD}" destId="{AC191035-B9EB-4A3C-84DF-CA698291931A}" srcOrd="1" destOrd="0" presId="urn:microsoft.com/office/officeart/2005/8/layout/vProcess5"/>
    <dgm:cxn modelId="{DA84B704-96E3-4C25-ABD5-4F852E06911B}" type="presParOf" srcId="{37F496F1-5189-4C23-BD67-4CE4B74DE3CD}" destId="{91409E29-5E64-473E-ABA8-20C1B044C861}" srcOrd="2" destOrd="0" presId="urn:microsoft.com/office/officeart/2005/8/layout/vProcess5"/>
    <dgm:cxn modelId="{419EDB88-EF01-4D7E-9E9A-AF5D6D8BF306}" type="presParOf" srcId="{37F496F1-5189-4C23-BD67-4CE4B74DE3CD}" destId="{61D033D1-A87B-41C2-BBFC-093883A4B823}" srcOrd="3" destOrd="0" presId="urn:microsoft.com/office/officeart/2005/8/layout/vProcess5"/>
    <dgm:cxn modelId="{9C3B1E86-AC15-4B5B-861B-970C1F2D1745}" type="presParOf" srcId="{37F496F1-5189-4C23-BD67-4CE4B74DE3CD}" destId="{6C79D342-B28B-4564-AD3E-8EE72042C87C}" srcOrd="4" destOrd="0" presId="urn:microsoft.com/office/officeart/2005/8/layout/vProcess5"/>
    <dgm:cxn modelId="{7CEC0313-76BB-44C7-B58C-0B935BBD18F3}" type="presParOf" srcId="{37F496F1-5189-4C23-BD67-4CE4B74DE3CD}" destId="{3A0E0B74-D497-4C6A-93A1-679F5A80E256}" srcOrd="5" destOrd="0" presId="urn:microsoft.com/office/officeart/2005/8/layout/vProcess5"/>
    <dgm:cxn modelId="{0A199FBB-49B2-4C22-914C-D2CC861BF121}" type="presParOf" srcId="{37F496F1-5189-4C23-BD67-4CE4B74DE3CD}" destId="{9FB125E1-61C0-4344-AB98-A35080D26D66}" srcOrd="6" destOrd="0" presId="urn:microsoft.com/office/officeart/2005/8/layout/vProcess5"/>
    <dgm:cxn modelId="{546B7BF9-53D2-4E5A-B8B7-6CED5A818A8F}" type="presParOf" srcId="{37F496F1-5189-4C23-BD67-4CE4B74DE3CD}" destId="{759527B7-2A21-4057-B33C-F26288D45FE2}" srcOrd="7" destOrd="0" presId="urn:microsoft.com/office/officeart/2005/8/layout/vProcess5"/>
    <dgm:cxn modelId="{44796FA8-64DC-4062-AA53-76FD358BAD5B}" type="presParOf" srcId="{37F496F1-5189-4C23-BD67-4CE4B74DE3CD}" destId="{ACABBA33-1B82-4C39-9848-90D61F09525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0B065CB-2174-47F2-8EE8-8FD37392D69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04B7B7B8-F0AD-4005-B21F-D45E02B097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Loss of jobs – early estimates of 4,000 – 5,000</a:t>
          </a:r>
        </a:p>
      </dgm:t>
    </dgm:pt>
    <dgm:pt modelId="{6D546A6D-46D8-4A31-AB22-F309D3E23DB8}" type="parTrans" cxnId="{144EEF28-F6BB-4EE3-8741-31E6F9437482}">
      <dgm:prSet/>
      <dgm:spPr/>
      <dgm:t>
        <a:bodyPr/>
        <a:lstStyle/>
        <a:p>
          <a:endParaRPr lang="en-US" b="1"/>
        </a:p>
      </dgm:t>
    </dgm:pt>
    <dgm:pt modelId="{96052285-DB50-4268-A14C-90670429D34D}" type="sibTrans" cxnId="{144EEF28-F6BB-4EE3-8741-31E6F9437482}">
      <dgm:prSet/>
      <dgm:spPr/>
      <dgm:t>
        <a:bodyPr/>
        <a:lstStyle/>
        <a:p>
          <a:pPr>
            <a:lnSpc>
              <a:spcPct val="100000"/>
            </a:lnSpc>
          </a:pPr>
          <a:endParaRPr lang="en-US" b="1"/>
        </a:p>
      </dgm:t>
    </dgm:pt>
    <dgm:pt modelId="{4087D23C-A4DA-4F50-99DC-7765291DE5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Would lead to less spending which will affect incomes and tax revenue (about $30 million)</a:t>
          </a:r>
        </a:p>
      </dgm:t>
    </dgm:pt>
    <dgm:pt modelId="{C1EFC9FE-8F4B-4E60-8BCD-8923E2B5D69C}" type="parTrans" cxnId="{D8A46D04-B507-47E8-9A5E-8403731ED25C}">
      <dgm:prSet/>
      <dgm:spPr/>
      <dgm:t>
        <a:bodyPr/>
        <a:lstStyle/>
        <a:p>
          <a:endParaRPr lang="en-US" b="1"/>
        </a:p>
      </dgm:t>
    </dgm:pt>
    <dgm:pt modelId="{136930A2-41EE-4FCE-A085-32DC151CB00C}" type="sibTrans" cxnId="{D8A46D04-B507-47E8-9A5E-8403731ED25C}">
      <dgm:prSet/>
      <dgm:spPr/>
      <dgm:t>
        <a:bodyPr/>
        <a:lstStyle/>
        <a:p>
          <a:pPr>
            <a:lnSpc>
              <a:spcPct val="100000"/>
            </a:lnSpc>
          </a:pPr>
          <a:endParaRPr lang="en-US" b="1"/>
        </a:p>
      </dgm:t>
    </dgm:pt>
    <dgm:pt modelId="{BC830321-4B99-435A-BECC-E10766E077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Potential loss of several rural hospitals – usually second largest employer in the community</a:t>
          </a:r>
        </a:p>
      </dgm:t>
    </dgm:pt>
    <dgm:pt modelId="{A2B3D245-55D4-417E-A1CC-C44445D4F521}" type="parTrans" cxnId="{282A4D55-AE80-43DC-9970-F4277A146064}">
      <dgm:prSet/>
      <dgm:spPr/>
      <dgm:t>
        <a:bodyPr/>
        <a:lstStyle/>
        <a:p>
          <a:endParaRPr lang="en-US" b="1"/>
        </a:p>
      </dgm:t>
    </dgm:pt>
    <dgm:pt modelId="{CAB28451-6AB0-4E5D-80E0-AB6DE1557EC5}" type="sibTrans" cxnId="{282A4D55-AE80-43DC-9970-F4277A146064}">
      <dgm:prSet/>
      <dgm:spPr/>
      <dgm:t>
        <a:bodyPr/>
        <a:lstStyle/>
        <a:p>
          <a:pPr>
            <a:lnSpc>
              <a:spcPct val="100000"/>
            </a:lnSpc>
          </a:pPr>
          <a:endParaRPr lang="en-US" b="1"/>
        </a:p>
      </dgm:t>
    </dgm:pt>
    <dgm:pt modelId="{25525BA1-A699-4014-A451-F82959BD61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Long-term would lead to lower productivity of workers</a:t>
          </a:r>
        </a:p>
      </dgm:t>
    </dgm:pt>
    <dgm:pt modelId="{1DBD7C5D-3398-4451-8D50-FB1C7D8E467F}" type="parTrans" cxnId="{E38F06DE-4B8A-447F-982B-8095DE3AC84D}">
      <dgm:prSet/>
      <dgm:spPr/>
      <dgm:t>
        <a:bodyPr/>
        <a:lstStyle/>
        <a:p>
          <a:endParaRPr lang="en-US" b="1"/>
        </a:p>
      </dgm:t>
    </dgm:pt>
    <dgm:pt modelId="{F76D28C3-5A6F-4C1D-9DEA-B221A07D9CA3}" type="sibTrans" cxnId="{E38F06DE-4B8A-447F-982B-8095DE3AC84D}">
      <dgm:prSet/>
      <dgm:spPr/>
      <dgm:t>
        <a:bodyPr/>
        <a:lstStyle/>
        <a:p>
          <a:endParaRPr lang="en-US" b="1"/>
        </a:p>
      </dgm:t>
    </dgm:pt>
    <dgm:pt modelId="{0FA6AD81-6453-4B10-8EFE-DC9101D6FC07}" type="pres">
      <dgm:prSet presAssocID="{D0B065CB-2174-47F2-8EE8-8FD37392D69C}" presName="root" presStyleCnt="0">
        <dgm:presLayoutVars>
          <dgm:dir/>
          <dgm:resizeHandles val="exact"/>
        </dgm:presLayoutVars>
      </dgm:prSet>
      <dgm:spPr/>
    </dgm:pt>
    <dgm:pt modelId="{F57E7DAE-D8CE-4110-AF3A-AD3857DB8930}" type="pres">
      <dgm:prSet presAssocID="{D0B065CB-2174-47F2-8EE8-8FD37392D69C}" presName="container" presStyleCnt="0">
        <dgm:presLayoutVars>
          <dgm:dir/>
          <dgm:resizeHandles val="exact"/>
        </dgm:presLayoutVars>
      </dgm:prSet>
      <dgm:spPr/>
    </dgm:pt>
    <dgm:pt modelId="{C6167CC8-7F96-483D-BD5A-D80902268F9F}" type="pres">
      <dgm:prSet presAssocID="{04B7B7B8-F0AD-4005-B21F-D45E02B097EC}" presName="compNode" presStyleCnt="0"/>
      <dgm:spPr/>
    </dgm:pt>
    <dgm:pt modelId="{2FB3B7C2-021C-4890-BCA0-3E90E2E6D1B1}" type="pres">
      <dgm:prSet presAssocID="{04B7B7B8-F0AD-4005-B21F-D45E02B097EC}" presName="iconBgRect" presStyleLbl="bgShp" presStyleIdx="0" presStyleCnt="4"/>
      <dgm:spPr/>
    </dgm:pt>
    <dgm:pt modelId="{3746CA86-6698-4947-B2E9-7FB3F03ABDA5}" type="pres">
      <dgm:prSet presAssocID="{04B7B7B8-F0AD-4005-B21F-D45E02B097E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4B3BD42-EAF5-4BB5-B6D6-16103C09A5F2}" type="pres">
      <dgm:prSet presAssocID="{04B7B7B8-F0AD-4005-B21F-D45E02B097EC}" presName="spaceRect" presStyleCnt="0"/>
      <dgm:spPr/>
    </dgm:pt>
    <dgm:pt modelId="{5FAF189A-9185-4A80-9038-D8E290801878}" type="pres">
      <dgm:prSet presAssocID="{04B7B7B8-F0AD-4005-B21F-D45E02B097EC}" presName="textRect" presStyleLbl="revTx" presStyleIdx="0" presStyleCnt="4">
        <dgm:presLayoutVars>
          <dgm:chMax val="1"/>
          <dgm:chPref val="1"/>
        </dgm:presLayoutVars>
      </dgm:prSet>
      <dgm:spPr/>
    </dgm:pt>
    <dgm:pt modelId="{40EA9CD0-5AE7-4559-898E-DD31A014E4B4}" type="pres">
      <dgm:prSet presAssocID="{96052285-DB50-4268-A14C-90670429D34D}" presName="sibTrans" presStyleLbl="sibTrans2D1" presStyleIdx="0" presStyleCnt="0"/>
      <dgm:spPr/>
    </dgm:pt>
    <dgm:pt modelId="{091FCADF-A34B-4F14-9DA4-F308CFBA0801}" type="pres">
      <dgm:prSet presAssocID="{4087D23C-A4DA-4F50-99DC-7765291DE5D7}" presName="compNode" presStyleCnt="0"/>
      <dgm:spPr/>
    </dgm:pt>
    <dgm:pt modelId="{34819766-D975-4079-86D5-FDBFD0E2D286}" type="pres">
      <dgm:prSet presAssocID="{4087D23C-A4DA-4F50-99DC-7765291DE5D7}" presName="iconBgRect" presStyleLbl="bgShp" presStyleIdx="1" presStyleCnt="4"/>
      <dgm:spPr/>
    </dgm:pt>
    <dgm:pt modelId="{7C4BBAD1-AE55-4D7E-BA80-2E23F483560D}" type="pres">
      <dgm:prSet presAssocID="{4087D23C-A4DA-4F50-99DC-7765291DE5D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480D37E-2241-4D68-8536-47684D2BBDEB}" type="pres">
      <dgm:prSet presAssocID="{4087D23C-A4DA-4F50-99DC-7765291DE5D7}" presName="spaceRect" presStyleCnt="0"/>
      <dgm:spPr/>
    </dgm:pt>
    <dgm:pt modelId="{40422F45-11A3-4FF6-90AC-18866BBC5652}" type="pres">
      <dgm:prSet presAssocID="{4087D23C-A4DA-4F50-99DC-7765291DE5D7}" presName="textRect" presStyleLbl="revTx" presStyleIdx="1" presStyleCnt="4">
        <dgm:presLayoutVars>
          <dgm:chMax val="1"/>
          <dgm:chPref val="1"/>
        </dgm:presLayoutVars>
      </dgm:prSet>
      <dgm:spPr/>
    </dgm:pt>
    <dgm:pt modelId="{C7096CF1-E93D-4067-ADA6-F13F5A66231D}" type="pres">
      <dgm:prSet presAssocID="{136930A2-41EE-4FCE-A085-32DC151CB00C}" presName="sibTrans" presStyleLbl="sibTrans2D1" presStyleIdx="0" presStyleCnt="0"/>
      <dgm:spPr/>
    </dgm:pt>
    <dgm:pt modelId="{B6A316E3-0EED-45CA-A951-142C04D60361}" type="pres">
      <dgm:prSet presAssocID="{BC830321-4B99-435A-BECC-E10766E07721}" presName="compNode" presStyleCnt="0"/>
      <dgm:spPr/>
    </dgm:pt>
    <dgm:pt modelId="{C32D5A46-5E22-4AC7-A4B4-3C3ECCFF896A}" type="pres">
      <dgm:prSet presAssocID="{BC830321-4B99-435A-BECC-E10766E07721}" presName="iconBgRect" presStyleLbl="bgShp" presStyleIdx="2" presStyleCnt="4"/>
      <dgm:spPr/>
    </dgm:pt>
    <dgm:pt modelId="{683E6D04-403A-48B6-89B1-11DADA5497E9}" type="pres">
      <dgm:prSet presAssocID="{BC830321-4B99-435A-BECC-E10766E0772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C1544B8D-5888-4F86-934A-C28ED26C44D5}" type="pres">
      <dgm:prSet presAssocID="{BC830321-4B99-435A-BECC-E10766E07721}" presName="spaceRect" presStyleCnt="0"/>
      <dgm:spPr/>
    </dgm:pt>
    <dgm:pt modelId="{E186E7E4-0422-476A-A4CC-BB81573B8F03}" type="pres">
      <dgm:prSet presAssocID="{BC830321-4B99-435A-BECC-E10766E07721}" presName="textRect" presStyleLbl="revTx" presStyleIdx="2" presStyleCnt="4">
        <dgm:presLayoutVars>
          <dgm:chMax val="1"/>
          <dgm:chPref val="1"/>
        </dgm:presLayoutVars>
      </dgm:prSet>
      <dgm:spPr/>
    </dgm:pt>
    <dgm:pt modelId="{FD7E2DCF-D428-4EEC-92D7-5B81E06B6FA7}" type="pres">
      <dgm:prSet presAssocID="{CAB28451-6AB0-4E5D-80E0-AB6DE1557EC5}" presName="sibTrans" presStyleLbl="sibTrans2D1" presStyleIdx="0" presStyleCnt="0"/>
      <dgm:spPr/>
    </dgm:pt>
    <dgm:pt modelId="{983D1833-2A5D-49BC-8C08-B8D86BDED661}" type="pres">
      <dgm:prSet presAssocID="{25525BA1-A699-4014-A451-F82959BD61B8}" presName="compNode" presStyleCnt="0"/>
      <dgm:spPr/>
    </dgm:pt>
    <dgm:pt modelId="{BC3148C4-F536-42DA-933D-14AB43DFFDEA}" type="pres">
      <dgm:prSet presAssocID="{25525BA1-A699-4014-A451-F82959BD61B8}" presName="iconBgRect" presStyleLbl="bgShp" presStyleIdx="3" presStyleCnt="4"/>
      <dgm:spPr/>
    </dgm:pt>
    <dgm:pt modelId="{0B509476-E2C9-4FAE-B317-BC4BE611625B}" type="pres">
      <dgm:prSet presAssocID="{25525BA1-A699-4014-A451-F82959BD61B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2253F9D8-D64E-447A-97ED-47686A37B546}" type="pres">
      <dgm:prSet presAssocID="{25525BA1-A699-4014-A451-F82959BD61B8}" presName="spaceRect" presStyleCnt="0"/>
      <dgm:spPr/>
    </dgm:pt>
    <dgm:pt modelId="{2D1E629D-4A0E-4C02-9ED9-C3F460B634BA}" type="pres">
      <dgm:prSet presAssocID="{25525BA1-A699-4014-A451-F82959BD61B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8A46D04-B507-47E8-9A5E-8403731ED25C}" srcId="{D0B065CB-2174-47F2-8EE8-8FD37392D69C}" destId="{4087D23C-A4DA-4F50-99DC-7765291DE5D7}" srcOrd="1" destOrd="0" parTransId="{C1EFC9FE-8F4B-4E60-8BCD-8923E2B5D69C}" sibTransId="{136930A2-41EE-4FCE-A085-32DC151CB00C}"/>
    <dgm:cxn modelId="{7077AD06-9994-4BA4-BEE9-A1CA9DD4F337}" type="presOf" srcId="{D0B065CB-2174-47F2-8EE8-8FD37392D69C}" destId="{0FA6AD81-6453-4B10-8EFE-DC9101D6FC07}" srcOrd="0" destOrd="0" presId="urn:microsoft.com/office/officeart/2018/2/layout/IconCircleList"/>
    <dgm:cxn modelId="{9C13EE07-BAE7-4143-9925-07D551BFA3FD}" type="presOf" srcId="{BC830321-4B99-435A-BECC-E10766E07721}" destId="{E186E7E4-0422-476A-A4CC-BB81573B8F03}" srcOrd="0" destOrd="0" presId="urn:microsoft.com/office/officeart/2018/2/layout/IconCircleList"/>
    <dgm:cxn modelId="{D379D224-FDE4-473D-BC64-45C12BC66448}" type="presOf" srcId="{25525BA1-A699-4014-A451-F82959BD61B8}" destId="{2D1E629D-4A0E-4C02-9ED9-C3F460B634BA}" srcOrd="0" destOrd="0" presId="urn:microsoft.com/office/officeart/2018/2/layout/IconCircleList"/>
    <dgm:cxn modelId="{144EEF28-F6BB-4EE3-8741-31E6F9437482}" srcId="{D0B065CB-2174-47F2-8EE8-8FD37392D69C}" destId="{04B7B7B8-F0AD-4005-B21F-D45E02B097EC}" srcOrd="0" destOrd="0" parTransId="{6D546A6D-46D8-4A31-AB22-F309D3E23DB8}" sibTransId="{96052285-DB50-4268-A14C-90670429D34D}"/>
    <dgm:cxn modelId="{DC1CB72B-AD30-4AD8-B41E-35E6A79C0118}" type="presOf" srcId="{4087D23C-A4DA-4F50-99DC-7765291DE5D7}" destId="{40422F45-11A3-4FF6-90AC-18866BBC5652}" srcOrd="0" destOrd="0" presId="urn:microsoft.com/office/officeart/2018/2/layout/IconCircleList"/>
    <dgm:cxn modelId="{80CC3465-4133-4BBA-B330-C960D0059AF8}" type="presOf" srcId="{CAB28451-6AB0-4E5D-80E0-AB6DE1557EC5}" destId="{FD7E2DCF-D428-4EEC-92D7-5B81E06B6FA7}" srcOrd="0" destOrd="0" presId="urn:microsoft.com/office/officeart/2018/2/layout/IconCircleList"/>
    <dgm:cxn modelId="{A9772174-3CB3-49D3-A087-1AFFD319B858}" type="presOf" srcId="{96052285-DB50-4268-A14C-90670429D34D}" destId="{40EA9CD0-5AE7-4559-898E-DD31A014E4B4}" srcOrd="0" destOrd="0" presId="urn:microsoft.com/office/officeart/2018/2/layout/IconCircleList"/>
    <dgm:cxn modelId="{282A4D55-AE80-43DC-9970-F4277A146064}" srcId="{D0B065CB-2174-47F2-8EE8-8FD37392D69C}" destId="{BC830321-4B99-435A-BECC-E10766E07721}" srcOrd="2" destOrd="0" parTransId="{A2B3D245-55D4-417E-A1CC-C44445D4F521}" sibTransId="{CAB28451-6AB0-4E5D-80E0-AB6DE1557EC5}"/>
    <dgm:cxn modelId="{4C693AD1-932C-47FB-9643-48C4B2431BE5}" type="presOf" srcId="{04B7B7B8-F0AD-4005-B21F-D45E02B097EC}" destId="{5FAF189A-9185-4A80-9038-D8E290801878}" srcOrd="0" destOrd="0" presId="urn:microsoft.com/office/officeart/2018/2/layout/IconCircleList"/>
    <dgm:cxn modelId="{E38F06DE-4B8A-447F-982B-8095DE3AC84D}" srcId="{D0B065CB-2174-47F2-8EE8-8FD37392D69C}" destId="{25525BA1-A699-4014-A451-F82959BD61B8}" srcOrd="3" destOrd="0" parTransId="{1DBD7C5D-3398-4451-8D50-FB1C7D8E467F}" sibTransId="{F76D28C3-5A6F-4C1D-9DEA-B221A07D9CA3}"/>
    <dgm:cxn modelId="{2DFD85FA-89FA-4049-9C5C-CD69BA5B890C}" type="presOf" srcId="{136930A2-41EE-4FCE-A085-32DC151CB00C}" destId="{C7096CF1-E93D-4067-ADA6-F13F5A66231D}" srcOrd="0" destOrd="0" presId="urn:microsoft.com/office/officeart/2018/2/layout/IconCircleList"/>
    <dgm:cxn modelId="{43C4B263-C3EE-4652-ACBB-8CFA826B7C41}" type="presParOf" srcId="{0FA6AD81-6453-4B10-8EFE-DC9101D6FC07}" destId="{F57E7DAE-D8CE-4110-AF3A-AD3857DB8930}" srcOrd="0" destOrd="0" presId="urn:microsoft.com/office/officeart/2018/2/layout/IconCircleList"/>
    <dgm:cxn modelId="{383E6D47-1C20-45DA-9CF6-80D2BFB9C420}" type="presParOf" srcId="{F57E7DAE-D8CE-4110-AF3A-AD3857DB8930}" destId="{C6167CC8-7F96-483D-BD5A-D80902268F9F}" srcOrd="0" destOrd="0" presId="urn:microsoft.com/office/officeart/2018/2/layout/IconCircleList"/>
    <dgm:cxn modelId="{E5EA204C-3998-4CCF-BA51-EC816D56DA38}" type="presParOf" srcId="{C6167CC8-7F96-483D-BD5A-D80902268F9F}" destId="{2FB3B7C2-021C-4890-BCA0-3E90E2E6D1B1}" srcOrd="0" destOrd="0" presId="urn:microsoft.com/office/officeart/2018/2/layout/IconCircleList"/>
    <dgm:cxn modelId="{DA4ED076-F765-4363-9EC0-FC690DAE5E4D}" type="presParOf" srcId="{C6167CC8-7F96-483D-BD5A-D80902268F9F}" destId="{3746CA86-6698-4947-B2E9-7FB3F03ABDA5}" srcOrd="1" destOrd="0" presId="urn:microsoft.com/office/officeart/2018/2/layout/IconCircleList"/>
    <dgm:cxn modelId="{980F7985-2736-43F6-8BEF-C4F161696AA8}" type="presParOf" srcId="{C6167CC8-7F96-483D-BD5A-D80902268F9F}" destId="{F4B3BD42-EAF5-4BB5-B6D6-16103C09A5F2}" srcOrd="2" destOrd="0" presId="urn:microsoft.com/office/officeart/2018/2/layout/IconCircleList"/>
    <dgm:cxn modelId="{2CAB1348-91D4-4A14-B0E5-3EAD533EDC16}" type="presParOf" srcId="{C6167CC8-7F96-483D-BD5A-D80902268F9F}" destId="{5FAF189A-9185-4A80-9038-D8E290801878}" srcOrd="3" destOrd="0" presId="urn:microsoft.com/office/officeart/2018/2/layout/IconCircleList"/>
    <dgm:cxn modelId="{0579A1DE-C5A8-4A4B-AD07-47E7742DA74C}" type="presParOf" srcId="{F57E7DAE-D8CE-4110-AF3A-AD3857DB8930}" destId="{40EA9CD0-5AE7-4559-898E-DD31A014E4B4}" srcOrd="1" destOrd="0" presId="urn:microsoft.com/office/officeart/2018/2/layout/IconCircleList"/>
    <dgm:cxn modelId="{BCCE0225-6FE5-48B8-8E02-C4F745ADB835}" type="presParOf" srcId="{F57E7DAE-D8CE-4110-AF3A-AD3857DB8930}" destId="{091FCADF-A34B-4F14-9DA4-F308CFBA0801}" srcOrd="2" destOrd="0" presId="urn:microsoft.com/office/officeart/2018/2/layout/IconCircleList"/>
    <dgm:cxn modelId="{F9EF7D3B-05B8-4063-AE53-78EE914906E8}" type="presParOf" srcId="{091FCADF-A34B-4F14-9DA4-F308CFBA0801}" destId="{34819766-D975-4079-86D5-FDBFD0E2D286}" srcOrd="0" destOrd="0" presId="urn:microsoft.com/office/officeart/2018/2/layout/IconCircleList"/>
    <dgm:cxn modelId="{6A34FB89-9CDB-4B74-B521-AB434CDC9B70}" type="presParOf" srcId="{091FCADF-A34B-4F14-9DA4-F308CFBA0801}" destId="{7C4BBAD1-AE55-4D7E-BA80-2E23F483560D}" srcOrd="1" destOrd="0" presId="urn:microsoft.com/office/officeart/2018/2/layout/IconCircleList"/>
    <dgm:cxn modelId="{490B8DEB-8C5B-4654-82D7-2061D9FEAF2C}" type="presParOf" srcId="{091FCADF-A34B-4F14-9DA4-F308CFBA0801}" destId="{F480D37E-2241-4D68-8536-47684D2BBDEB}" srcOrd="2" destOrd="0" presId="urn:microsoft.com/office/officeart/2018/2/layout/IconCircleList"/>
    <dgm:cxn modelId="{34018D9E-A409-4125-A6C3-C975CE7DE7C1}" type="presParOf" srcId="{091FCADF-A34B-4F14-9DA4-F308CFBA0801}" destId="{40422F45-11A3-4FF6-90AC-18866BBC5652}" srcOrd="3" destOrd="0" presId="urn:microsoft.com/office/officeart/2018/2/layout/IconCircleList"/>
    <dgm:cxn modelId="{39F96248-453D-42F0-8F32-AFAD9EE23256}" type="presParOf" srcId="{F57E7DAE-D8CE-4110-AF3A-AD3857DB8930}" destId="{C7096CF1-E93D-4067-ADA6-F13F5A66231D}" srcOrd="3" destOrd="0" presId="urn:microsoft.com/office/officeart/2018/2/layout/IconCircleList"/>
    <dgm:cxn modelId="{B4B5C8AF-518B-42CF-AB54-6EF3B639349E}" type="presParOf" srcId="{F57E7DAE-D8CE-4110-AF3A-AD3857DB8930}" destId="{B6A316E3-0EED-45CA-A951-142C04D60361}" srcOrd="4" destOrd="0" presId="urn:microsoft.com/office/officeart/2018/2/layout/IconCircleList"/>
    <dgm:cxn modelId="{99F53ADD-0058-4306-AB1C-312F330659BF}" type="presParOf" srcId="{B6A316E3-0EED-45CA-A951-142C04D60361}" destId="{C32D5A46-5E22-4AC7-A4B4-3C3ECCFF896A}" srcOrd="0" destOrd="0" presId="urn:microsoft.com/office/officeart/2018/2/layout/IconCircleList"/>
    <dgm:cxn modelId="{FCAC0009-7794-4630-964A-8A40B3624F5E}" type="presParOf" srcId="{B6A316E3-0EED-45CA-A951-142C04D60361}" destId="{683E6D04-403A-48B6-89B1-11DADA5497E9}" srcOrd="1" destOrd="0" presId="urn:microsoft.com/office/officeart/2018/2/layout/IconCircleList"/>
    <dgm:cxn modelId="{F6338F08-ADA5-4FA2-9EEA-46075FF572D3}" type="presParOf" srcId="{B6A316E3-0EED-45CA-A951-142C04D60361}" destId="{C1544B8D-5888-4F86-934A-C28ED26C44D5}" srcOrd="2" destOrd="0" presId="urn:microsoft.com/office/officeart/2018/2/layout/IconCircleList"/>
    <dgm:cxn modelId="{7A1F9996-34C5-469C-9694-CC4EDFF7FAA1}" type="presParOf" srcId="{B6A316E3-0EED-45CA-A951-142C04D60361}" destId="{E186E7E4-0422-476A-A4CC-BB81573B8F03}" srcOrd="3" destOrd="0" presId="urn:microsoft.com/office/officeart/2018/2/layout/IconCircleList"/>
    <dgm:cxn modelId="{6BC1B423-137E-40A9-9366-8E2C0DC4879F}" type="presParOf" srcId="{F57E7DAE-D8CE-4110-AF3A-AD3857DB8930}" destId="{FD7E2DCF-D428-4EEC-92D7-5B81E06B6FA7}" srcOrd="5" destOrd="0" presId="urn:microsoft.com/office/officeart/2018/2/layout/IconCircleList"/>
    <dgm:cxn modelId="{60ED4C81-B580-4579-B5D0-A01601870E07}" type="presParOf" srcId="{F57E7DAE-D8CE-4110-AF3A-AD3857DB8930}" destId="{983D1833-2A5D-49BC-8C08-B8D86BDED661}" srcOrd="6" destOrd="0" presId="urn:microsoft.com/office/officeart/2018/2/layout/IconCircleList"/>
    <dgm:cxn modelId="{8DB0CAEE-F47D-4560-A8AF-FE757B346F25}" type="presParOf" srcId="{983D1833-2A5D-49BC-8C08-B8D86BDED661}" destId="{BC3148C4-F536-42DA-933D-14AB43DFFDEA}" srcOrd="0" destOrd="0" presId="urn:microsoft.com/office/officeart/2018/2/layout/IconCircleList"/>
    <dgm:cxn modelId="{E8F5BF76-56AA-46DA-8121-75971B4CDE36}" type="presParOf" srcId="{983D1833-2A5D-49BC-8C08-B8D86BDED661}" destId="{0B509476-E2C9-4FAE-B317-BC4BE611625B}" srcOrd="1" destOrd="0" presId="urn:microsoft.com/office/officeart/2018/2/layout/IconCircleList"/>
    <dgm:cxn modelId="{3105FD10-16F1-4245-A978-DB98151A4DE2}" type="presParOf" srcId="{983D1833-2A5D-49BC-8C08-B8D86BDED661}" destId="{2253F9D8-D64E-447A-97ED-47686A37B546}" srcOrd="2" destOrd="0" presId="urn:microsoft.com/office/officeart/2018/2/layout/IconCircleList"/>
    <dgm:cxn modelId="{C606E68A-05F6-4038-AA49-892CA5D93816}" type="presParOf" srcId="{983D1833-2A5D-49BC-8C08-B8D86BDED661}" destId="{2D1E629D-4A0E-4C02-9ED9-C3F460B634B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03BDD3A-9447-433A-9539-553817EA946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6F61030-BB9F-485C-8814-45BB889DD4DB}">
      <dgm:prSet/>
      <dgm:spPr/>
      <dgm:t>
        <a:bodyPr/>
        <a:lstStyle/>
        <a:p>
          <a:r>
            <a:rPr lang="en-US"/>
            <a:t>What amount of the lost federal revenue would the state be willing to  support?</a:t>
          </a:r>
        </a:p>
      </dgm:t>
    </dgm:pt>
    <dgm:pt modelId="{2DAE1817-0D92-4F5A-9788-9666F0521EC1}" type="parTrans" cxnId="{BF7DB116-D9F5-469C-9C02-16081F1817F8}">
      <dgm:prSet/>
      <dgm:spPr/>
      <dgm:t>
        <a:bodyPr/>
        <a:lstStyle/>
        <a:p>
          <a:endParaRPr lang="en-US"/>
        </a:p>
      </dgm:t>
    </dgm:pt>
    <dgm:pt modelId="{381B79E1-3F6B-4E3C-990D-F8E925B4F2D2}" type="sibTrans" cxnId="{BF7DB116-D9F5-469C-9C02-16081F1817F8}">
      <dgm:prSet/>
      <dgm:spPr/>
      <dgm:t>
        <a:bodyPr/>
        <a:lstStyle/>
        <a:p>
          <a:endParaRPr lang="en-US"/>
        </a:p>
      </dgm:t>
    </dgm:pt>
    <dgm:pt modelId="{D47702A0-6AA1-4820-AB41-B17D3FCBC148}">
      <dgm:prSet/>
      <dgm:spPr/>
      <dgm:t>
        <a:bodyPr/>
        <a:lstStyle/>
        <a:p>
          <a:r>
            <a:rPr lang="en-US"/>
            <a:t>Where would the money come from (e.g., higher taxes, education funds)?</a:t>
          </a:r>
        </a:p>
      </dgm:t>
    </dgm:pt>
    <dgm:pt modelId="{38518843-6F84-4059-B083-0B7B3AF56496}" type="parTrans" cxnId="{F723719C-88EE-4B1A-91ED-07C00F0462E4}">
      <dgm:prSet/>
      <dgm:spPr/>
      <dgm:t>
        <a:bodyPr/>
        <a:lstStyle/>
        <a:p>
          <a:endParaRPr lang="en-US"/>
        </a:p>
      </dgm:t>
    </dgm:pt>
    <dgm:pt modelId="{3245C08E-7DC7-4AE9-9301-1DE290C4EA86}" type="sibTrans" cxnId="{F723719C-88EE-4B1A-91ED-07C00F0462E4}">
      <dgm:prSet/>
      <dgm:spPr/>
      <dgm:t>
        <a:bodyPr/>
        <a:lstStyle/>
        <a:p>
          <a:endParaRPr lang="en-US"/>
        </a:p>
      </dgm:t>
    </dgm:pt>
    <dgm:pt modelId="{2A9C5F67-4CC7-45EC-AC18-A6095DE1260E}">
      <dgm:prSet/>
      <dgm:spPr/>
      <dgm:t>
        <a:bodyPr/>
        <a:lstStyle/>
        <a:p>
          <a:r>
            <a:rPr lang="en-US"/>
            <a:t>Accept the Medicaid cuts and more uninsured people</a:t>
          </a:r>
        </a:p>
      </dgm:t>
    </dgm:pt>
    <dgm:pt modelId="{E9A9FFC2-F30C-4F1C-B75B-E8BD0345170C}" type="parTrans" cxnId="{9E8986FB-B964-4324-BEBE-FEA73D71A009}">
      <dgm:prSet/>
      <dgm:spPr/>
      <dgm:t>
        <a:bodyPr/>
        <a:lstStyle/>
        <a:p>
          <a:endParaRPr lang="en-US"/>
        </a:p>
      </dgm:t>
    </dgm:pt>
    <dgm:pt modelId="{6E945E57-B3B3-49E6-A56A-C1327FC6F80F}" type="sibTrans" cxnId="{9E8986FB-B964-4324-BEBE-FEA73D71A009}">
      <dgm:prSet/>
      <dgm:spPr/>
      <dgm:t>
        <a:bodyPr/>
        <a:lstStyle/>
        <a:p>
          <a:endParaRPr lang="en-US"/>
        </a:p>
      </dgm:t>
    </dgm:pt>
    <dgm:pt modelId="{7D666646-AF54-4507-8E76-E691FBB5FDC4}">
      <dgm:prSet/>
      <dgm:spPr/>
      <dgm:t>
        <a:bodyPr/>
        <a:lstStyle/>
        <a:p>
          <a:r>
            <a:rPr lang="en-US"/>
            <a:t>Which categories of Medicaid enrollees should bear the greatest burden?</a:t>
          </a:r>
        </a:p>
      </dgm:t>
    </dgm:pt>
    <dgm:pt modelId="{C919F7DA-A5CE-4172-A849-01EF19DAEDB4}" type="parTrans" cxnId="{BB85240A-433D-43D0-BB1A-6736F471C43F}">
      <dgm:prSet/>
      <dgm:spPr/>
      <dgm:t>
        <a:bodyPr/>
        <a:lstStyle/>
        <a:p>
          <a:endParaRPr lang="en-US"/>
        </a:p>
      </dgm:t>
    </dgm:pt>
    <dgm:pt modelId="{F843AAC6-92A9-4614-B9A3-0914EF54E761}" type="sibTrans" cxnId="{BB85240A-433D-43D0-BB1A-6736F471C43F}">
      <dgm:prSet/>
      <dgm:spPr/>
      <dgm:t>
        <a:bodyPr/>
        <a:lstStyle/>
        <a:p>
          <a:endParaRPr lang="en-US"/>
        </a:p>
      </dgm:t>
    </dgm:pt>
    <dgm:pt modelId="{5F287BD5-6A07-4480-94F6-EEC8CB37D9EC}" type="pres">
      <dgm:prSet presAssocID="{503BDD3A-9447-433A-9539-553817EA9467}" presName="outerComposite" presStyleCnt="0">
        <dgm:presLayoutVars>
          <dgm:chMax val="5"/>
          <dgm:dir/>
          <dgm:resizeHandles val="exact"/>
        </dgm:presLayoutVars>
      </dgm:prSet>
      <dgm:spPr/>
    </dgm:pt>
    <dgm:pt modelId="{021D8A91-7543-48B9-A81E-4790C0502C95}" type="pres">
      <dgm:prSet presAssocID="{503BDD3A-9447-433A-9539-553817EA9467}" presName="dummyMaxCanvas" presStyleCnt="0">
        <dgm:presLayoutVars/>
      </dgm:prSet>
      <dgm:spPr/>
    </dgm:pt>
    <dgm:pt modelId="{9EFAB484-1ABF-42B7-B349-69A0AA584A63}" type="pres">
      <dgm:prSet presAssocID="{503BDD3A-9447-433A-9539-553817EA9467}" presName="FourNodes_1" presStyleLbl="node1" presStyleIdx="0" presStyleCnt="4">
        <dgm:presLayoutVars>
          <dgm:bulletEnabled val="1"/>
        </dgm:presLayoutVars>
      </dgm:prSet>
      <dgm:spPr/>
    </dgm:pt>
    <dgm:pt modelId="{161D4AC6-0DBE-40FB-9BAE-63E83742CB22}" type="pres">
      <dgm:prSet presAssocID="{503BDD3A-9447-433A-9539-553817EA9467}" presName="FourNodes_2" presStyleLbl="node1" presStyleIdx="1" presStyleCnt="4">
        <dgm:presLayoutVars>
          <dgm:bulletEnabled val="1"/>
        </dgm:presLayoutVars>
      </dgm:prSet>
      <dgm:spPr/>
    </dgm:pt>
    <dgm:pt modelId="{66648279-6637-4046-A807-6A096DC9BE76}" type="pres">
      <dgm:prSet presAssocID="{503BDD3A-9447-433A-9539-553817EA9467}" presName="FourNodes_3" presStyleLbl="node1" presStyleIdx="2" presStyleCnt="4">
        <dgm:presLayoutVars>
          <dgm:bulletEnabled val="1"/>
        </dgm:presLayoutVars>
      </dgm:prSet>
      <dgm:spPr/>
    </dgm:pt>
    <dgm:pt modelId="{FD5E2511-16F5-48E6-B4C0-24AD705289F8}" type="pres">
      <dgm:prSet presAssocID="{503BDD3A-9447-433A-9539-553817EA9467}" presName="FourNodes_4" presStyleLbl="node1" presStyleIdx="3" presStyleCnt="4">
        <dgm:presLayoutVars>
          <dgm:bulletEnabled val="1"/>
        </dgm:presLayoutVars>
      </dgm:prSet>
      <dgm:spPr/>
    </dgm:pt>
    <dgm:pt modelId="{0BCC9A7B-6A94-4BD0-B830-6C3A598B0286}" type="pres">
      <dgm:prSet presAssocID="{503BDD3A-9447-433A-9539-553817EA9467}" presName="FourConn_1-2" presStyleLbl="fgAccFollowNode1" presStyleIdx="0" presStyleCnt="3">
        <dgm:presLayoutVars>
          <dgm:bulletEnabled val="1"/>
        </dgm:presLayoutVars>
      </dgm:prSet>
      <dgm:spPr/>
    </dgm:pt>
    <dgm:pt modelId="{FFB459F5-C7EC-4861-8D83-9FE85FD64E12}" type="pres">
      <dgm:prSet presAssocID="{503BDD3A-9447-433A-9539-553817EA9467}" presName="FourConn_2-3" presStyleLbl="fgAccFollowNode1" presStyleIdx="1" presStyleCnt="3">
        <dgm:presLayoutVars>
          <dgm:bulletEnabled val="1"/>
        </dgm:presLayoutVars>
      </dgm:prSet>
      <dgm:spPr/>
    </dgm:pt>
    <dgm:pt modelId="{084501B9-B0BF-41D6-AB03-A11E98497BE9}" type="pres">
      <dgm:prSet presAssocID="{503BDD3A-9447-433A-9539-553817EA9467}" presName="FourConn_3-4" presStyleLbl="fgAccFollowNode1" presStyleIdx="2" presStyleCnt="3">
        <dgm:presLayoutVars>
          <dgm:bulletEnabled val="1"/>
        </dgm:presLayoutVars>
      </dgm:prSet>
      <dgm:spPr/>
    </dgm:pt>
    <dgm:pt modelId="{500B5489-AADF-4AE8-9637-524A8A68268B}" type="pres">
      <dgm:prSet presAssocID="{503BDD3A-9447-433A-9539-553817EA9467}" presName="FourNodes_1_text" presStyleLbl="node1" presStyleIdx="3" presStyleCnt="4">
        <dgm:presLayoutVars>
          <dgm:bulletEnabled val="1"/>
        </dgm:presLayoutVars>
      </dgm:prSet>
      <dgm:spPr/>
    </dgm:pt>
    <dgm:pt modelId="{19327B8A-542F-469C-A1F8-75D7D7D2DFF2}" type="pres">
      <dgm:prSet presAssocID="{503BDD3A-9447-433A-9539-553817EA9467}" presName="FourNodes_2_text" presStyleLbl="node1" presStyleIdx="3" presStyleCnt="4">
        <dgm:presLayoutVars>
          <dgm:bulletEnabled val="1"/>
        </dgm:presLayoutVars>
      </dgm:prSet>
      <dgm:spPr/>
    </dgm:pt>
    <dgm:pt modelId="{921BC355-7141-4891-A821-45248D1FD67E}" type="pres">
      <dgm:prSet presAssocID="{503BDD3A-9447-433A-9539-553817EA9467}" presName="FourNodes_3_text" presStyleLbl="node1" presStyleIdx="3" presStyleCnt="4">
        <dgm:presLayoutVars>
          <dgm:bulletEnabled val="1"/>
        </dgm:presLayoutVars>
      </dgm:prSet>
      <dgm:spPr/>
    </dgm:pt>
    <dgm:pt modelId="{7D1A2144-6A41-4219-A622-234CF3E9EB3D}" type="pres">
      <dgm:prSet presAssocID="{503BDD3A-9447-433A-9539-553817EA946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644B103-D80C-4727-8F59-02C7107ABC03}" type="presOf" srcId="{381B79E1-3F6B-4E3C-990D-F8E925B4F2D2}" destId="{0BCC9A7B-6A94-4BD0-B830-6C3A598B0286}" srcOrd="0" destOrd="0" presId="urn:microsoft.com/office/officeart/2005/8/layout/vProcess5"/>
    <dgm:cxn modelId="{BB85240A-433D-43D0-BB1A-6736F471C43F}" srcId="{503BDD3A-9447-433A-9539-553817EA9467}" destId="{7D666646-AF54-4507-8E76-E691FBB5FDC4}" srcOrd="3" destOrd="0" parTransId="{C919F7DA-A5CE-4172-A849-01EF19DAEDB4}" sibTransId="{F843AAC6-92A9-4614-B9A3-0914EF54E761}"/>
    <dgm:cxn modelId="{7AA7B20A-AB63-43E7-ADF2-2034E2842D21}" type="presOf" srcId="{D47702A0-6AA1-4820-AB41-B17D3FCBC148}" destId="{161D4AC6-0DBE-40FB-9BAE-63E83742CB22}" srcOrd="0" destOrd="0" presId="urn:microsoft.com/office/officeart/2005/8/layout/vProcess5"/>
    <dgm:cxn modelId="{BF7DB116-D9F5-469C-9C02-16081F1817F8}" srcId="{503BDD3A-9447-433A-9539-553817EA9467}" destId="{06F61030-BB9F-485C-8814-45BB889DD4DB}" srcOrd="0" destOrd="0" parTransId="{2DAE1817-0D92-4F5A-9788-9666F0521EC1}" sibTransId="{381B79E1-3F6B-4E3C-990D-F8E925B4F2D2}"/>
    <dgm:cxn modelId="{2458961A-5D8A-492E-ABCF-DB1D1FF564FE}" type="presOf" srcId="{503BDD3A-9447-433A-9539-553817EA9467}" destId="{5F287BD5-6A07-4480-94F6-EEC8CB37D9EC}" srcOrd="0" destOrd="0" presId="urn:microsoft.com/office/officeart/2005/8/layout/vProcess5"/>
    <dgm:cxn modelId="{25086C1B-3287-4084-BDE7-C59EBAD93C15}" type="presOf" srcId="{2A9C5F67-4CC7-45EC-AC18-A6095DE1260E}" destId="{921BC355-7141-4891-A821-45248D1FD67E}" srcOrd="1" destOrd="0" presId="urn:microsoft.com/office/officeart/2005/8/layout/vProcess5"/>
    <dgm:cxn modelId="{EAEB321C-0F07-4BE1-A029-5DE442B50B01}" type="presOf" srcId="{3245C08E-7DC7-4AE9-9301-1DE290C4EA86}" destId="{FFB459F5-C7EC-4861-8D83-9FE85FD64E12}" srcOrd="0" destOrd="0" presId="urn:microsoft.com/office/officeart/2005/8/layout/vProcess5"/>
    <dgm:cxn modelId="{D7D71263-7849-475E-BF1B-0D72852D73F1}" type="presOf" srcId="{6E945E57-B3B3-49E6-A56A-C1327FC6F80F}" destId="{084501B9-B0BF-41D6-AB03-A11E98497BE9}" srcOrd="0" destOrd="0" presId="urn:microsoft.com/office/officeart/2005/8/layout/vProcess5"/>
    <dgm:cxn modelId="{10829C69-83A8-453A-A551-E8CF0CB8DAC0}" type="presOf" srcId="{06F61030-BB9F-485C-8814-45BB889DD4DB}" destId="{9EFAB484-1ABF-42B7-B349-69A0AA584A63}" srcOrd="0" destOrd="0" presId="urn:microsoft.com/office/officeart/2005/8/layout/vProcess5"/>
    <dgm:cxn modelId="{8F01067A-8D51-4DF2-B63C-C96321CBDE3B}" type="presOf" srcId="{2A9C5F67-4CC7-45EC-AC18-A6095DE1260E}" destId="{66648279-6637-4046-A807-6A096DC9BE76}" srcOrd="0" destOrd="0" presId="urn:microsoft.com/office/officeart/2005/8/layout/vProcess5"/>
    <dgm:cxn modelId="{46AB1784-E7A9-4314-AB63-C05CBFB8D4CB}" type="presOf" srcId="{7D666646-AF54-4507-8E76-E691FBB5FDC4}" destId="{FD5E2511-16F5-48E6-B4C0-24AD705289F8}" srcOrd="0" destOrd="0" presId="urn:microsoft.com/office/officeart/2005/8/layout/vProcess5"/>
    <dgm:cxn modelId="{3B527E8F-D5F5-40A3-9C64-56955BFAE9E3}" type="presOf" srcId="{7D666646-AF54-4507-8E76-E691FBB5FDC4}" destId="{7D1A2144-6A41-4219-A622-234CF3E9EB3D}" srcOrd="1" destOrd="0" presId="urn:microsoft.com/office/officeart/2005/8/layout/vProcess5"/>
    <dgm:cxn modelId="{F723719C-88EE-4B1A-91ED-07C00F0462E4}" srcId="{503BDD3A-9447-433A-9539-553817EA9467}" destId="{D47702A0-6AA1-4820-AB41-B17D3FCBC148}" srcOrd="1" destOrd="0" parTransId="{38518843-6F84-4059-B083-0B7B3AF56496}" sibTransId="{3245C08E-7DC7-4AE9-9301-1DE290C4EA86}"/>
    <dgm:cxn modelId="{77996EA3-AC5E-4892-A7A2-7783236D4CCC}" type="presOf" srcId="{06F61030-BB9F-485C-8814-45BB889DD4DB}" destId="{500B5489-AADF-4AE8-9637-524A8A68268B}" srcOrd="1" destOrd="0" presId="urn:microsoft.com/office/officeart/2005/8/layout/vProcess5"/>
    <dgm:cxn modelId="{789ECCC7-B71A-44B0-8C69-69F4E65380CF}" type="presOf" srcId="{D47702A0-6AA1-4820-AB41-B17D3FCBC148}" destId="{19327B8A-542F-469C-A1F8-75D7D7D2DFF2}" srcOrd="1" destOrd="0" presId="urn:microsoft.com/office/officeart/2005/8/layout/vProcess5"/>
    <dgm:cxn modelId="{9E8986FB-B964-4324-BEBE-FEA73D71A009}" srcId="{503BDD3A-9447-433A-9539-553817EA9467}" destId="{2A9C5F67-4CC7-45EC-AC18-A6095DE1260E}" srcOrd="2" destOrd="0" parTransId="{E9A9FFC2-F30C-4F1C-B75B-E8BD0345170C}" sibTransId="{6E945E57-B3B3-49E6-A56A-C1327FC6F80F}"/>
    <dgm:cxn modelId="{23DF250F-C2FC-4C9B-A8DC-68C49D787B95}" type="presParOf" srcId="{5F287BD5-6A07-4480-94F6-EEC8CB37D9EC}" destId="{021D8A91-7543-48B9-A81E-4790C0502C95}" srcOrd="0" destOrd="0" presId="urn:microsoft.com/office/officeart/2005/8/layout/vProcess5"/>
    <dgm:cxn modelId="{010DCB1F-F128-45CF-A04A-0465D8845663}" type="presParOf" srcId="{5F287BD5-6A07-4480-94F6-EEC8CB37D9EC}" destId="{9EFAB484-1ABF-42B7-B349-69A0AA584A63}" srcOrd="1" destOrd="0" presId="urn:microsoft.com/office/officeart/2005/8/layout/vProcess5"/>
    <dgm:cxn modelId="{763B4BCD-B1EB-41C8-8159-3C742ACE4842}" type="presParOf" srcId="{5F287BD5-6A07-4480-94F6-EEC8CB37D9EC}" destId="{161D4AC6-0DBE-40FB-9BAE-63E83742CB22}" srcOrd="2" destOrd="0" presId="urn:microsoft.com/office/officeart/2005/8/layout/vProcess5"/>
    <dgm:cxn modelId="{469E13D4-8428-430D-8132-971FF4ACB0F2}" type="presParOf" srcId="{5F287BD5-6A07-4480-94F6-EEC8CB37D9EC}" destId="{66648279-6637-4046-A807-6A096DC9BE76}" srcOrd="3" destOrd="0" presId="urn:microsoft.com/office/officeart/2005/8/layout/vProcess5"/>
    <dgm:cxn modelId="{0BD25235-3D2C-4962-B9B7-794DD3865D8E}" type="presParOf" srcId="{5F287BD5-6A07-4480-94F6-EEC8CB37D9EC}" destId="{FD5E2511-16F5-48E6-B4C0-24AD705289F8}" srcOrd="4" destOrd="0" presId="urn:microsoft.com/office/officeart/2005/8/layout/vProcess5"/>
    <dgm:cxn modelId="{675DC5A2-B91B-4872-90C2-877412789FE2}" type="presParOf" srcId="{5F287BD5-6A07-4480-94F6-EEC8CB37D9EC}" destId="{0BCC9A7B-6A94-4BD0-B830-6C3A598B0286}" srcOrd="5" destOrd="0" presId="urn:microsoft.com/office/officeart/2005/8/layout/vProcess5"/>
    <dgm:cxn modelId="{0BFF9081-BE83-450D-A437-3279E45E76D0}" type="presParOf" srcId="{5F287BD5-6A07-4480-94F6-EEC8CB37D9EC}" destId="{FFB459F5-C7EC-4861-8D83-9FE85FD64E12}" srcOrd="6" destOrd="0" presId="urn:microsoft.com/office/officeart/2005/8/layout/vProcess5"/>
    <dgm:cxn modelId="{3709781B-C83E-4E03-9E56-6C4A9D370501}" type="presParOf" srcId="{5F287BD5-6A07-4480-94F6-EEC8CB37D9EC}" destId="{084501B9-B0BF-41D6-AB03-A11E98497BE9}" srcOrd="7" destOrd="0" presId="urn:microsoft.com/office/officeart/2005/8/layout/vProcess5"/>
    <dgm:cxn modelId="{CB41DEE4-8D79-4E95-8292-16DCBFBD6520}" type="presParOf" srcId="{5F287BD5-6A07-4480-94F6-EEC8CB37D9EC}" destId="{500B5489-AADF-4AE8-9637-524A8A68268B}" srcOrd="8" destOrd="0" presId="urn:microsoft.com/office/officeart/2005/8/layout/vProcess5"/>
    <dgm:cxn modelId="{B8E298CB-C8DE-48DF-A80D-15CCE385427F}" type="presParOf" srcId="{5F287BD5-6A07-4480-94F6-EEC8CB37D9EC}" destId="{19327B8A-542F-469C-A1F8-75D7D7D2DFF2}" srcOrd="9" destOrd="0" presId="urn:microsoft.com/office/officeart/2005/8/layout/vProcess5"/>
    <dgm:cxn modelId="{52EE2697-63E5-4DF0-91C6-2D70F86954B8}" type="presParOf" srcId="{5F287BD5-6A07-4480-94F6-EEC8CB37D9EC}" destId="{921BC355-7141-4891-A821-45248D1FD67E}" srcOrd="10" destOrd="0" presId="urn:microsoft.com/office/officeart/2005/8/layout/vProcess5"/>
    <dgm:cxn modelId="{AC1BEEDC-883F-4E95-BC92-421FA074846F}" type="presParOf" srcId="{5F287BD5-6A07-4480-94F6-EEC8CB37D9EC}" destId="{7D1A2144-6A41-4219-A622-234CF3E9EB3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3CE3DC-FC34-4470-8855-A8DFBB9829A0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0C09D44-DA9C-4AB2-B847-CA33D491B2E0}">
      <dgm:prSet custT="1"/>
      <dgm:spPr>
        <a:gradFill rotWithShape="0">
          <a:gsLst>
            <a:gs pos="0">
              <a:schemeClr val="accent3">
                <a:hueOff val="0"/>
                <a:satOff val="0"/>
                <a:lum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3000" b="1" dirty="0"/>
            <a:t>In December 2024, 364,256 Nebraskans were enrolled in Medicaid – 17% of population</a:t>
          </a:r>
        </a:p>
      </dgm:t>
    </dgm:pt>
    <dgm:pt modelId="{D6B40C4B-FF82-4205-9C67-753B974A874E}" type="parTrans" cxnId="{DCA710E8-FD6B-4B4C-80D1-5C0DF4FB99B3}">
      <dgm:prSet/>
      <dgm:spPr/>
      <dgm:t>
        <a:bodyPr/>
        <a:lstStyle/>
        <a:p>
          <a:endParaRPr lang="en-US"/>
        </a:p>
      </dgm:t>
    </dgm:pt>
    <dgm:pt modelId="{75392814-EB66-4836-877C-6D9DC33AF8F5}" type="sibTrans" cxnId="{DCA710E8-FD6B-4B4C-80D1-5C0DF4FB99B3}">
      <dgm:prSet/>
      <dgm:spPr/>
      <dgm:t>
        <a:bodyPr/>
        <a:lstStyle/>
        <a:p>
          <a:endParaRPr lang="en-US"/>
        </a:p>
      </dgm:t>
    </dgm:pt>
    <dgm:pt modelId="{B97DA149-8725-4CE3-87F0-B6F6C626DE51}">
      <dgm:prSet custT="1"/>
      <dgm:spPr/>
      <dgm:t>
        <a:bodyPr/>
        <a:lstStyle/>
        <a:p>
          <a:r>
            <a:rPr lang="en-US" sz="3000" b="1" dirty="0"/>
            <a:t>Most were children (49%), but 35% were adults, 10% were disabled individuals, and 6% were seniors</a:t>
          </a:r>
        </a:p>
      </dgm:t>
    </dgm:pt>
    <dgm:pt modelId="{B170A3B7-803D-49B2-8C26-2A54C86715ED}" type="parTrans" cxnId="{07DF97FD-60C8-4348-8973-2BA95F053BA4}">
      <dgm:prSet/>
      <dgm:spPr/>
      <dgm:t>
        <a:bodyPr/>
        <a:lstStyle/>
        <a:p>
          <a:endParaRPr lang="en-US"/>
        </a:p>
      </dgm:t>
    </dgm:pt>
    <dgm:pt modelId="{471D3D8A-2354-4021-A577-2C8F31D20166}" type="sibTrans" cxnId="{07DF97FD-60C8-4348-8973-2BA95F053BA4}">
      <dgm:prSet/>
      <dgm:spPr/>
      <dgm:t>
        <a:bodyPr/>
        <a:lstStyle/>
        <a:p>
          <a:endParaRPr lang="en-US"/>
        </a:p>
      </dgm:t>
    </dgm:pt>
    <dgm:pt modelId="{1D3B090C-FAFE-470C-91B7-8ED9DCA2E1AE}">
      <dgm:prSet custT="1"/>
      <dgm:spPr/>
      <dgm:t>
        <a:bodyPr/>
        <a:lstStyle/>
        <a:p>
          <a:r>
            <a:rPr lang="en-US" sz="3000" b="1" dirty="0"/>
            <a:t>In SFY 2024, spending was over 4 billion – about 70% was federally funded</a:t>
          </a:r>
        </a:p>
      </dgm:t>
    </dgm:pt>
    <dgm:pt modelId="{213C9FE2-991B-4FEB-B311-7570CDCE6AA6}" type="parTrans" cxnId="{4910A2E1-DBF0-4314-AE8D-7FEFB0550CD5}">
      <dgm:prSet/>
      <dgm:spPr/>
      <dgm:t>
        <a:bodyPr/>
        <a:lstStyle/>
        <a:p>
          <a:endParaRPr lang="en-US"/>
        </a:p>
      </dgm:t>
    </dgm:pt>
    <dgm:pt modelId="{AE90886E-0ABB-4267-94AA-20EEEA3F364D}" type="sibTrans" cxnId="{4910A2E1-DBF0-4314-AE8D-7FEFB0550CD5}">
      <dgm:prSet/>
      <dgm:spPr/>
      <dgm:t>
        <a:bodyPr/>
        <a:lstStyle/>
        <a:p>
          <a:endParaRPr lang="en-US"/>
        </a:p>
      </dgm:t>
    </dgm:pt>
    <dgm:pt modelId="{59F487DE-DCC0-4D0D-817D-7BB6CA63ACC4}" type="pres">
      <dgm:prSet presAssocID="{833CE3DC-FC34-4470-8855-A8DFBB9829A0}" presName="linear" presStyleCnt="0">
        <dgm:presLayoutVars>
          <dgm:animLvl val="lvl"/>
          <dgm:resizeHandles val="exact"/>
        </dgm:presLayoutVars>
      </dgm:prSet>
      <dgm:spPr/>
    </dgm:pt>
    <dgm:pt modelId="{06093165-A2CE-4F44-8305-428297272A36}" type="pres">
      <dgm:prSet presAssocID="{A0C09D44-DA9C-4AB2-B847-CA33D491B2E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966E1EC-92CB-4165-89F3-7A964883207C}" type="pres">
      <dgm:prSet presAssocID="{75392814-EB66-4836-877C-6D9DC33AF8F5}" presName="spacer" presStyleCnt="0"/>
      <dgm:spPr/>
    </dgm:pt>
    <dgm:pt modelId="{D40D55D9-EB4F-4762-B6B4-0B386DDA2EF8}" type="pres">
      <dgm:prSet presAssocID="{B97DA149-8725-4CE3-87F0-B6F6C626DE51}" presName="parentText" presStyleLbl="node1" presStyleIdx="1" presStyleCnt="3" custLinFactNeighborX="948" custLinFactNeighborY="795">
        <dgm:presLayoutVars>
          <dgm:chMax val="0"/>
          <dgm:bulletEnabled val="1"/>
        </dgm:presLayoutVars>
      </dgm:prSet>
      <dgm:spPr/>
    </dgm:pt>
    <dgm:pt modelId="{E698DF9D-ED18-4B19-A105-A1BCC0DD2B1E}" type="pres">
      <dgm:prSet presAssocID="{471D3D8A-2354-4021-A577-2C8F31D20166}" presName="spacer" presStyleCnt="0"/>
      <dgm:spPr/>
    </dgm:pt>
    <dgm:pt modelId="{8BFAC8F7-8749-4717-B8BB-707C5B89BFED}" type="pres">
      <dgm:prSet presAssocID="{1D3B090C-FAFE-470C-91B7-8ED9DCA2E1AE}" presName="parentText" presStyleLbl="node1" presStyleIdx="2" presStyleCnt="3" custLinFactNeighborY="-10492">
        <dgm:presLayoutVars>
          <dgm:chMax val="0"/>
          <dgm:bulletEnabled val="1"/>
        </dgm:presLayoutVars>
      </dgm:prSet>
      <dgm:spPr/>
    </dgm:pt>
  </dgm:ptLst>
  <dgm:cxnLst>
    <dgm:cxn modelId="{11CBB81E-7F6C-4DC7-91AF-11596B75761D}" type="presOf" srcId="{A0C09D44-DA9C-4AB2-B847-CA33D491B2E0}" destId="{06093165-A2CE-4F44-8305-428297272A36}" srcOrd="0" destOrd="0" presId="urn:microsoft.com/office/officeart/2005/8/layout/vList2"/>
    <dgm:cxn modelId="{E5FA148F-0981-4057-B6C1-28108808197F}" type="presOf" srcId="{833CE3DC-FC34-4470-8855-A8DFBB9829A0}" destId="{59F487DE-DCC0-4D0D-817D-7BB6CA63ACC4}" srcOrd="0" destOrd="0" presId="urn:microsoft.com/office/officeart/2005/8/layout/vList2"/>
    <dgm:cxn modelId="{D9292B90-26AB-4107-ABF8-ECADEB9BD437}" type="presOf" srcId="{B97DA149-8725-4CE3-87F0-B6F6C626DE51}" destId="{D40D55D9-EB4F-4762-B6B4-0B386DDA2EF8}" srcOrd="0" destOrd="0" presId="urn:microsoft.com/office/officeart/2005/8/layout/vList2"/>
    <dgm:cxn modelId="{DF4748D5-A4E8-46E7-9776-085EC73F13EA}" type="presOf" srcId="{1D3B090C-FAFE-470C-91B7-8ED9DCA2E1AE}" destId="{8BFAC8F7-8749-4717-B8BB-707C5B89BFED}" srcOrd="0" destOrd="0" presId="urn:microsoft.com/office/officeart/2005/8/layout/vList2"/>
    <dgm:cxn modelId="{4910A2E1-DBF0-4314-AE8D-7FEFB0550CD5}" srcId="{833CE3DC-FC34-4470-8855-A8DFBB9829A0}" destId="{1D3B090C-FAFE-470C-91B7-8ED9DCA2E1AE}" srcOrd="2" destOrd="0" parTransId="{213C9FE2-991B-4FEB-B311-7570CDCE6AA6}" sibTransId="{AE90886E-0ABB-4267-94AA-20EEEA3F364D}"/>
    <dgm:cxn modelId="{DCA710E8-FD6B-4B4C-80D1-5C0DF4FB99B3}" srcId="{833CE3DC-FC34-4470-8855-A8DFBB9829A0}" destId="{A0C09D44-DA9C-4AB2-B847-CA33D491B2E0}" srcOrd="0" destOrd="0" parTransId="{D6B40C4B-FF82-4205-9C67-753B974A874E}" sibTransId="{75392814-EB66-4836-877C-6D9DC33AF8F5}"/>
    <dgm:cxn modelId="{07DF97FD-60C8-4348-8973-2BA95F053BA4}" srcId="{833CE3DC-FC34-4470-8855-A8DFBB9829A0}" destId="{B97DA149-8725-4CE3-87F0-B6F6C626DE51}" srcOrd="1" destOrd="0" parTransId="{B170A3B7-803D-49B2-8C26-2A54C86715ED}" sibTransId="{471D3D8A-2354-4021-A577-2C8F31D20166}"/>
    <dgm:cxn modelId="{64CF8F18-D9A4-4779-8DF2-59FC078794FD}" type="presParOf" srcId="{59F487DE-DCC0-4D0D-817D-7BB6CA63ACC4}" destId="{06093165-A2CE-4F44-8305-428297272A36}" srcOrd="0" destOrd="0" presId="urn:microsoft.com/office/officeart/2005/8/layout/vList2"/>
    <dgm:cxn modelId="{FD6F8481-5029-4B82-9B50-BBA8C46F2555}" type="presParOf" srcId="{59F487DE-DCC0-4D0D-817D-7BB6CA63ACC4}" destId="{2966E1EC-92CB-4165-89F3-7A964883207C}" srcOrd="1" destOrd="0" presId="urn:microsoft.com/office/officeart/2005/8/layout/vList2"/>
    <dgm:cxn modelId="{F921C7A0-0995-4A9A-9336-FA9B74A70EF6}" type="presParOf" srcId="{59F487DE-DCC0-4D0D-817D-7BB6CA63ACC4}" destId="{D40D55D9-EB4F-4762-B6B4-0B386DDA2EF8}" srcOrd="2" destOrd="0" presId="urn:microsoft.com/office/officeart/2005/8/layout/vList2"/>
    <dgm:cxn modelId="{81A3D594-580C-4F02-8251-2998AA49B203}" type="presParOf" srcId="{59F487DE-DCC0-4D0D-817D-7BB6CA63ACC4}" destId="{E698DF9D-ED18-4B19-A105-A1BCC0DD2B1E}" srcOrd="3" destOrd="0" presId="urn:microsoft.com/office/officeart/2005/8/layout/vList2"/>
    <dgm:cxn modelId="{022EE49B-FFFE-42D8-B52D-7EEAF1E86D5C}" type="presParOf" srcId="{59F487DE-DCC0-4D0D-817D-7BB6CA63ACC4}" destId="{8BFAC8F7-8749-4717-B8BB-707C5B89BFE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A05EB40-154F-4653-98C9-19B6BD843695}" type="doc">
      <dgm:prSet loTypeId="urn:microsoft.com/office/officeart/2009/3/layout/StepUpProcess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BEF60A-CF30-4CDE-A6E6-7060489164E3}">
      <dgm:prSet custT="1"/>
      <dgm:spPr/>
      <dgm:t>
        <a:bodyPr/>
        <a:lstStyle/>
        <a:p>
          <a:r>
            <a:rPr lang="en-US" sz="2800" dirty="0"/>
            <a:t>The OBBBA will have a serious negative impact on low-income individuals and families</a:t>
          </a:r>
        </a:p>
      </dgm:t>
    </dgm:pt>
    <dgm:pt modelId="{13FB0967-5510-4D5F-983F-A1E23F529667}" type="parTrans" cxnId="{E2ADAA64-C391-47E3-B93E-3A784341E848}">
      <dgm:prSet/>
      <dgm:spPr/>
      <dgm:t>
        <a:bodyPr/>
        <a:lstStyle/>
        <a:p>
          <a:endParaRPr lang="en-US"/>
        </a:p>
      </dgm:t>
    </dgm:pt>
    <dgm:pt modelId="{0063C937-ED41-4DF5-A01B-5F42FADE92D7}" type="sibTrans" cxnId="{E2ADAA64-C391-47E3-B93E-3A784341E848}">
      <dgm:prSet phldrT="01"/>
      <dgm:spPr/>
    </dgm:pt>
    <dgm:pt modelId="{49F55AEC-9955-44C3-BFEA-1055EE130673}">
      <dgm:prSet custT="1"/>
      <dgm:spPr/>
      <dgm:t>
        <a:bodyPr/>
        <a:lstStyle/>
        <a:p>
          <a:r>
            <a:rPr lang="en-US" sz="2800" dirty="0"/>
            <a:t>It will have a ripple effect across the health care system</a:t>
          </a:r>
        </a:p>
      </dgm:t>
    </dgm:pt>
    <dgm:pt modelId="{9D590DC2-8A18-4B74-B510-8860661F6C5A}" type="parTrans" cxnId="{4F4629F7-647B-46A4-B185-EE7F49475E24}">
      <dgm:prSet/>
      <dgm:spPr/>
      <dgm:t>
        <a:bodyPr/>
        <a:lstStyle/>
        <a:p>
          <a:endParaRPr lang="en-US"/>
        </a:p>
      </dgm:t>
    </dgm:pt>
    <dgm:pt modelId="{66C79D62-1366-44DC-BB4A-7CCCF5528BD6}" type="sibTrans" cxnId="{4F4629F7-647B-46A4-B185-EE7F49475E24}">
      <dgm:prSet phldrT="02"/>
      <dgm:spPr/>
    </dgm:pt>
    <dgm:pt modelId="{1DBA73AD-A618-4138-A32D-4A7557682669}">
      <dgm:prSet custT="1"/>
      <dgm:spPr/>
      <dgm:t>
        <a:bodyPr/>
        <a:lstStyle/>
        <a:p>
          <a:r>
            <a:rPr lang="en-US" sz="2800" dirty="0"/>
            <a:t>It will force states to make difficult tradeoffs with fewer resources</a:t>
          </a:r>
        </a:p>
      </dgm:t>
    </dgm:pt>
    <dgm:pt modelId="{A457D552-1F6A-456D-9CF0-7F14883F7ADD}" type="parTrans" cxnId="{24E62A8B-3528-4F42-AB95-A8AC725859A9}">
      <dgm:prSet/>
      <dgm:spPr/>
      <dgm:t>
        <a:bodyPr/>
        <a:lstStyle/>
        <a:p>
          <a:endParaRPr lang="en-US"/>
        </a:p>
      </dgm:t>
    </dgm:pt>
    <dgm:pt modelId="{554AF1FE-BC36-4D7A-9383-28BE0FF9BD46}" type="sibTrans" cxnId="{24E62A8B-3528-4F42-AB95-A8AC725859A9}">
      <dgm:prSet phldrT="03"/>
      <dgm:spPr/>
    </dgm:pt>
    <dgm:pt modelId="{2C585D3E-7860-4CA8-9C66-F178DBB532E2}" type="pres">
      <dgm:prSet presAssocID="{6A05EB40-154F-4653-98C9-19B6BD843695}" presName="rootnode" presStyleCnt="0">
        <dgm:presLayoutVars>
          <dgm:chMax/>
          <dgm:chPref/>
          <dgm:dir/>
          <dgm:animLvl val="lvl"/>
        </dgm:presLayoutVars>
      </dgm:prSet>
      <dgm:spPr/>
    </dgm:pt>
    <dgm:pt modelId="{F18EC9B2-AEED-4AB6-880E-F0A3BF86FB21}" type="pres">
      <dgm:prSet presAssocID="{D2BEF60A-CF30-4CDE-A6E6-7060489164E3}" presName="composite" presStyleCnt="0"/>
      <dgm:spPr/>
    </dgm:pt>
    <dgm:pt modelId="{AA1C86A5-7FDA-430B-9D94-2EC8556C6293}" type="pres">
      <dgm:prSet presAssocID="{D2BEF60A-CF30-4CDE-A6E6-7060489164E3}" presName="LShape" presStyleLbl="alignNode1" presStyleIdx="0" presStyleCnt="5"/>
      <dgm:spPr/>
    </dgm:pt>
    <dgm:pt modelId="{4D1EF987-31BD-4C5B-8A73-9EA709125701}" type="pres">
      <dgm:prSet presAssocID="{D2BEF60A-CF30-4CDE-A6E6-7060489164E3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9F29DAB-0C7C-45A5-88DD-545639C21435}" type="pres">
      <dgm:prSet presAssocID="{D2BEF60A-CF30-4CDE-A6E6-7060489164E3}" presName="Triangle" presStyleLbl="alignNode1" presStyleIdx="1" presStyleCnt="5"/>
      <dgm:spPr/>
    </dgm:pt>
    <dgm:pt modelId="{36B8C63C-465B-483D-B601-C44877B6939A}" type="pres">
      <dgm:prSet presAssocID="{0063C937-ED41-4DF5-A01B-5F42FADE92D7}" presName="sibTrans" presStyleCnt="0"/>
      <dgm:spPr/>
    </dgm:pt>
    <dgm:pt modelId="{D9DD5E08-3291-4472-9063-8D1BCEA5827E}" type="pres">
      <dgm:prSet presAssocID="{0063C937-ED41-4DF5-A01B-5F42FADE92D7}" presName="space" presStyleCnt="0"/>
      <dgm:spPr/>
    </dgm:pt>
    <dgm:pt modelId="{A1633D89-8E43-4E63-847E-A12FE5F6D1BE}" type="pres">
      <dgm:prSet presAssocID="{49F55AEC-9955-44C3-BFEA-1055EE130673}" presName="composite" presStyleCnt="0"/>
      <dgm:spPr/>
    </dgm:pt>
    <dgm:pt modelId="{57F7F8A5-B47B-4C73-86D8-BC0B19665BBE}" type="pres">
      <dgm:prSet presAssocID="{49F55AEC-9955-44C3-BFEA-1055EE130673}" presName="LShape" presStyleLbl="alignNode1" presStyleIdx="2" presStyleCnt="5"/>
      <dgm:spPr/>
    </dgm:pt>
    <dgm:pt modelId="{F5A1C062-62A5-40A2-BD5D-CBF6842EEB09}" type="pres">
      <dgm:prSet presAssocID="{49F55AEC-9955-44C3-BFEA-1055EE13067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219DBEE-4685-4365-9AF9-17BB1C1261DF}" type="pres">
      <dgm:prSet presAssocID="{49F55AEC-9955-44C3-BFEA-1055EE130673}" presName="Triangle" presStyleLbl="alignNode1" presStyleIdx="3" presStyleCnt="5" custLinFactNeighborX="43185" custLinFactNeighborY="38821"/>
      <dgm:spPr/>
    </dgm:pt>
    <dgm:pt modelId="{676E2360-226B-42A0-A128-F53CB3012869}" type="pres">
      <dgm:prSet presAssocID="{66C79D62-1366-44DC-BB4A-7CCCF5528BD6}" presName="sibTrans" presStyleCnt="0"/>
      <dgm:spPr/>
    </dgm:pt>
    <dgm:pt modelId="{E8DDFC96-1537-4BAE-A45A-AAB8F6160430}" type="pres">
      <dgm:prSet presAssocID="{66C79D62-1366-44DC-BB4A-7CCCF5528BD6}" presName="space" presStyleCnt="0"/>
      <dgm:spPr/>
    </dgm:pt>
    <dgm:pt modelId="{44B142BA-F824-4EEE-BCB5-D891F1EC403E}" type="pres">
      <dgm:prSet presAssocID="{1DBA73AD-A618-4138-A32D-4A7557682669}" presName="composite" presStyleCnt="0"/>
      <dgm:spPr/>
    </dgm:pt>
    <dgm:pt modelId="{13EDB169-6D04-4440-9954-D8B8B2601069}" type="pres">
      <dgm:prSet presAssocID="{1DBA73AD-A618-4138-A32D-4A7557682669}" presName="LShape" presStyleLbl="alignNode1" presStyleIdx="4" presStyleCnt="5" custLinFactNeighborX="741" custLinFactNeighborY="16249"/>
      <dgm:spPr/>
    </dgm:pt>
    <dgm:pt modelId="{4F9BA508-B2C9-4B88-B08D-009F3277BAA3}" type="pres">
      <dgm:prSet presAssocID="{1DBA73AD-A618-4138-A32D-4A7557682669}" presName="ParentText" presStyleLbl="revTx" presStyleIdx="2" presStyleCnt="3" custLinFactNeighborX="1345" custLinFactNeighborY="20406">
        <dgm:presLayoutVars>
          <dgm:chMax val="0"/>
          <dgm:chPref val="0"/>
          <dgm:bulletEnabled val="1"/>
        </dgm:presLayoutVars>
      </dgm:prSet>
      <dgm:spPr/>
    </dgm:pt>
  </dgm:ptLst>
  <dgm:cxnLst>
    <dgm:cxn modelId="{C280C743-AB2F-4B1A-BF41-F389E3C2E415}" type="presOf" srcId="{D2BEF60A-CF30-4CDE-A6E6-7060489164E3}" destId="{4D1EF987-31BD-4C5B-8A73-9EA709125701}" srcOrd="0" destOrd="0" presId="urn:microsoft.com/office/officeart/2009/3/layout/StepUpProcess"/>
    <dgm:cxn modelId="{E2ADAA64-C391-47E3-B93E-3A784341E848}" srcId="{6A05EB40-154F-4653-98C9-19B6BD843695}" destId="{D2BEF60A-CF30-4CDE-A6E6-7060489164E3}" srcOrd="0" destOrd="0" parTransId="{13FB0967-5510-4D5F-983F-A1E23F529667}" sibTransId="{0063C937-ED41-4DF5-A01B-5F42FADE92D7}"/>
    <dgm:cxn modelId="{5DD18A66-BE35-4E52-9B65-877EFCE35826}" type="presOf" srcId="{1DBA73AD-A618-4138-A32D-4A7557682669}" destId="{4F9BA508-B2C9-4B88-B08D-009F3277BAA3}" srcOrd="0" destOrd="0" presId="urn:microsoft.com/office/officeart/2009/3/layout/StepUpProcess"/>
    <dgm:cxn modelId="{95BAD148-610F-44A4-8F29-A7CB124128D6}" type="presOf" srcId="{49F55AEC-9955-44C3-BFEA-1055EE130673}" destId="{F5A1C062-62A5-40A2-BD5D-CBF6842EEB09}" srcOrd="0" destOrd="0" presId="urn:microsoft.com/office/officeart/2009/3/layout/StepUpProcess"/>
    <dgm:cxn modelId="{020D3550-A8E9-429A-9265-AE76D8C154B3}" type="presOf" srcId="{6A05EB40-154F-4653-98C9-19B6BD843695}" destId="{2C585D3E-7860-4CA8-9C66-F178DBB532E2}" srcOrd="0" destOrd="0" presId="urn:microsoft.com/office/officeart/2009/3/layout/StepUpProcess"/>
    <dgm:cxn modelId="{24E62A8B-3528-4F42-AB95-A8AC725859A9}" srcId="{6A05EB40-154F-4653-98C9-19B6BD843695}" destId="{1DBA73AD-A618-4138-A32D-4A7557682669}" srcOrd="2" destOrd="0" parTransId="{A457D552-1F6A-456D-9CF0-7F14883F7ADD}" sibTransId="{554AF1FE-BC36-4D7A-9383-28BE0FF9BD46}"/>
    <dgm:cxn modelId="{4F4629F7-647B-46A4-B185-EE7F49475E24}" srcId="{6A05EB40-154F-4653-98C9-19B6BD843695}" destId="{49F55AEC-9955-44C3-BFEA-1055EE130673}" srcOrd="1" destOrd="0" parTransId="{9D590DC2-8A18-4B74-B510-8860661F6C5A}" sibTransId="{66C79D62-1366-44DC-BB4A-7CCCF5528BD6}"/>
    <dgm:cxn modelId="{3A2D0994-7C5C-406F-A769-1E448FFA39D6}" type="presParOf" srcId="{2C585D3E-7860-4CA8-9C66-F178DBB532E2}" destId="{F18EC9B2-AEED-4AB6-880E-F0A3BF86FB21}" srcOrd="0" destOrd="0" presId="urn:microsoft.com/office/officeart/2009/3/layout/StepUpProcess"/>
    <dgm:cxn modelId="{EA934765-1F55-4AB3-A3FC-C24F238AF9EC}" type="presParOf" srcId="{F18EC9B2-AEED-4AB6-880E-F0A3BF86FB21}" destId="{AA1C86A5-7FDA-430B-9D94-2EC8556C6293}" srcOrd="0" destOrd="0" presId="urn:microsoft.com/office/officeart/2009/3/layout/StepUpProcess"/>
    <dgm:cxn modelId="{A66DF463-995E-46A3-82B5-E1579FCC07F4}" type="presParOf" srcId="{F18EC9B2-AEED-4AB6-880E-F0A3BF86FB21}" destId="{4D1EF987-31BD-4C5B-8A73-9EA709125701}" srcOrd="1" destOrd="0" presId="urn:microsoft.com/office/officeart/2009/3/layout/StepUpProcess"/>
    <dgm:cxn modelId="{1B360098-5BA2-4187-9025-F8C184E8426A}" type="presParOf" srcId="{F18EC9B2-AEED-4AB6-880E-F0A3BF86FB21}" destId="{49F29DAB-0C7C-45A5-88DD-545639C21435}" srcOrd="2" destOrd="0" presId="urn:microsoft.com/office/officeart/2009/3/layout/StepUpProcess"/>
    <dgm:cxn modelId="{5F621CBE-2582-4D5F-8F2C-D442D183C5E6}" type="presParOf" srcId="{2C585D3E-7860-4CA8-9C66-F178DBB532E2}" destId="{36B8C63C-465B-483D-B601-C44877B6939A}" srcOrd="1" destOrd="0" presId="urn:microsoft.com/office/officeart/2009/3/layout/StepUpProcess"/>
    <dgm:cxn modelId="{D2553D01-8D18-481E-90E3-311F9591E993}" type="presParOf" srcId="{36B8C63C-465B-483D-B601-C44877B6939A}" destId="{D9DD5E08-3291-4472-9063-8D1BCEA5827E}" srcOrd="0" destOrd="0" presId="urn:microsoft.com/office/officeart/2009/3/layout/StepUpProcess"/>
    <dgm:cxn modelId="{C537BB44-EC95-4324-A99C-F2518ED78FA4}" type="presParOf" srcId="{2C585D3E-7860-4CA8-9C66-F178DBB532E2}" destId="{A1633D89-8E43-4E63-847E-A12FE5F6D1BE}" srcOrd="2" destOrd="0" presId="urn:microsoft.com/office/officeart/2009/3/layout/StepUpProcess"/>
    <dgm:cxn modelId="{9024400F-0727-4484-9667-4E3EAF527F48}" type="presParOf" srcId="{A1633D89-8E43-4E63-847E-A12FE5F6D1BE}" destId="{57F7F8A5-B47B-4C73-86D8-BC0B19665BBE}" srcOrd="0" destOrd="0" presId="urn:microsoft.com/office/officeart/2009/3/layout/StepUpProcess"/>
    <dgm:cxn modelId="{6A64ECCA-EB87-4D22-86B7-2487E6F6CA9A}" type="presParOf" srcId="{A1633D89-8E43-4E63-847E-A12FE5F6D1BE}" destId="{F5A1C062-62A5-40A2-BD5D-CBF6842EEB09}" srcOrd="1" destOrd="0" presId="urn:microsoft.com/office/officeart/2009/3/layout/StepUpProcess"/>
    <dgm:cxn modelId="{F4E931E2-B7CC-4C59-9F88-B21ED7A4A73D}" type="presParOf" srcId="{A1633D89-8E43-4E63-847E-A12FE5F6D1BE}" destId="{D219DBEE-4685-4365-9AF9-17BB1C1261DF}" srcOrd="2" destOrd="0" presId="urn:microsoft.com/office/officeart/2009/3/layout/StepUpProcess"/>
    <dgm:cxn modelId="{81FEFCFF-4AC3-49DD-BBBB-92DD01839B51}" type="presParOf" srcId="{2C585D3E-7860-4CA8-9C66-F178DBB532E2}" destId="{676E2360-226B-42A0-A128-F53CB3012869}" srcOrd="3" destOrd="0" presId="urn:microsoft.com/office/officeart/2009/3/layout/StepUpProcess"/>
    <dgm:cxn modelId="{85F2A5AA-23EE-4A7C-8C94-98E8943EE8AB}" type="presParOf" srcId="{676E2360-226B-42A0-A128-F53CB3012869}" destId="{E8DDFC96-1537-4BAE-A45A-AAB8F6160430}" srcOrd="0" destOrd="0" presId="urn:microsoft.com/office/officeart/2009/3/layout/StepUpProcess"/>
    <dgm:cxn modelId="{BF28E1F3-7310-4963-93D1-F1D806A266F4}" type="presParOf" srcId="{2C585D3E-7860-4CA8-9C66-F178DBB532E2}" destId="{44B142BA-F824-4EEE-BCB5-D891F1EC403E}" srcOrd="4" destOrd="0" presId="urn:microsoft.com/office/officeart/2009/3/layout/StepUpProcess"/>
    <dgm:cxn modelId="{9A2DC723-4C5F-4D33-AABA-7A8AE1B15370}" type="presParOf" srcId="{44B142BA-F824-4EEE-BCB5-D891F1EC403E}" destId="{13EDB169-6D04-4440-9954-D8B8B2601069}" srcOrd="0" destOrd="0" presId="urn:microsoft.com/office/officeart/2009/3/layout/StepUpProcess"/>
    <dgm:cxn modelId="{247CC194-AE68-4FD6-94BC-B3F3E2362AE3}" type="presParOf" srcId="{44B142BA-F824-4EEE-BCB5-D891F1EC403E}" destId="{4F9BA508-B2C9-4B88-B08D-009F3277BAA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DA77D5-B576-44CF-B621-E1B117DA158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9E09EB6-0C7A-450C-8B47-7DADFE52C191}">
      <dgm:prSet/>
      <dgm:spPr/>
      <dgm:t>
        <a:bodyPr/>
        <a:lstStyle/>
        <a:p>
          <a:r>
            <a:rPr lang="en-US"/>
            <a:t>Cost savings estimated at $1.1 trillion, including $960 billion from Medicaid</a:t>
          </a:r>
        </a:p>
      </dgm:t>
    </dgm:pt>
    <dgm:pt modelId="{A3ACA3D0-38D9-4877-B37E-80640835DF96}" type="parTrans" cxnId="{D148D449-EC3C-478B-A0DE-0F92A8E0E26F}">
      <dgm:prSet/>
      <dgm:spPr/>
      <dgm:t>
        <a:bodyPr/>
        <a:lstStyle/>
        <a:p>
          <a:endParaRPr lang="en-US"/>
        </a:p>
      </dgm:t>
    </dgm:pt>
    <dgm:pt modelId="{4AD83A91-37B6-425A-A11D-F571CDE78AF0}" type="sibTrans" cxnId="{D148D449-EC3C-478B-A0DE-0F92A8E0E26F}">
      <dgm:prSet/>
      <dgm:spPr/>
      <dgm:t>
        <a:bodyPr/>
        <a:lstStyle/>
        <a:p>
          <a:endParaRPr lang="en-US"/>
        </a:p>
      </dgm:t>
    </dgm:pt>
    <dgm:pt modelId="{A342A6B0-F168-49FA-A304-5219B5DE8BCD}">
      <dgm:prSet/>
      <dgm:spPr/>
      <dgm:t>
        <a:bodyPr/>
        <a:lstStyle/>
        <a:p>
          <a:r>
            <a:rPr lang="en-US"/>
            <a:t>About 10 million more uninsured by 2034</a:t>
          </a:r>
        </a:p>
      </dgm:t>
    </dgm:pt>
    <dgm:pt modelId="{EB92A8E7-4B94-48E5-9EA2-06B8C55068BB}" type="parTrans" cxnId="{F4F3CF25-445B-4090-A53B-116975DDA70C}">
      <dgm:prSet/>
      <dgm:spPr/>
      <dgm:t>
        <a:bodyPr/>
        <a:lstStyle/>
        <a:p>
          <a:endParaRPr lang="en-US"/>
        </a:p>
      </dgm:t>
    </dgm:pt>
    <dgm:pt modelId="{82F7DFA7-FD88-4802-93D2-9EC4624D9741}" type="sibTrans" cxnId="{F4F3CF25-445B-4090-A53B-116975DDA70C}">
      <dgm:prSet/>
      <dgm:spPr/>
      <dgm:t>
        <a:bodyPr/>
        <a:lstStyle/>
        <a:p>
          <a:endParaRPr lang="en-US"/>
        </a:p>
      </dgm:t>
    </dgm:pt>
    <dgm:pt modelId="{D538C65D-6E5A-49E4-AB2B-A1DA184DF8E6}" type="pres">
      <dgm:prSet presAssocID="{30DA77D5-B576-44CF-B621-E1B117DA15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52BC47-76AA-438F-970E-5B7027CB05E4}" type="pres">
      <dgm:prSet presAssocID="{F9E09EB6-0C7A-450C-8B47-7DADFE52C191}" presName="hierRoot1" presStyleCnt="0"/>
      <dgm:spPr/>
    </dgm:pt>
    <dgm:pt modelId="{4E83B921-5A93-4B18-AD2B-589BCFB64439}" type="pres">
      <dgm:prSet presAssocID="{F9E09EB6-0C7A-450C-8B47-7DADFE52C191}" presName="composite" presStyleCnt="0"/>
      <dgm:spPr/>
    </dgm:pt>
    <dgm:pt modelId="{00D92667-E21E-4FF5-9400-766F588BAC64}" type="pres">
      <dgm:prSet presAssocID="{F9E09EB6-0C7A-450C-8B47-7DADFE52C191}" presName="background" presStyleLbl="node0" presStyleIdx="0" presStyleCnt="2"/>
      <dgm:spPr/>
    </dgm:pt>
    <dgm:pt modelId="{AA56DC58-A290-4A71-BD99-E0AFCB30069B}" type="pres">
      <dgm:prSet presAssocID="{F9E09EB6-0C7A-450C-8B47-7DADFE52C191}" presName="text" presStyleLbl="fgAcc0" presStyleIdx="0" presStyleCnt="2">
        <dgm:presLayoutVars>
          <dgm:chPref val="3"/>
        </dgm:presLayoutVars>
      </dgm:prSet>
      <dgm:spPr/>
    </dgm:pt>
    <dgm:pt modelId="{67ECFCCE-EA3A-4BE3-B59D-2A4D29F071CD}" type="pres">
      <dgm:prSet presAssocID="{F9E09EB6-0C7A-450C-8B47-7DADFE52C191}" presName="hierChild2" presStyleCnt="0"/>
      <dgm:spPr/>
    </dgm:pt>
    <dgm:pt modelId="{CEF85571-CD6A-42F9-ABB6-6C47CCD205B5}" type="pres">
      <dgm:prSet presAssocID="{A342A6B0-F168-49FA-A304-5219B5DE8BCD}" presName="hierRoot1" presStyleCnt="0"/>
      <dgm:spPr/>
    </dgm:pt>
    <dgm:pt modelId="{CAB8997E-4FBE-4CE9-AAEC-0E8D76F2275D}" type="pres">
      <dgm:prSet presAssocID="{A342A6B0-F168-49FA-A304-5219B5DE8BCD}" presName="composite" presStyleCnt="0"/>
      <dgm:spPr/>
    </dgm:pt>
    <dgm:pt modelId="{8D1F160D-FD0A-4BAA-AA05-BD6566BA39BB}" type="pres">
      <dgm:prSet presAssocID="{A342A6B0-F168-49FA-A304-5219B5DE8BCD}" presName="background" presStyleLbl="node0" presStyleIdx="1" presStyleCnt="2"/>
      <dgm:spPr/>
    </dgm:pt>
    <dgm:pt modelId="{C9A64954-9F23-445E-AFF4-4F3E72F91C68}" type="pres">
      <dgm:prSet presAssocID="{A342A6B0-F168-49FA-A304-5219B5DE8BCD}" presName="text" presStyleLbl="fgAcc0" presStyleIdx="1" presStyleCnt="2">
        <dgm:presLayoutVars>
          <dgm:chPref val="3"/>
        </dgm:presLayoutVars>
      </dgm:prSet>
      <dgm:spPr/>
    </dgm:pt>
    <dgm:pt modelId="{33ACAEAA-EE19-4DC7-B48D-9C65FAD2EBF0}" type="pres">
      <dgm:prSet presAssocID="{A342A6B0-F168-49FA-A304-5219B5DE8BCD}" presName="hierChild2" presStyleCnt="0"/>
      <dgm:spPr/>
    </dgm:pt>
  </dgm:ptLst>
  <dgm:cxnLst>
    <dgm:cxn modelId="{A7057807-99C3-40CE-A85E-B80582B72DAD}" type="presOf" srcId="{F9E09EB6-0C7A-450C-8B47-7DADFE52C191}" destId="{AA56DC58-A290-4A71-BD99-E0AFCB30069B}" srcOrd="0" destOrd="0" presId="urn:microsoft.com/office/officeart/2005/8/layout/hierarchy1"/>
    <dgm:cxn modelId="{5165B408-DDD7-4421-95D7-B9BCDB483CC9}" type="presOf" srcId="{A342A6B0-F168-49FA-A304-5219B5DE8BCD}" destId="{C9A64954-9F23-445E-AFF4-4F3E72F91C68}" srcOrd="0" destOrd="0" presId="urn:microsoft.com/office/officeart/2005/8/layout/hierarchy1"/>
    <dgm:cxn modelId="{F4F3CF25-445B-4090-A53B-116975DDA70C}" srcId="{30DA77D5-B576-44CF-B621-E1B117DA1582}" destId="{A342A6B0-F168-49FA-A304-5219B5DE8BCD}" srcOrd="1" destOrd="0" parTransId="{EB92A8E7-4B94-48E5-9EA2-06B8C55068BB}" sibTransId="{82F7DFA7-FD88-4802-93D2-9EC4624D9741}"/>
    <dgm:cxn modelId="{D148D449-EC3C-478B-A0DE-0F92A8E0E26F}" srcId="{30DA77D5-B576-44CF-B621-E1B117DA1582}" destId="{F9E09EB6-0C7A-450C-8B47-7DADFE52C191}" srcOrd="0" destOrd="0" parTransId="{A3ACA3D0-38D9-4877-B37E-80640835DF96}" sibTransId="{4AD83A91-37B6-425A-A11D-F571CDE78AF0}"/>
    <dgm:cxn modelId="{13788DE3-303B-4C74-8FEC-0EEE485CBB1B}" type="presOf" srcId="{30DA77D5-B576-44CF-B621-E1B117DA1582}" destId="{D538C65D-6E5A-49E4-AB2B-A1DA184DF8E6}" srcOrd="0" destOrd="0" presId="urn:microsoft.com/office/officeart/2005/8/layout/hierarchy1"/>
    <dgm:cxn modelId="{E4699D8B-E19C-4405-9136-257649461E6E}" type="presParOf" srcId="{D538C65D-6E5A-49E4-AB2B-A1DA184DF8E6}" destId="{E052BC47-76AA-438F-970E-5B7027CB05E4}" srcOrd="0" destOrd="0" presId="urn:microsoft.com/office/officeart/2005/8/layout/hierarchy1"/>
    <dgm:cxn modelId="{9B545882-E109-452F-BF9D-85D319B48B3B}" type="presParOf" srcId="{E052BC47-76AA-438F-970E-5B7027CB05E4}" destId="{4E83B921-5A93-4B18-AD2B-589BCFB64439}" srcOrd="0" destOrd="0" presId="urn:microsoft.com/office/officeart/2005/8/layout/hierarchy1"/>
    <dgm:cxn modelId="{9416BDE8-1BDB-4267-8D00-633FDB8B20F3}" type="presParOf" srcId="{4E83B921-5A93-4B18-AD2B-589BCFB64439}" destId="{00D92667-E21E-4FF5-9400-766F588BAC64}" srcOrd="0" destOrd="0" presId="urn:microsoft.com/office/officeart/2005/8/layout/hierarchy1"/>
    <dgm:cxn modelId="{55967B8E-49A8-4B9E-B7D7-88CBAEC1BE4A}" type="presParOf" srcId="{4E83B921-5A93-4B18-AD2B-589BCFB64439}" destId="{AA56DC58-A290-4A71-BD99-E0AFCB30069B}" srcOrd="1" destOrd="0" presId="urn:microsoft.com/office/officeart/2005/8/layout/hierarchy1"/>
    <dgm:cxn modelId="{42E657F6-7223-4FD7-9D57-011D2A2FE861}" type="presParOf" srcId="{E052BC47-76AA-438F-970E-5B7027CB05E4}" destId="{67ECFCCE-EA3A-4BE3-B59D-2A4D29F071CD}" srcOrd="1" destOrd="0" presId="urn:microsoft.com/office/officeart/2005/8/layout/hierarchy1"/>
    <dgm:cxn modelId="{7B487DF9-E226-4A7B-AF96-2515E3ABBDE1}" type="presParOf" srcId="{D538C65D-6E5A-49E4-AB2B-A1DA184DF8E6}" destId="{CEF85571-CD6A-42F9-ABB6-6C47CCD205B5}" srcOrd="1" destOrd="0" presId="urn:microsoft.com/office/officeart/2005/8/layout/hierarchy1"/>
    <dgm:cxn modelId="{672E1FFF-0686-4732-B81E-7E2C1BB7EAF0}" type="presParOf" srcId="{CEF85571-CD6A-42F9-ABB6-6C47CCD205B5}" destId="{CAB8997E-4FBE-4CE9-AAEC-0E8D76F2275D}" srcOrd="0" destOrd="0" presId="urn:microsoft.com/office/officeart/2005/8/layout/hierarchy1"/>
    <dgm:cxn modelId="{35410701-4893-4F82-A334-752774B1AC6C}" type="presParOf" srcId="{CAB8997E-4FBE-4CE9-AAEC-0E8D76F2275D}" destId="{8D1F160D-FD0A-4BAA-AA05-BD6566BA39BB}" srcOrd="0" destOrd="0" presId="urn:microsoft.com/office/officeart/2005/8/layout/hierarchy1"/>
    <dgm:cxn modelId="{2985C502-B1EE-4263-94EC-FC3813B2249F}" type="presParOf" srcId="{CAB8997E-4FBE-4CE9-AAEC-0E8D76F2275D}" destId="{C9A64954-9F23-445E-AFF4-4F3E72F91C68}" srcOrd="1" destOrd="0" presId="urn:microsoft.com/office/officeart/2005/8/layout/hierarchy1"/>
    <dgm:cxn modelId="{E48299C6-FE1E-462F-8261-92E7DFF9AF15}" type="presParOf" srcId="{CEF85571-CD6A-42F9-ABB6-6C47CCD205B5}" destId="{33ACAEAA-EE19-4DC7-B48D-9C65FAD2EBF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AB13E6-18EF-461B-A460-D3BC6C753A9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6CF3F74-077C-49A5-8CD8-0BEAD1C35ACB}">
      <dgm:prSet/>
      <dgm:spPr/>
      <dgm:t>
        <a:bodyPr/>
        <a:lstStyle/>
        <a:p>
          <a:r>
            <a:rPr lang="en-US" dirty="0"/>
            <a:t>One year 2.5% payment increase for physicians</a:t>
          </a:r>
        </a:p>
      </dgm:t>
    </dgm:pt>
    <dgm:pt modelId="{1C51BC1C-F883-463D-BF37-160249BDE93A}" type="parTrans" cxnId="{CFF0962D-7B31-4427-A471-89792A21FCC8}">
      <dgm:prSet/>
      <dgm:spPr/>
      <dgm:t>
        <a:bodyPr/>
        <a:lstStyle/>
        <a:p>
          <a:endParaRPr lang="en-US"/>
        </a:p>
      </dgm:t>
    </dgm:pt>
    <dgm:pt modelId="{51F46DCD-08EB-4FAB-A66C-1887D93C3905}" type="sibTrans" cxnId="{CFF0962D-7B31-4427-A471-89792A21FCC8}">
      <dgm:prSet/>
      <dgm:spPr/>
      <dgm:t>
        <a:bodyPr/>
        <a:lstStyle/>
        <a:p>
          <a:endParaRPr lang="en-US"/>
        </a:p>
      </dgm:t>
    </dgm:pt>
    <dgm:pt modelId="{0CCA6035-B5F7-4D92-94CC-CD1547DF066D}">
      <dgm:prSet/>
      <dgm:spPr/>
      <dgm:t>
        <a:bodyPr/>
        <a:lstStyle/>
        <a:p>
          <a:r>
            <a:rPr lang="en-US" dirty="0"/>
            <a:t>Because of automatic cuts under PAYGO, Medicare could be cut by $500 billion</a:t>
          </a:r>
        </a:p>
      </dgm:t>
    </dgm:pt>
    <dgm:pt modelId="{AB8842AF-2D54-4D46-89F0-633635EFB629}" type="parTrans" cxnId="{33991CCB-D65A-4BD8-B4ED-430D761BDAC6}">
      <dgm:prSet/>
      <dgm:spPr/>
      <dgm:t>
        <a:bodyPr/>
        <a:lstStyle/>
        <a:p>
          <a:endParaRPr lang="en-US"/>
        </a:p>
      </dgm:t>
    </dgm:pt>
    <dgm:pt modelId="{938EEDE9-F57A-48D6-8AD6-926A2A03BBE8}" type="sibTrans" cxnId="{33991CCB-D65A-4BD8-B4ED-430D761BDAC6}">
      <dgm:prSet/>
      <dgm:spPr/>
      <dgm:t>
        <a:bodyPr/>
        <a:lstStyle/>
        <a:p>
          <a:endParaRPr lang="en-US"/>
        </a:p>
      </dgm:t>
    </dgm:pt>
    <dgm:pt modelId="{17BE1DF2-81B2-49B2-9DCD-5EF68124D87A}" type="pres">
      <dgm:prSet presAssocID="{2AAB13E6-18EF-461B-A460-D3BC6C753A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59811E-DE33-45BA-A9AA-D4172F53C5C0}" type="pres">
      <dgm:prSet presAssocID="{76CF3F74-077C-49A5-8CD8-0BEAD1C35ACB}" presName="hierRoot1" presStyleCnt="0"/>
      <dgm:spPr/>
    </dgm:pt>
    <dgm:pt modelId="{61703CA2-7F32-41FB-AB14-14E71CE92F33}" type="pres">
      <dgm:prSet presAssocID="{76CF3F74-077C-49A5-8CD8-0BEAD1C35ACB}" presName="composite" presStyleCnt="0"/>
      <dgm:spPr/>
    </dgm:pt>
    <dgm:pt modelId="{7131A973-6841-49D6-A48B-E5D64FB1AA35}" type="pres">
      <dgm:prSet presAssocID="{76CF3F74-077C-49A5-8CD8-0BEAD1C35ACB}" presName="background" presStyleLbl="node0" presStyleIdx="0" presStyleCnt="2"/>
      <dgm:spPr>
        <a:solidFill>
          <a:srgbClr val="00B0F0"/>
        </a:solidFill>
      </dgm:spPr>
    </dgm:pt>
    <dgm:pt modelId="{5AB41B9B-73A4-499F-B26C-B9682A7EE352}" type="pres">
      <dgm:prSet presAssocID="{76CF3F74-077C-49A5-8CD8-0BEAD1C35ACB}" presName="text" presStyleLbl="fgAcc0" presStyleIdx="0" presStyleCnt="2">
        <dgm:presLayoutVars>
          <dgm:chPref val="3"/>
        </dgm:presLayoutVars>
      </dgm:prSet>
      <dgm:spPr/>
    </dgm:pt>
    <dgm:pt modelId="{57D59C72-97C8-4A46-9C9F-E83D706498DD}" type="pres">
      <dgm:prSet presAssocID="{76CF3F74-077C-49A5-8CD8-0BEAD1C35ACB}" presName="hierChild2" presStyleCnt="0"/>
      <dgm:spPr/>
    </dgm:pt>
    <dgm:pt modelId="{4EA8971D-6468-42A9-ADF6-5763097A7229}" type="pres">
      <dgm:prSet presAssocID="{0CCA6035-B5F7-4D92-94CC-CD1547DF066D}" presName="hierRoot1" presStyleCnt="0"/>
      <dgm:spPr/>
    </dgm:pt>
    <dgm:pt modelId="{A42A41A1-C75E-4A5B-A232-4B55876E8C5E}" type="pres">
      <dgm:prSet presAssocID="{0CCA6035-B5F7-4D92-94CC-CD1547DF066D}" presName="composite" presStyleCnt="0"/>
      <dgm:spPr/>
    </dgm:pt>
    <dgm:pt modelId="{FF5BE2A8-D6CA-4545-A088-D2400F54A48B}" type="pres">
      <dgm:prSet presAssocID="{0CCA6035-B5F7-4D92-94CC-CD1547DF066D}" presName="background" presStyleLbl="node0" presStyleIdx="1" presStyleCnt="2"/>
      <dgm:spPr>
        <a:solidFill>
          <a:srgbClr val="00B0F0"/>
        </a:solidFill>
      </dgm:spPr>
    </dgm:pt>
    <dgm:pt modelId="{DC0741B9-7417-4ADD-9C83-4B049A031097}" type="pres">
      <dgm:prSet presAssocID="{0CCA6035-B5F7-4D92-94CC-CD1547DF066D}" presName="text" presStyleLbl="fgAcc0" presStyleIdx="1" presStyleCnt="2">
        <dgm:presLayoutVars>
          <dgm:chPref val="3"/>
        </dgm:presLayoutVars>
      </dgm:prSet>
      <dgm:spPr/>
    </dgm:pt>
    <dgm:pt modelId="{102FCC25-A946-40F4-A93B-84A6A7CD76A6}" type="pres">
      <dgm:prSet presAssocID="{0CCA6035-B5F7-4D92-94CC-CD1547DF066D}" presName="hierChild2" presStyleCnt="0"/>
      <dgm:spPr/>
    </dgm:pt>
  </dgm:ptLst>
  <dgm:cxnLst>
    <dgm:cxn modelId="{CFF0962D-7B31-4427-A471-89792A21FCC8}" srcId="{2AAB13E6-18EF-461B-A460-D3BC6C753A97}" destId="{76CF3F74-077C-49A5-8CD8-0BEAD1C35ACB}" srcOrd="0" destOrd="0" parTransId="{1C51BC1C-F883-463D-BF37-160249BDE93A}" sibTransId="{51F46DCD-08EB-4FAB-A66C-1887D93C3905}"/>
    <dgm:cxn modelId="{1E576B56-0CAD-482E-9A4B-70E1A078248F}" type="presOf" srcId="{2AAB13E6-18EF-461B-A460-D3BC6C753A97}" destId="{17BE1DF2-81B2-49B2-9DCD-5EF68124D87A}" srcOrd="0" destOrd="0" presId="urn:microsoft.com/office/officeart/2005/8/layout/hierarchy1"/>
    <dgm:cxn modelId="{33991CCB-D65A-4BD8-B4ED-430D761BDAC6}" srcId="{2AAB13E6-18EF-461B-A460-D3BC6C753A97}" destId="{0CCA6035-B5F7-4D92-94CC-CD1547DF066D}" srcOrd="1" destOrd="0" parTransId="{AB8842AF-2D54-4D46-89F0-633635EFB629}" sibTransId="{938EEDE9-F57A-48D6-8AD6-926A2A03BBE8}"/>
    <dgm:cxn modelId="{6B0D9ACF-F3E4-49E4-9BC5-EDC23DE0F969}" type="presOf" srcId="{0CCA6035-B5F7-4D92-94CC-CD1547DF066D}" destId="{DC0741B9-7417-4ADD-9C83-4B049A031097}" srcOrd="0" destOrd="0" presId="urn:microsoft.com/office/officeart/2005/8/layout/hierarchy1"/>
    <dgm:cxn modelId="{FE48DBD4-3DB7-4E70-B1B2-48182B7F7540}" type="presOf" srcId="{76CF3F74-077C-49A5-8CD8-0BEAD1C35ACB}" destId="{5AB41B9B-73A4-499F-B26C-B9682A7EE352}" srcOrd="0" destOrd="0" presId="urn:microsoft.com/office/officeart/2005/8/layout/hierarchy1"/>
    <dgm:cxn modelId="{7C5DF7D1-CD6B-43FF-835C-9FA72D6F6591}" type="presParOf" srcId="{17BE1DF2-81B2-49B2-9DCD-5EF68124D87A}" destId="{F059811E-DE33-45BA-A9AA-D4172F53C5C0}" srcOrd="0" destOrd="0" presId="urn:microsoft.com/office/officeart/2005/8/layout/hierarchy1"/>
    <dgm:cxn modelId="{85D7A007-65DB-473F-907A-432995644A8C}" type="presParOf" srcId="{F059811E-DE33-45BA-A9AA-D4172F53C5C0}" destId="{61703CA2-7F32-41FB-AB14-14E71CE92F33}" srcOrd="0" destOrd="0" presId="urn:microsoft.com/office/officeart/2005/8/layout/hierarchy1"/>
    <dgm:cxn modelId="{BA6CBFB8-F4B1-4E4C-8222-FB459D23FD13}" type="presParOf" srcId="{61703CA2-7F32-41FB-AB14-14E71CE92F33}" destId="{7131A973-6841-49D6-A48B-E5D64FB1AA35}" srcOrd="0" destOrd="0" presId="urn:microsoft.com/office/officeart/2005/8/layout/hierarchy1"/>
    <dgm:cxn modelId="{FEC3F314-CD66-4E66-A9BD-7EF46C5EF9A3}" type="presParOf" srcId="{61703CA2-7F32-41FB-AB14-14E71CE92F33}" destId="{5AB41B9B-73A4-499F-B26C-B9682A7EE352}" srcOrd="1" destOrd="0" presId="urn:microsoft.com/office/officeart/2005/8/layout/hierarchy1"/>
    <dgm:cxn modelId="{7BBC0F47-EA9B-4B50-B2F8-BBB336E40889}" type="presParOf" srcId="{F059811E-DE33-45BA-A9AA-D4172F53C5C0}" destId="{57D59C72-97C8-4A46-9C9F-E83D706498DD}" srcOrd="1" destOrd="0" presId="urn:microsoft.com/office/officeart/2005/8/layout/hierarchy1"/>
    <dgm:cxn modelId="{2BC509E3-B596-4295-96AB-037B2153DBF7}" type="presParOf" srcId="{17BE1DF2-81B2-49B2-9DCD-5EF68124D87A}" destId="{4EA8971D-6468-42A9-ADF6-5763097A7229}" srcOrd="1" destOrd="0" presId="urn:microsoft.com/office/officeart/2005/8/layout/hierarchy1"/>
    <dgm:cxn modelId="{07A100A0-88BC-4915-BDA2-F482598F524C}" type="presParOf" srcId="{4EA8971D-6468-42A9-ADF6-5763097A7229}" destId="{A42A41A1-C75E-4A5B-A232-4B55876E8C5E}" srcOrd="0" destOrd="0" presId="urn:microsoft.com/office/officeart/2005/8/layout/hierarchy1"/>
    <dgm:cxn modelId="{EECAA31B-6DD3-402A-BF33-770366D67F6F}" type="presParOf" srcId="{A42A41A1-C75E-4A5B-A232-4B55876E8C5E}" destId="{FF5BE2A8-D6CA-4545-A088-D2400F54A48B}" srcOrd="0" destOrd="0" presId="urn:microsoft.com/office/officeart/2005/8/layout/hierarchy1"/>
    <dgm:cxn modelId="{F83B43DC-83E8-47A2-8ACE-74A29AD9D65E}" type="presParOf" srcId="{A42A41A1-C75E-4A5B-A232-4B55876E8C5E}" destId="{DC0741B9-7417-4ADD-9C83-4B049A031097}" srcOrd="1" destOrd="0" presId="urn:microsoft.com/office/officeart/2005/8/layout/hierarchy1"/>
    <dgm:cxn modelId="{A86B4EA4-429B-4FC5-A95E-E5D209537C48}" type="presParOf" srcId="{4EA8971D-6468-42A9-ADF6-5763097A7229}" destId="{102FCC25-A946-40F4-A93B-84A6A7CD76A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B7D06B-0123-4E30-B8B8-C39467C79896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FC2B465-84B3-4607-95AE-C1E4CE5201AC}">
      <dgm:prSet custT="1"/>
      <dgm:spPr/>
      <dgm:t>
        <a:bodyPr/>
        <a:lstStyle/>
        <a:p>
          <a:pPr>
            <a:defRPr cap="all"/>
          </a:pPr>
          <a:r>
            <a:rPr lang="en-US" sz="2400" cap="none" dirty="0"/>
            <a:t>By 2028, automatic enrollment is prohibited – must verify eligibility before they are eligible for a PTC </a:t>
          </a:r>
        </a:p>
      </dgm:t>
    </dgm:pt>
    <dgm:pt modelId="{B3B9BA10-9664-4887-A678-3FF8C55D4609}" type="parTrans" cxnId="{B7D2922A-02C7-4146-9E92-7A7592E49F5B}">
      <dgm:prSet/>
      <dgm:spPr/>
      <dgm:t>
        <a:bodyPr/>
        <a:lstStyle/>
        <a:p>
          <a:endParaRPr lang="en-US"/>
        </a:p>
      </dgm:t>
    </dgm:pt>
    <dgm:pt modelId="{3B227E5C-53BB-474A-B8EA-746D8BE95C88}" type="sibTrans" cxnId="{B7D2922A-02C7-4146-9E92-7A7592E49F5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002D4C7-53F8-4C61-B63F-BBB1CA5B51DC}">
      <dgm:prSet custT="1"/>
      <dgm:spPr>
        <a:solidFill>
          <a:schemeClr val="accent1">
            <a:lumMod val="20000"/>
            <a:lumOff val="80000"/>
            <a:alpha val="81961"/>
          </a:schemeClr>
        </a:solidFill>
      </dgm:spPr>
      <dgm:t>
        <a:bodyPr/>
        <a:lstStyle/>
        <a:p>
          <a:pPr>
            <a:defRPr cap="all"/>
          </a:pPr>
          <a:r>
            <a:rPr lang="en-US" sz="2400" cap="none" dirty="0"/>
            <a:t>PTCs are prohibited for individuals who fail to meet the community engagement requirements</a:t>
          </a:r>
        </a:p>
      </dgm:t>
    </dgm:pt>
    <dgm:pt modelId="{1657093B-996D-49D0-B1E9-3D10AEEB47AE}" type="parTrans" cxnId="{DE74B152-EA8E-4321-A125-D2F3B86870DB}">
      <dgm:prSet/>
      <dgm:spPr/>
      <dgm:t>
        <a:bodyPr/>
        <a:lstStyle/>
        <a:p>
          <a:endParaRPr lang="en-US"/>
        </a:p>
      </dgm:t>
    </dgm:pt>
    <dgm:pt modelId="{5F4894E4-8626-4C6D-9B26-33E3B1515A4C}" type="sibTrans" cxnId="{DE74B152-EA8E-4321-A125-D2F3B86870D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03C0C30-18F5-433A-A11A-ED29018A1BDE}">
      <dgm:prSet custT="1"/>
      <dgm:spPr/>
      <dgm:t>
        <a:bodyPr/>
        <a:lstStyle/>
        <a:p>
          <a:pPr>
            <a:defRPr cap="all"/>
          </a:pPr>
          <a:r>
            <a:rPr lang="en-US" sz="2400" cap="none" dirty="0"/>
            <a:t>Enrollment periods are shorter, and they must file a tax return</a:t>
          </a:r>
        </a:p>
      </dgm:t>
    </dgm:pt>
    <dgm:pt modelId="{71FE81E9-4796-45B2-A8AA-CCD838A45B99}" type="parTrans" cxnId="{F9B5D947-A431-4FC2-A466-04E604E402CB}">
      <dgm:prSet/>
      <dgm:spPr/>
      <dgm:t>
        <a:bodyPr/>
        <a:lstStyle/>
        <a:p>
          <a:endParaRPr lang="en-US"/>
        </a:p>
      </dgm:t>
    </dgm:pt>
    <dgm:pt modelId="{F9E96E0C-F241-4D4F-B953-FAA962572AD8}" type="sibTrans" cxnId="{F9B5D947-A431-4FC2-A466-04E604E402C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E76295C-2DD6-4929-832C-A2F5077D50E5}" type="pres">
      <dgm:prSet presAssocID="{9CB7D06B-0123-4E30-B8B8-C39467C79896}" presName="Name0" presStyleCnt="0">
        <dgm:presLayoutVars>
          <dgm:animLvl val="lvl"/>
          <dgm:resizeHandles val="exact"/>
        </dgm:presLayoutVars>
      </dgm:prSet>
      <dgm:spPr/>
    </dgm:pt>
    <dgm:pt modelId="{8B4A4263-C851-4465-8CD4-5FC12FAF0F78}" type="pres">
      <dgm:prSet presAssocID="{6FC2B465-84B3-4607-95AE-C1E4CE5201AC}" presName="compositeNode" presStyleCnt="0">
        <dgm:presLayoutVars>
          <dgm:bulletEnabled val="1"/>
        </dgm:presLayoutVars>
      </dgm:prSet>
      <dgm:spPr/>
    </dgm:pt>
    <dgm:pt modelId="{1306DBBC-2323-45D7-8697-8639E1FE7284}" type="pres">
      <dgm:prSet presAssocID="{6FC2B465-84B3-4607-95AE-C1E4CE5201AC}" presName="bgRect" presStyleLbl="bgAccFollowNode1" presStyleIdx="0" presStyleCnt="3"/>
      <dgm:spPr/>
    </dgm:pt>
    <dgm:pt modelId="{084625C4-97FD-4895-9C5C-8166E9232554}" type="pres">
      <dgm:prSet presAssocID="{3B227E5C-53BB-474A-B8EA-746D8BE95C88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320FDC82-E59E-46E3-B583-660F04E21197}" type="pres">
      <dgm:prSet presAssocID="{6FC2B465-84B3-4607-95AE-C1E4CE5201AC}" presName="bottomLine" presStyleLbl="alignNode1" presStyleIdx="1" presStyleCnt="6">
        <dgm:presLayoutVars/>
      </dgm:prSet>
      <dgm:spPr/>
    </dgm:pt>
    <dgm:pt modelId="{BAE84DA9-8555-4A2F-BE57-E3EEF51B8404}" type="pres">
      <dgm:prSet presAssocID="{6FC2B465-84B3-4607-95AE-C1E4CE5201AC}" presName="nodeText" presStyleLbl="bgAccFollowNode1" presStyleIdx="0" presStyleCnt="3">
        <dgm:presLayoutVars>
          <dgm:bulletEnabled val="1"/>
        </dgm:presLayoutVars>
      </dgm:prSet>
      <dgm:spPr/>
    </dgm:pt>
    <dgm:pt modelId="{F1991D9E-3F17-466B-BFF7-3BFDE29541A4}" type="pres">
      <dgm:prSet presAssocID="{3B227E5C-53BB-474A-B8EA-746D8BE95C88}" presName="sibTrans" presStyleCnt="0"/>
      <dgm:spPr/>
    </dgm:pt>
    <dgm:pt modelId="{D07B5375-9997-473B-8A53-E152980B0EBE}" type="pres">
      <dgm:prSet presAssocID="{1002D4C7-53F8-4C61-B63F-BBB1CA5B51DC}" presName="compositeNode" presStyleCnt="0">
        <dgm:presLayoutVars>
          <dgm:bulletEnabled val="1"/>
        </dgm:presLayoutVars>
      </dgm:prSet>
      <dgm:spPr/>
    </dgm:pt>
    <dgm:pt modelId="{55C18A03-5067-43E1-8784-596D47DA6C6E}" type="pres">
      <dgm:prSet presAssocID="{1002D4C7-53F8-4C61-B63F-BBB1CA5B51DC}" presName="bgRect" presStyleLbl="bgAccFollowNode1" presStyleIdx="1" presStyleCnt="3"/>
      <dgm:spPr/>
    </dgm:pt>
    <dgm:pt modelId="{D26733ED-8626-4F0F-9271-9FB6837A0FCB}" type="pres">
      <dgm:prSet presAssocID="{5F4894E4-8626-4C6D-9B26-33E3B1515A4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1D7FF3CB-ED5F-4412-9448-D3F2BAB5107D}" type="pres">
      <dgm:prSet presAssocID="{1002D4C7-53F8-4C61-B63F-BBB1CA5B51DC}" presName="bottomLine" presStyleLbl="alignNode1" presStyleIdx="3" presStyleCnt="6">
        <dgm:presLayoutVars/>
      </dgm:prSet>
      <dgm:spPr/>
    </dgm:pt>
    <dgm:pt modelId="{47931459-93AD-4B75-BF25-C8DF6FF65CBC}" type="pres">
      <dgm:prSet presAssocID="{1002D4C7-53F8-4C61-B63F-BBB1CA5B51DC}" presName="nodeText" presStyleLbl="bgAccFollowNode1" presStyleIdx="1" presStyleCnt="3">
        <dgm:presLayoutVars>
          <dgm:bulletEnabled val="1"/>
        </dgm:presLayoutVars>
      </dgm:prSet>
      <dgm:spPr/>
    </dgm:pt>
    <dgm:pt modelId="{F7504195-702A-4BC5-86BF-F8915E8946B3}" type="pres">
      <dgm:prSet presAssocID="{5F4894E4-8626-4C6D-9B26-33E3B1515A4C}" presName="sibTrans" presStyleCnt="0"/>
      <dgm:spPr/>
    </dgm:pt>
    <dgm:pt modelId="{0A397557-2D4C-40A3-9FB8-740D9CC99D6C}" type="pres">
      <dgm:prSet presAssocID="{F03C0C30-18F5-433A-A11A-ED29018A1BDE}" presName="compositeNode" presStyleCnt="0">
        <dgm:presLayoutVars>
          <dgm:bulletEnabled val="1"/>
        </dgm:presLayoutVars>
      </dgm:prSet>
      <dgm:spPr/>
    </dgm:pt>
    <dgm:pt modelId="{F2340A46-7D23-4339-A2EB-D6E4366D23F9}" type="pres">
      <dgm:prSet presAssocID="{F03C0C30-18F5-433A-A11A-ED29018A1BDE}" presName="bgRect" presStyleLbl="bgAccFollowNode1" presStyleIdx="2" presStyleCnt="3"/>
      <dgm:spPr/>
    </dgm:pt>
    <dgm:pt modelId="{22CA3083-0A94-47F5-B510-E87A68D99F8E}" type="pres">
      <dgm:prSet presAssocID="{F9E96E0C-F241-4D4F-B953-FAA962572AD8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D1358CCE-3A40-45CB-99AD-BF25FC39A7D4}" type="pres">
      <dgm:prSet presAssocID="{F03C0C30-18F5-433A-A11A-ED29018A1BDE}" presName="bottomLine" presStyleLbl="alignNode1" presStyleIdx="5" presStyleCnt="6">
        <dgm:presLayoutVars/>
      </dgm:prSet>
      <dgm:spPr/>
    </dgm:pt>
    <dgm:pt modelId="{F543D948-FEF9-4CE6-A779-774C827CC2C7}" type="pres">
      <dgm:prSet presAssocID="{F03C0C30-18F5-433A-A11A-ED29018A1BDE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02D05F20-EFED-49B5-A8FF-B56A1C4C4A43}" type="presOf" srcId="{6FC2B465-84B3-4607-95AE-C1E4CE5201AC}" destId="{BAE84DA9-8555-4A2F-BE57-E3EEF51B8404}" srcOrd="1" destOrd="0" presId="urn:microsoft.com/office/officeart/2016/7/layout/BasicLinearProcessNumbered"/>
    <dgm:cxn modelId="{3B3A3722-4322-4DDE-8F51-04F6931850EB}" type="presOf" srcId="{1002D4C7-53F8-4C61-B63F-BBB1CA5B51DC}" destId="{55C18A03-5067-43E1-8784-596D47DA6C6E}" srcOrd="0" destOrd="0" presId="urn:microsoft.com/office/officeart/2016/7/layout/BasicLinearProcessNumbered"/>
    <dgm:cxn modelId="{A618B422-DF6A-4FA4-81B0-7637F05B4E69}" type="presOf" srcId="{3B227E5C-53BB-474A-B8EA-746D8BE95C88}" destId="{084625C4-97FD-4895-9C5C-8166E9232554}" srcOrd="0" destOrd="0" presId="urn:microsoft.com/office/officeart/2016/7/layout/BasicLinearProcessNumbered"/>
    <dgm:cxn modelId="{4E42E023-AB62-46D3-B212-CF21B55429D5}" type="presOf" srcId="{5F4894E4-8626-4C6D-9B26-33E3B1515A4C}" destId="{D26733ED-8626-4F0F-9271-9FB6837A0FCB}" srcOrd="0" destOrd="0" presId="urn:microsoft.com/office/officeart/2016/7/layout/BasicLinearProcessNumbered"/>
    <dgm:cxn modelId="{B7D2922A-02C7-4146-9E92-7A7592E49F5B}" srcId="{9CB7D06B-0123-4E30-B8B8-C39467C79896}" destId="{6FC2B465-84B3-4607-95AE-C1E4CE5201AC}" srcOrd="0" destOrd="0" parTransId="{B3B9BA10-9664-4887-A678-3FF8C55D4609}" sibTransId="{3B227E5C-53BB-474A-B8EA-746D8BE95C88}"/>
    <dgm:cxn modelId="{77000B2E-D70D-48BB-92D4-4B77580B5196}" type="presOf" srcId="{F9E96E0C-F241-4D4F-B953-FAA962572AD8}" destId="{22CA3083-0A94-47F5-B510-E87A68D99F8E}" srcOrd="0" destOrd="0" presId="urn:microsoft.com/office/officeart/2016/7/layout/BasicLinearProcessNumbered"/>
    <dgm:cxn modelId="{522B922E-F520-43AC-B728-F4ADF1C11019}" type="presOf" srcId="{1002D4C7-53F8-4C61-B63F-BBB1CA5B51DC}" destId="{47931459-93AD-4B75-BF25-C8DF6FF65CBC}" srcOrd="1" destOrd="0" presId="urn:microsoft.com/office/officeart/2016/7/layout/BasicLinearProcessNumbered"/>
    <dgm:cxn modelId="{95F2405D-7989-477A-B100-795EC8F8C2FE}" type="presOf" srcId="{6FC2B465-84B3-4607-95AE-C1E4CE5201AC}" destId="{1306DBBC-2323-45D7-8697-8639E1FE7284}" srcOrd="0" destOrd="0" presId="urn:microsoft.com/office/officeart/2016/7/layout/BasicLinearProcessNumbered"/>
    <dgm:cxn modelId="{F9B5D947-A431-4FC2-A466-04E604E402CB}" srcId="{9CB7D06B-0123-4E30-B8B8-C39467C79896}" destId="{F03C0C30-18F5-433A-A11A-ED29018A1BDE}" srcOrd="2" destOrd="0" parTransId="{71FE81E9-4796-45B2-A8AA-CCD838A45B99}" sibTransId="{F9E96E0C-F241-4D4F-B953-FAA962572AD8}"/>
    <dgm:cxn modelId="{DE74B152-EA8E-4321-A125-D2F3B86870DB}" srcId="{9CB7D06B-0123-4E30-B8B8-C39467C79896}" destId="{1002D4C7-53F8-4C61-B63F-BBB1CA5B51DC}" srcOrd="1" destOrd="0" parTransId="{1657093B-996D-49D0-B1E9-3D10AEEB47AE}" sibTransId="{5F4894E4-8626-4C6D-9B26-33E3B1515A4C}"/>
    <dgm:cxn modelId="{95E8F2E1-44FE-4B59-9C3E-904D7763967C}" type="presOf" srcId="{F03C0C30-18F5-433A-A11A-ED29018A1BDE}" destId="{F2340A46-7D23-4339-A2EB-D6E4366D23F9}" srcOrd="0" destOrd="0" presId="urn:microsoft.com/office/officeart/2016/7/layout/BasicLinearProcessNumbered"/>
    <dgm:cxn modelId="{D822B0EC-7D1B-4CD0-A67D-7E3C908856B3}" type="presOf" srcId="{F03C0C30-18F5-433A-A11A-ED29018A1BDE}" destId="{F543D948-FEF9-4CE6-A779-774C827CC2C7}" srcOrd="1" destOrd="0" presId="urn:microsoft.com/office/officeart/2016/7/layout/BasicLinearProcessNumbered"/>
    <dgm:cxn modelId="{3EF2BAFC-C1DB-4978-8AD4-AC4898390DB5}" type="presOf" srcId="{9CB7D06B-0123-4E30-B8B8-C39467C79896}" destId="{3E76295C-2DD6-4929-832C-A2F5077D50E5}" srcOrd="0" destOrd="0" presId="urn:microsoft.com/office/officeart/2016/7/layout/BasicLinearProcessNumbered"/>
    <dgm:cxn modelId="{0121561E-99D8-4B38-B442-EB7703DD6D8F}" type="presParOf" srcId="{3E76295C-2DD6-4929-832C-A2F5077D50E5}" destId="{8B4A4263-C851-4465-8CD4-5FC12FAF0F78}" srcOrd="0" destOrd="0" presId="urn:microsoft.com/office/officeart/2016/7/layout/BasicLinearProcessNumbered"/>
    <dgm:cxn modelId="{0DD5686B-56D6-4BD9-99AB-51043E9D0340}" type="presParOf" srcId="{8B4A4263-C851-4465-8CD4-5FC12FAF0F78}" destId="{1306DBBC-2323-45D7-8697-8639E1FE7284}" srcOrd="0" destOrd="0" presId="urn:microsoft.com/office/officeart/2016/7/layout/BasicLinearProcessNumbered"/>
    <dgm:cxn modelId="{037CD7E6-9768-4986-ADCE-8E4252E61B86}" type="presParOf" srcId="{8B4A4263-C851-4465-8CD4-5FC12FAF0F78}" destId="{084625C4-97FD-4895-9C5C-8166E9232554}" srcOrd="1" destOrd="0" presId="urn:microsoft.com/office/officeart/2016/7/layout/BasicLinearProcessNumbered"/>
    <dgm:cxn modelId="{BCA7AF23-7753-449E-B333-A1C6CF4F50C8}" type="presParOf" srcId="{8B4A4263-C851-4465-8CD4-5FC12FAF0F78}" destId="{320FDC82-E59E-46E3-B583-660F04E21197}" srcOrd="2" destOrd="0" presId="urn:microsoft.com/office/officeart/2016/7/layout/BasicLinearProcessNumbered"/>
    <dgm:cxn modelId="{92E8E2B2-249C-4606-A60D-3CFE6DD2EDB3}" type="presParOf" srcId="{8B4A4263-C851-4465-8CD4-5FC12FAF0F78}" destId="{BAE84DA9-8555-4A2F-BE57-E3EEF51B8404}" srcOrd="3" destOrd="0" presId="urn:microsoft.com/office/officeart/2016/7/layout/BasicLinearProcessNumbered"/>
    <dgm:cxn modelId="{83B6E822-ADEE-4B2F-83E2-3B44D1CAA2B5}" type="presParOf" srcId="{3E76295C-2DD6-4929-832C-A2F5077D50E5}" destId="{F1991D9E-3F17-466B-BFF7-3BFDE29541A4}" srcOrd="1" destOrd="0" presId="urn:microsoft.com/office/officeart/2016/7/layout/BasicLinearProcessNumbered"/>
    <dgm:cxn modelId="{204B6295-6D4B-4DB3-B331-EBF7BCB33F93}" type="presParOf" srcId="{3E76295C-2DD6-4929-832C-A2F5077D50E5}" destId="{D07B5375-9997-473B-8A53-E152980B0EBE}" srcOrd="2" destOrd="0" presId="urn:microsoft.com/office/officeart/2016/7/layout/BasicLinearProcessNumbered"/>
    <dgm:cxn modelId="{9E054B5B-9B57-4C4A-B0E5-F6241EC991C2}" type="presParOf" srcId="{D07B5375-9997-473B-8A53-E152980B0EBE}" destId="{55C18A03-5067-43E1-8784-596D47DA6C6E}" srcOrd="0" destOrd="0" presId="urn:microsoft.com/office/officeart/2016/7/layout/BasicLinearProcessNumbered"/>
    <dgm:cxn modelId="{E33912DC-C51F-4E11-B289-17F574E2C63F}" type="presParOf" srcId="{D07B5375-9997-473B-8A53-E152980B0EBE}" destId="{D26733ED-8626-4F0F-9271-9FB6837A0FCB}" srcOrd="1" destOrd="0" presId="urn:microsoft.com/office/officeart/2016/7/layout/BasicLinearProcessNumbered"/>
    <dgm:cxn modelId="{AD1241D1-8468-4E66-95AD-913D759A4438}" type="presParOf" srcId="{D07B5375-9997-473B-8A53-E152980B0EBE}" destId="{1D7FF3CB-ED5F-4412-9448-D3F2BAB5107D}" srcOrd="2" destOrd="0" presId="urn:microsoft.com/office/officeart/2016/7/layout/BasicLinearProcessNumbered"/>
    <dgm:cxn modelId="{235B0C92-FF22-42D9-B849-A450FF17A6A6}" type="presParOf" srcId="{D07B5375-9997-473B-8A53-E152980B0EBE}" destId="{47931459-93AD-4B75-BF25-C8DF6FF65CBC}" srcOrd="3" destOrd="0" presId="urn:microsoft.com/office/officeart/2016/7/layout/BasicLinearProcessNumbered"/>
    <dgm:cxn modelId="{508EC97B-F97D-4B85-8DE7-F968453A3023}" type="presParOf" srcId="{3E76295C-2DD6-4929-832C-A2F5077D50E5}" destId="{F7504195-702A-4BC5-86BF-F8915E8946B3}" srcOrd="3" destOrd="0" presId="urn:microsoft.com/office/officeart/2016/7/layout/BasicLinearProcessNumbered"/>
    <dgm:cxn modelId="{5E2C862D-4F9E-4142-A237-06F3E85FB751}" type="presParOf" srcId="{3E76295C-2DD6-4929-832C-A2F5077D50E5}" destId="{0A397557-2D4C-40A3-9FB8-740D9CC99D6C}" srcOrd="4" destOrd="0" presId="urn:microsoft.com/office/officeart/2016/7/layout/BasicLinearProcessNumbered"/>
    <dgm:cxn modelId="{EEDC3DA3-E2E0-4AD9-81FA-D87FA8404438}" type="presParOf" srcId="{0A397557-2D4C-40A3-9FB8-740D9CC99D6C}" destId="{F2340A46-7D23-4339-A2EB-D6E4366D23F9}" srcOrd="0" destOrd="0" presId="urn:microsoft.com/office/officeart/2016/7/layout/BasicLinearProcessNumbered"/>
    <dgm:cxn modelId="{89C6CA83-59DD-469E-B0E4-2C241FB96072}" type="presParOf" srcId="{0A397557-2D4C-40A3-9FB8-740D9CC99D6C}" destId="{22CA3083-0A94-47F5-B510-E87A68D99F8E}" srcOrd="1" destOrd="0" presId="urn:microsoft.com/office/officeart/2016/7/layout/BasicLinearProcessNumbered"/>
    <dgm:cxn modelId="{03091C29-D1CD-496D-8535-056DC6375299}" type="presParOf" srcId="{0A397557-2D4C-40A3-9FB8-740D9CC99D6C}" destId="{D1358CCE-3A40-45CB-99AD-BF25FC39A7D4}" srcOrd="2" destOrd="0" presId="urn:microsoft.com/office/officeart/2016/7/layout/BasicLinearProcessNumbered"/>
    <dgm:cxn modelId="{2FB9F589-B76A-461C-A7A7-C975C64795ED}" type="presParOf" srcId="{0A397557-2D4C-40A3-9FB8-740D9CC99D6C}" destId="{F543D948-FEF9-4CE6-A779-774C827CC2C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9A5CFA-B134-4D23-8FB2-A9763A61A977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D82EA0E-444F-4E8E-B4C3-B3FEF4B7B22B}">
      <dgm:prSet/>
      <dgm:spPr/>
      <dgm:t>
        <a:bodyPr/>
        <a:lstStyle/>
        <a:p>
          <a:pPr algn="l"/>
          <a:r>
            <a:rPr lang="en-US" dirty="0"/>
            <a:t>Beginning July 1, 2026, the caps on student loans for medical and professional degrees is $200,000</a:t>
          </a:r>
        </a:p>
      </dgm:t>
    </dgm:pt>
    <dgm:pt modelId="{6507A8C7-86FF-4C8B-86F4-CB97493BC4F3}" type="parTrans" cxnId="{28064680-EAA5-4026-B9E3-47CE41CC1387}">
      <dgm:prSet/>
      <dgm:spPr/>
      <dgm:t>
        <a:bodyPr/>
        <a:lstStyle/>
        <a:p>
          <a:endParaRPr lang="en-US"/>
        </a:p>
      </dgm:t>
    </dgm:pt>
    <dgm:pt modelId="{F95E9170-BEF4-4ED7-8656-C38BD7290090}" type="sibTrans" cxnId="{28064680-EAA5-4026-B9E3-47CE41CC1387}">
      <dgm:prSet/>
      <dgm:spPr/>
      <dgm:t>
        <a:bodyPr/>
        <a:lstStyle/>
        <a:p>
          <a:endParaRPr lang="en-US"/>
        </a:p>
      </dgm:t>
    </dgm:pt>
    <dgm:pt modelId="{F3A34A5D-A2B2-4732-A8DC-47DB8A60CE65}">
      <dgm:prSet/>
      <dgm:spPr/>
      <dgm:t>
        <a:bodyPr/>
        <a:lstStyle/>
        <a:p>
          <a:pPr algn="l"/>
          <a:r>
            <a:rPr lang="en-US" dirty="0"/>
            <a:t>SNAP is cut about 20% and the state’s share of administrative costs increased from 50% to 75%</a:t>
          </a:r>
        </a:p>
      </dgm:t>
    </dgm:pt>
    <dgm:pt modelId="{8532EEEB-3C28-4935-9A9C-B92925726FC5}" type="parTrans" cxnId="{D21D3599-55AB-48D7-ACDC-CC697E9DEEF9}">
      <dgm:prSet/>
      <dgm:spPr/>
      <dgm:t>
        <a:bodyPr/>
        <a:lstStyle/>
        <a:p>
          <a:endParaRPr lang="en-US"/>
        </a:p>
      </dgm:t>
    </dgm:pt>
    <dgm:pt modelId="{30449945-7A42-4202-BE9D-D14E02BDE3C1}" type="sibTrans" cxnId="{D21D3599-55AB-48D7-ACDC-CC697E9DEEF9}">
      <dgm:prSet/>
      <dgm:spPr/>
      <dgm:t>
        <a:bodyPr/>
        <a:lstStyle/>
        <a:p>
          <a:endParaRPr lang="en-US"/>
        </a:p>
      </dgm:t>
    </dgm:pt>
    <dgm:pt modelId="{849E8E55-9969-4DCF-BE39-8F68450DCAE0}">
      <dgm:prSet/>
      <dgm:spPr/>
      <dgm:t>
        <a:bodyPr/>
        <a:lstStyle/>
        <a:p>
          <a:pPr algn="l"/>
          <a:r>
            <a:rPr lang="en-US" dirty="0"/>
            <a:t>The rule mandating higher nurse staffing levels in LTC facilities is rescinded until 2034</a:t>
          </a:r>
        </a:p>
      </dgm:t>
    </dgm:pt>
    <dgm:pt modelId="{68F147F5-ACD8-47FC-81B0-A64A445E3916}" type="parTrans" cxnId="{CE60E080-5AA9-4258-B813-AA8F3F8AF956}">
      <dgm:prSet/>
      <dgm:spPr/>
      <dgm:t>
        <a:bodyPr/>
        <a:lstStyle/>
        <a:p>
          <a:endParaRPr lang="en-US"/>
        </a:p>
      </dgm:t>
    </dgm:pt>
    <dgm:pt modelId="{2978C544-61A7-4E83-9DF4-B607238A7022}" type="sibTrans" cxnId="{CE60E080-5AA9-4258-B813-AA8F3F8AF956}">
      <dgm:prSet/>
      <dgm:spPr/>
      <dgm:t>
        <a:bodyPr/>
        <a:lstStyle/>
        <a:p>
          <a:endParaRPr lang="en-US"/>
        </a:p>
      </dgm:t>
    </dgm:pt>
    <dgm:pt modelId="{E06A82D9-9BBE-48CA-9B4C-E2362B2C59B4}" type="pres">
      <dgm:prSet presAssocID="{649A5CFA-B134-4D23-8FB2-A9763A61A977}" presName="Name0" presStyleCnt="0">
        <dgm:presLayoutVars>
          <dgm:dir/>
          <dgm:resizeHandles val="exact"/>
        </dgm:presLayoutVars>
      </dgm:prSet>
      <dgm:spPr/>
    </dgm:pt>
    <dgm:pt modelId="{E54EE158-1F47-4FDA-BF2B-1167880C944F}" type="pres">
      <dgm:prSet presAssocID="{2D82EA0E-444F-4E8E-B4C3-B3FEF4B7B22B}" presName="node" presStyleLbl="node1" presStyleIdx="0" presStyleCnt="3">
        <dgm:presLayoutVars>
          <dgm:bulletEnabled val="1"/>
        </dgm:presLayoutVars>
      </dgm:prSet>
      <dgm:spPr/>
    </dgm:pt>
    <dgm:pt modelId="{72B96268-9D95-497C-B432-CF4D08B41E1C}" type="pres">
      <dgm:prSet presAssocID="{F95E9170-BEF4-4ED7-8656-C38BD7290090}" presName="sibTrans" presStyleCnt="0"/>
      <dgm:spPr/>
    </dgm:pt>
    <dgm:pt modelId="{62E68B6A-228D-40EB-90F4-A0D82437F6C7}" type="pres">
      <dgm:prSet presAssocID="{F3A34A5D-A2B2-4732-A8DC-47DB8A60CE65}" presName="node" presStyleLbl="node1" presStyleIdx="1" presStyleCnt="3">
        <dgm:presLayoutVars>
          <dgm:bulletEnabled val="1"/>
        </dgm:presLayoutVars>
      </dgm:prSet>
      <dgm:spPr/>
    </dgm:pt>
    <dgm:pt modelId="{A2662EAE-0B80-4F86-9247-FAE549ADFEFB}" type="pres">
      <dgm:prSet presAssocID="{30449945-7A42-4202-BE9D-D14E02BDE3C1}" presName="sibTrans" presStyleCnt="0"/>
      <dgm:spPr/>
    </dgm:pt>
    <dgm:pt modelId="{00E60718-32F9-4C42-883B-D6A27F7DFA14}" type="pres">
      <dgm:prSet presAssocID="{849E8E55-9969-4DCF-BE39-8F68450DCAE0}" presName="node" presStyleLbl="node1" presStyleIdx="2" presStyleCnt="3" custScaleX="100919">
        <dgm:presLayoutVars>
          <dgm:bulletEnabled val="1"/>
        </dgm:presLayoutVars>
      </dgm:prSet>
      <dgm:spPr/>
    </dgm:pt>
  </dgm:ptLst>
  <dgm:cxnLst>
    <dgm:cxn modelId="{0D658F65-AE5C-462C-B85F-C765B5F6C71B}" type="presOf" srcId="{2D82EA0E-444F-4E8E-B4C3-B3FEF4B7B22B}" destId="{E54EE158-1F47-4FDA-BF2B-1167880C944F}" srcOrd="0" destOrd="0" presId="urn:microsoft.com/office/officeart/2005/8/layout/hList6"/>
    <dgm:cxn modelId="{28064680-EAA5-4026-B9E3-47CE41CC1387}" srcId="{649A5CFA-B134-4D23-8FB2-A9763A61A977}" destId="{2D82EA0E-444F-4E8E-B4C3-B3FEF4B7B22B}" srcOrd="0" destOrd="0" parTransId="{6507A8C7-86FF-4C8B-86F4-CB97493BC4F3}" sibTransId="{F95E9170-BEF4-4ED7-8656-C38BD7290090}"/>
    <dgm:cxn modelId="{CE60E080-5AA9-4258-B813-AA8F3F8AF956}" srcId="{649A5CFA-B134-4D23-8FB2-A9763A61A977}" destId="{849E8E55-9969-4DCF-BE39-8F68450DCAE0}" srcOrd="2" destOrd="0" parTransId="{68F147F5-ACD8-47FC-81B0-A64A445E3916}" sibTransId="{2978C544-61A7-4E83-9DF4-B607238A7022}"/>
    <dgm:cxn modelId="{D21D3599-55AB-48D7-ACDC-CC697E9DEEF9}" srcId="{649A5CFA-B134-4D23-8FB2-A9763A61A977}" destId="{F3A34A5D-A2B2-4732-A8DC-47DB8A60CE65}" srcOrd="1" destOrd="0" parTransId="{8532EEEB-3C28-4935-9A9C-B92925726FC5}" sibTransId="{30449945-7A42-4202-BE9D-D14E02BDE3C1}"/>
    <dgm:cxn modelId="{AAE8ADB0-46F2-46F0-ABEC-DE781F73E947}" type="presOf" srcId="{F3A34A5D-A2B2-4732-A8DC-47DB8A60CE65}" destId="{62E68B6A-228D-40EB-90F4-A0D82437F6C7}" srcOrd="0" destOrd="0" presId="urn:microsoft.com/office/officeart/2005/8/layout/hList6"/>
    <dgm:cxn modelId="{3B9906F2-40FC-4A44-98A0-2C96F61D4237}" type="presOf" srcId="{849E8E55-9969-4DCF-BE39-8F68450DCAE0}" destId="{00E60718-32F9-4C42-883B-D6A27F7DFA14}" srcOrd="0" destOrd="0" presId="urn:microsoft.com/office/officeart/2005/8/layout/hList6"/>
    <dgm:cxn modelId="{410310FF-809D-4536-8362-6F8C0CF02E75}" type="presOf" srcId="{649A5CFA-B134-4D23-8FB2-A9763A61A977}" destId="{E06A82D9-9BBE-48CA-9B4C-E2362B2C59B4}" srcOrd="0" destOrd="0" presId="urn:microsoft.com/office/officeart/2005/8/layout/hList6"/>
    <dgm:cxn modelId="{CF4AA004-4187-41B3-B0C9-71D546DC176A}" type="presParOf" srcId="{E06A82D9-9BBE-48CA-9B4C-E2362B2C59B4}" destId="{E54EE158-1F47-4FDA-BF2B-1167880C944F}" srcOrd="0" destOrd="0" presId="urn:microsoft.com/office/officeart/2005/8/layout/hList6"/>
    <dgm:cxn modelId="{274E6A75-F2B4-4C72-A6D8-E5168CCFCF2C}" type="presParOf" srcId="{E06A82D9-9BBE-48CA-9B4C-E2362B2C59B4}" destId="{72B96268-9D95-497C-B432-CF4D08B41E1C}" srcOrd="1" destOrd="0" presId="urn:microsoft.com/office/officeart/2005/8/layout/hList6"/>
    <dgm:cxn modelId="{C103EAFB-DDE8-4BB9-9EEC-28209D9CB465}" type="presParOf" srcId="{E06A82D9-9BBE-48CA-9B4C-E2362B2C59B4}" destId="{62E68B6A-228D-40EB-90F4-A0D82437F6C7}" srcOrd="2" destOrd="0" presId="urn:microsoft.com/office/officeart/2005/8/layout/hList6"/>
    <dgm:cxn modelId="{6937E612-7C65-4358-94E1-72C37639C344}" type="presParOf" srcId="{E06A82D9-9BBE-48CA-9B4C-E2362B2C59B4}" destId="{A2662EAE-0B80-4F86-9247-FAE549ADFEFB}" srcOrd="3" destOrd="0" presId="urn:microsoft.com/office/officeart/2005/8/layout/hList6"/>
    <dgm:cxn modelId="{655C1A4B-E51C-43AB-88CC-5675036505D7}" type="presParOf" srcId="{E06A82D9-9BBE-48CA-9B4C-E2362B2C59B4}" destId="{00E60718-32F9-4C42-883B-D6A27F7DFA1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572ADF-C87A-4278-A56D-4A101D30493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07EBF4A-1635-42A3-AB71-44C63D70CD72}">
      <dgm:prSet custT="1"/>
      <dgm:spPr/>
      <dgm:t>
        <a:bodyPr/>
        <a:lstStyle/>
        <a:p>
          <a:r>
            <a:rPr lang="en-US" sz="2400" dirty="0"/>
            <a:t>Most Medicaid enrollees already meet the requirements</a:t>
          </a:r>
        </a:p>
      </dgm:t>
    </dgm:pt>
    <dgm:pt modelId="{FCCA460D-C23A-41DD-9AB3-1F7E8C7BB6B6}" type="parTrans" cxnId="{67E29C48-C459-45D3-A7F5-51B934EE3E20}">
      <dgm:prSet/>
      <dgm:spPr/>
      <dgm:t>
        <a:bodyPr/>
        <a:lstStyle/>
        <a:p>
          <a:endParaRPr lang="en-US"/>
        </a:p>
      </dgm:t>
    </dgm:pt>
    <dgm:pt modelId="{EB23A948-C1D4-4840-9426-E7C4B376BFFF}" type="sibTrans" cxnId="{67E29C48-C459-45D3-A7F5-51B934EE3E20}">
      <dgm:prSet/>
      <dgm:spPr/>
      <dgm:t>
        <a:bodyPr/>
        <a:lstStyle/>
        <a:p>
          <a:endParaRPr lang="en-US"/>
        </a:p>
      </dgm:t>
    </dgm:pt>
    <dgm:pt modelId="{EDC0DF72-86E0-4A45-843A-A877AB6F443E}">
      <dgm:prSet custT="1"/>
      <dgm:spPr/>
      <dgm:t>
        <a:bodyPr/>
        <a:lstStyle/>
        <a:p>
          <a:r>
            <a:rPr lang="en-US" sz="2400" dirty="0"/>
            <a:t>States such as Arkansas and Georgia that have implemented work requirements have a POOR track record</a:t>
          </a:r>
        </a:p>
      </dgm:t>
    </dgm:pt>
    <dgm:pt modelId="{18F14C4B-545E-4920-AB1B-D8D27BDC0017}" type="parTrans" cxnId="{769E605C-9E21-4FDA-8496-A56704F08A31}">
      <dgm:prSet/>
      <dgm:spPr/>
      <dgm:t>
        <a:bodyPr/>
        <a:lstStyle/>
        <a:p>
          <a:endParaRPr lang="en-US"/>
        </a:p>
      </dgm:t>
    </dgm:pt>
    <dgm:pt modelId="{F412DDA4-2C0B-473F-93D5-D184648A0A13}" type="sibTrans" cxnId="{769E605C-9E21-4FDA-8496-A56704F08A31}">
      <dgm:prSet/>
      <dgm:spPr/>
      <dgm:t>
        <a:bodyPr/>
        <a:lstStyle/>
        <a:p>
          <a:endParaRPr lang="en-US"/>
        </a:p>
      </dgm:t>
    </dgm:pt>
    <dgm:pt modelId="{F2695293-82CD-4476-A0CA-B218E5ECBE9E}">
      <dgm:prSet custT="1"/>
      <dgm:spPr/>
      <dgm:t>
        <a:bodyPr/>
        <a:lstStyle/>
        <a:p>
          <a:r>
            <a:rPr lang="en-US" sz="2400" dirty="0"/>
            <a:t>Based on the unwinding process due to the elimination of the emergency requirements, NE did well, BUT …..</a:t>
          </a:r>
        </a:p>
      </dgm:t>
    </dgm:pt>
    <dgm:pt modelId="{245E4E4D-BD70-4887-92A5-EEA9F35DBC9B}" type="parTrans" cxnId="{7470A5DF-1624-46FB-BD14-765A67F3CDC3}">
      <dgm:prSet/>
      <dgm:spPr/>
      <dgm:t>
        <a:bodyPr/>
        <a:lstStyle/>
        <a:p>
          <a:endParaRPr lang="en-US"/>
        </a:p>
      </dgm:t>
    </dgm:pt>
    <dgm:pt modelId="{90D85EF7-B634-41B9-846E-F00AF0EAC61B}" type="sibTrans" cxnId="{7470A5DF-1624-46FB-BD14-765A67F3CDC3}">
      <dgm:prSet/>
      <dgm:spPr/>
      <dgm:t>
        <a:bodyPr/>
        <a:lstStyle/>
        <a:p>
          <a:endParaRPr lang="en-US"/>
        </a:p>
      </dgm:t>
    </dgm:pt>
    <dgm:pt modelId="{63002EBC-E818-414A-A238-DFCAC0921809}" type="pres">
      <dgm:prSet presAssocID="{15572ADF-C87A-4278-A56D-4A101D30493C}" presName="root" presStyleCnt="0">
        <dgm:presLayoutVars>
          <dgm:dir/>
          <dgm:resizeHandles val="exact"/>
        </dgm:presLayoutVars>
      </dgm:prSet>
      <dgm:spPr/>
    </dgm:pt>
    <dgm:pt modelId="{1E9755FE-F558-4B70-A50B-A06261ACCB52}" type="pres">
      <dgm:prSet presAssocID="{B07EBF4A-1635-42A3-AB71-44C63D70CD72}" presName="compNode" presStyleCnt="0"/>
      <dgm:spPr/>
    </dgm:pt>
    <dgm:pt modelId="{F7317D8D-D562-466B-8E4B-7A41CBC50D47}" type="pres">
      <dgm:prSet presAssocID="{B07EBF4A-1635-42A3-AB71-44C63D70CD72}" presName="bgRect" presStyleLbl="bgShp" presStyleIdx="0" presStyleCnt="3" custLinFactNeighborX="188" custLinFactNeighborY="4027"/>
      <dgm:spPr/>
    </dgm:pt>
    <dgm:pt modelId="{7C78AD59-720D-4625-B246-EA0894451149}" type="pres">
      <dgm:prSet presAssocID="{B07EBF4A-1635-42A3-AB71-44C63D70CD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FBBA2D6-B931-43CD-B0E7-471AE9930D78}" type="pres">
      <dgm:prSet presAssocID="{B07EBF4A-1635-42A3-AB71-44C63D70CD72}" presName="spaceRect" presStyleCnt="0"/>
      <dgm:spPr/>
    </dgm:pt>
    <dgm:pt modelId="{89B95196-6D62-4881-A137-02B76A2DF9BC}" type="pres">
      <dgm:prSet presAssocID="{B07EBF4A-1635-42A3-AB71-44C63D70CD72}" presName="parTx" presStyleLbl="revTx" presStyleIdx="0" presStyleCnt="3">
        <dgm:presLayoutVars>
          <dgm:chMax val="0"/>
          <dgm:chPref val="0"/>
        </dgm:presLayoutVars>
      </dgm:prSet>
      <dgm:spPr/>
    </dgm:pt>
    <dgm:pt modelId="{1A73253C-4445-4E65-8E81-3B401A8C3B99}" type="pres">
      <dgm:prSet presAssocID="{EB23A948-C1D4-4840-9426-E7C4B376BFFF}" presName="sibTrans" presStyleCnt="0"/>
      <dgm:spPr/>
    </dgm:pt>
    <dgm:pt modelId="{C150D3C5-5C5B-4BC4-8BF2-C6BB08F5CA82}" type="pres">
      <dgm:prSet presAssocID="{EDC0DF72-86E0-4A45-843A-A877AB6F443E}" presName="compNode" presStyleCnt="0"/>
      <dgm:spPr/>
    </dgm:pt>
    <dgm:pt modelId="{9083E862-FF1F-4072-ABE7-E8193632EB5C}" type="pres">
      <dgm:prSet presAssocID="{EDC0DF72-86E0-4A45-843A-A877AB6F443E}" presName="bgRect" presStyleLbl="bgShp" presStyleIdx="1" presStyleCnt="3"/>
      <dgm:spPr/>
    </dgm:pt>
    <dgm:pt modelId="{C7507E5A-4E7A-4FD5-A6BF-686020976665}" type="pres">
      <dgm:prSet presAssocID="{EDC0DF72-86E0-4A45-843A-A877AB6F443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3E5CE1C1-CBF8-4F91-8CDB-B3BB8226AE45}" type="pres">
      <dgm:prSet presAssocID="{EDC0DF72-86E0-4A45-843A-A877AB6F443E}" presName="spaceRect" presStyleCnt="0"/>
      <dgm:spPr/>
    </dgm:pt>
    <dgm:pt modelId="{9BBBF951-22F6-421C-8E6B-AB50220D91D1}" type="pres">
      <dgm:prSet presAssocID="{EDC0DF72-86E0-4A45-843A-A877AB6F443E}" presName="parTx" presStyleLbl="revTx" presStyleIdx="1" presStyleCnt="3">
        <dgm:presLayoutVars>
          <dgm:chMax val="0"/>
          <dgm:chPref val="0"/>
        </dgm:presLayoutVars>
      </dgm:prSet>
      <dgm:spPr/>
    </dgm:pt>
    <dgm:pt modelId="{6C29A0D4-1785-40C3-B09C-84103D7F0DFD}" type="pres">
      <dgm:prSet presAssocID="{F412DDA4-2C0B-473F-93D5-D184648A0A13}" presName="sibTrans" presStyleCnt="0"/>
      <dgm:spPr/>
    </dgm:pt>
    <dgm:pt modelId="{7DF69547-3E04-4560-961B-AB35CF5D4E08}" type="pres">
      <dgm:prSet presAssocID="{F2695293-82CD-4476-A0CA-B218E5ECBE9E}" presName="compNode" presStyleCnt="0"/>
      <dgm:spPr/>
    </dgm:pt>
    <dgm:pt modelId="{1DB602C9-B2CC-487E-BA6F-3682320D7B3E}" type="pres">
      <dgm:prSet presAssocID="{F2695293-82CD-4476-A0CA-B218E5ECBE9E}" presName="bgRect" presStyleLbl="bgShp" presStyleIdx="2" presStyleCnt="3"/>
      <dgm:spPr/>
    </dgm:pt>
    <dgm:pt modelId="{5B4BB628-FD02-4EB0-9FF0-5D6666ECF611}" type="pres">
      <dgm:prSet presAssocID="{F2695293-82CD-4476-A0CA-B218E5ECBE9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ginning"/>
        </a:ext>
      </dgm:extLst>
    </dgm:pt>
    <dgm:pt modelId="{0D86362C-68DF-44ED-BFB4-D71CC57012EA}" type="pres">
      <dgm:prSet presAssocID="{F2695293-82CD-4476-A0CA-B218E5ECBE9E}" presName="spaceRect" presStyleCnt="0"/>
      <dgm:spPr/>
    </dgm:pt>
    <dgm:pt modelId="{9D75450C-D6C2-4A98-A751-318FC30FB5BF}" type="pres">
      <dgm:prSet presAssocID="{F2695293-82CD-4476-A0CA-B218E5ECBE9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5617C11-C5A7-41AE-B6F0-622738D2DAC7}" type="presOf" srcId="{EDC0DF72-86E0-4A45-843A-A877AB6F443E}" destId="{9BBBF951-22F6-421C-8E6B-AB50220D91D1}" srcOrd="0" destOrd="0" presId="urn:microsoft.com/office/officeart/2018/2/layout/IconVerticalSolidList"/>
    <dgm:cxn modelId="{F981622E-4164-47A6-B0E4-BF93D0D2892F}" type="presOf" srcId="{B07EBF4A-1635-42A3-AB71-44C63D70CD72}" destId="{89B95196-6D62-4881-A137-02B76A2DF9BC}" srcOrd="0" destOrd="0" presId="urn:microsoft.com/office/officeart/2018/2/layout/IconVerticalSolidList"/>
    <dgm:cxn modelId="{769E605C-9E21-4FDA-8496-A56704F08A31}" srcId="{15572ADF-C87A-4278-A56D-4A101D30493C}" destId="{EDC0DF72-86E0-4A45-843A-A877AB6F443E}" srcOrd="1" destOrd="0" parTransId="{18F14C4B-545E-4920-AB1B-D8D27BDC0017}" sibTransId="{F412DDA4-2C0B-473F-93D5-D184648A0A13}"/>
    <dgm:cxn modelId="{67E29C48-C459-45D3-A7F5-51B934EE3E20}" srcId="{15572ADF-C87A-4278-A56D-4A101D30493C}" destId="{B07EBF4A-1635-42A3-AB71-44C63D70CD72}" srcOrd="0" destOrd="0" parTransId="{FCCA460D-C23A-41DD-9AB3-1F7E8C7BB6B6}" sibTransId="{EB23A948-C1D4-4840-9426-E7C4B376BFFF}"/>
    <dgm:cxn modelId="{3BE00D8A-EFDF-4637-97E7-E5EBEF9A2D33}" type="presOf" srcId="{F2695293-82CD-4476-A0CA-B218E5ECBE9E}" destId="{9D75450C-D6C2-4A98-A751-318FC30FB5BF}" srcOrd="0" destOrd="0" presId="urn:microsoft.com/office/officeart/2018/2/layout/IconVerticalSolidList"/>
    <dgm:cxn modelId="{ABFF5CD1-7E68-48B8-83BA-A005E19E8F68}" type="presOf" srcId="{15572ADF-C87A-4278-A56D-4A101D30493C}" destId="{63002EBC-E818-414A-A238-DFCAC0921809}" srcOrd="0" destOrd="0" presId="urn:microsoft.com/office/officeart/2018/2/layout/IconVerticalSolidList"/>
    <dgm:cxn modelId="{7470A5DF-1624-46FB-BD14-765A67F3CDC3}" srcId="{15572ADF-C87A-4278-A56D-4A101D30493C}" destId="{F2695293-82CD-4476-A0CA-B218E5ECBE9E}" srcOrd="2" destOrd="0" parTransId="{245E4E4D-BD70-4887-92A5-EEA9F35DBC9B}" sibTransId="{90D85EF7-B634-41B9-846E-F00AF0EAC61B}"/>
    <dgm:cxn modelId="{2E96107B-E6E0-4BD4-9802-1145FD0D5DBE}" type="presParOf" srcId="{63002EBC-E818-414A-A238-DFCAC0921809}" destId="{1E9755FE-F558-4B70-A50B-A06261ACCB52}" srcOrd="0" destOrd="0" presId="urn:microsoft.com/office/officeart/2018/2/layout/IconVerticalSolidList"/>
    <dgm:cxn modelId="{14123089-E968-4CFC-BDC5-B681FB5CEE86}" type="presParOf" srcId="{1E9755FE-F558-4B70-A50B-A06261ACCB52}" destId="{F7317D8D-D562-466B-8E4B-7A41CBC50D47}" srcOrd="0" destOrd="0" presId="urn:microsoft.com/office/officeart/2018/2/layout/IconVerticalSolidList"/>
    <dgm:cxn modelId="{4733073E-4143-4435-835A-6BD475429042}" type="presParOf" srcId="{1E9755FE-F558-4B70-A50B-A06261ACCB52}" destId="{7C78AD59-720D-4625-B246-EA0894451149}" srcOrd="1" destOrd="0" presId="urn:microsoft.com/office/officeart/2018/2/layout/IconVerticalSolidList"/>
    <dgm:cxn modelId="{55832864-B419-4F6D-BD43-590B497EBAF1}" type="presParOf" srcId="{1E9755FE-F558-4B70-A50B-A06261ACCB52}" destId="{BFBBA2D6-B931-43CD-B0E7-471AE9930D78}" srcOrd="2" destOrd="0" presId="urn:microsoft.com/office/officeart/2018/2/layout/IconVerticalSolidList"/>
    <dgm:cxn modelId="{15A92E3C-60EC-47CE-8A0B-590658A4F1A0}" type="presParOf" srcId="{1E9755FE-F558-4B70-A50B-A06261ACCB52}" destId="{89B95196-6D62-4881-A137-02B76A2DF9BC}" srcOrd="3" destOrd="0" presId="urn:microsoft.com/office/officeart/2018/2/layout/IconVerticalSolidList"/>
    <dgm:cxn modelId="{040C5392-D239-4E15-ACB1-8063C323F153}" type="presParOf" srcId="{63002EBC-E818-414A-A238-DFCAC0921809}" destId="{1A73253C-4445-4E65-8E81-3B401A8C3B99}" srcOrd="1" destOrd="0" presId="urn:microsoft.com/office/officeart/2018/2/layout/IconVerticalSolidList"/>
    <dgm:cxn modelId="{61A61A69-7996-4E2E-889F-027ADDC7D934}" type="presParOf" srcId="{63002EBC-E818-414A-A238-DFCAC0921809}" destId="{C150D3C5-5C5B-4BC4-8BF2-C6BB08F5CA82}" srcOrd="2" destOrd="0" presId="urn:microsoft.com/office/officeart/2018/2/layout/IconVerticalSolidList"/>
    <dgm:cxn modelId="{F721848D-0747-4552-AB35-F67BDB6E598B}" type="presParOf" srcId="{C150D3C5-5C5B-4BC4-8BF2-C6BB08F5CA82}" destId="{9083E862-FF1F-4072-ABE7-E8193632EB5C}" srcOrd="0" destOrd="0" presId="urn:microsoft.com/office/officeart/2018/2/layout/IconVerticalSolidList"/>
    <dgm:cxn modelId="{D23307DB-6CAB-4E76-8D33-16888207EF06}" type="presParOf" srcId="{C150D3C5-5C5B-4BC4-8BF2-C6BB08F5CA82}" destId="{C7507E5A-4E7A-4FD5-A6BF-686020976665}" srcOrd="1" destOrd="0" presId="urn:microsoft.com/office/officeart/2018/2/layout/IconVerticalSolidList"/>
    <dgm:cxn modelId="{94CC923D-654B-4297-9DD6-9A5B5C77D144}" type="presParOf" srcId="{C150D3C5-5C5B-4BC4-8BF2-C6BB08F5CA82}" destId="{3E5CE1C1-CBF8-4F91-8CDB-B3BB8226AE45}" srcOrd="2" destOrd="0" presId="urn:microsoft.com/office/officeart/2018/2/layout/IconVerticalSolidList"/>
    <dgm:cxn modelId="{9A7C8E60-5190-4BF3-8992-FA2992F3524F}" type="presParOf" srcId="{C150D3C5-5C5B-4BC4-8BF2-C6BB08F5CA82}" destId="{9BBBF951-22F6-421C-8E6B-AB50220D91D1}" srcOrd="3" destOrd="0" presId="urn:microsoft.com/office/officeart/2018/2/layout/IconVerticalSolidList"/>
    <dgm:cxn modelId="{8C4E72F6-6993-4376-8130-55DD9DE04AB9}" type="presParOf" srcId="{63002EBC-E818-414A-A238-DFCAC0921809}" destId="{6C29A0D4-1785-40C3-B09C-84103D7F0DFD}" srcOrd="3" destOrd="0" presId="urn:microsoft.com/office/officeart/2018/2/layout/IconVerticalSolidList"/>
    <dgm:cxn modelId="{937518B7-598F-415A-8465-746180A592D0}" type="presParOf" srcId="{63002EBC-E818-414A-A238-DFCAC0921809}" destId="{7DF69547-3E04-4560-961B-AB35CF5D4E08}" srcOrd="4" destOrd="0" presId="urn:microsoft.com/office/officeart/2018/2/layout/IconVerticalSolidList"/>
    <dgm:cxn modelId="{0925B4BA-083F-4EF2-8C3D-6EB16711A8B6}" type="presParOf" srcId="{7DF69547-3E04-4560-961B-AB35CF5D4E08}" destId="{1DB602C9-B2CC-487E-BA6F-3682320D7B3E}" srcOrd="0" destOrd="0" presId="urn:microsoft.com/office/officeart/2018/2/layout/IconVerticalSolidList"/>
    <dgm:cxn modelId="{373F1321-D275-4B95-B242-F3ACA3AD4DBC}" type="presParOf" srcId="{7DF69547-3E04-4560-961B-AB35CF5D4E08}" destId="{5B4BB628-FD02-4EB0-9FF0-5D6666ECF611}" srcOrd="1" destOrd="0" presId="urn:microsoft.com/office/officeart/2018/2/layout/IconVerticalSolidList"/>
    <dgm:cxn modelId="{97914AF4-454E-49F4-8E40-227CF0E4F375}" type="presParOf" srcId="{7DF69547-3E04-4560-961B-AB35CF5D4E08}" destId="{0D86362C-68DF-44ED-BFB4-D71CC57012EA}" srcOrd="2" destOrd="0" presId="urn:microsoft.com/office/officeart/2018/2/layout/IconVerticalSolidList"/>
    <dgm:cxn modelId="{14B4BED9-2859-49EF-B845-071569402D7B}" type="presParOf" srcId="{7DF69547-3E04-4560-961B-AB35CF5D4E08}" destId="{9D75450C-D6C2-4A98-A751-318FC30FB5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190753-BFB7-432F-8ED6-3CC6EC257966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7C9764C-BDC0-4484-AEFD-6BFB29F18AA8}">
      <dgm:prSet/>
      <dgm:spPr/>
      <dgm:t>
        <a:bodyPr/>
        <a:lstStyle/>
        <a:p>
          <a:pPr algn="l"/>
          <a:r>
            <a:rPr lang="en-US" b="1" i="0" baseline="0" dirty="0"/>
            <a:t>Nearly 30% </a:t>
          </a:r>
          <a:r>
            <a:rPr lang="en-US" b="0" i="0" baseline="0" dirty="0"/>
            <a:t>were not working due to caregiving responsibilities, illness or disability, or school attendance</a:t>
          </a:r>
          <a:endParaRPr lang="en-US" dirty="0"/>
        </a:p>
      </dgm:t>
    </dgm:pt>
    <dgm:pt modelId="{AE72DF9B-574D-4A06-9F13-36A923A71D2E}" type="parTrans" cxnId="{B79F42B4-A83F-4D3C-9DE4-8612FFED464A}">
      <dgm:prSet/>
      <dgm:spPr/>
      <dgm:t>
        <a:bodyPr/>
        <a:lstStyle/>
        <a:p>
          <a:endParaRPr lang="en-US"/>
        </a:p>
      </dgm:t>
    </dgm:pt>
    <dgm:pt modelId="{307E9559-D510-450B-9F2B-3B7D6A881C67}" type="sibTrans" cxnId="{B79F42B4-A83F-4D3C-9DE4-8612FFED464A}">
      <dgm:prSet/>
      <dgm:spPr/>
      <dgm:t>
        <a:bodyPr/>
        <a:lstStyle/>
        <a:p>
          <a:endParaRPr lang="en-US"/>
        </a:p>
      </dgm:t>
    </dgm:pt>
    <dgm:pt modelId="{36F74C2B-D92E-469A-A48D-97F770490C62}">
      <dgm:prSet/>
      <dgm:spPr/>
      <dgm:t>
        <a:bodyPr/>
        <a:lstStyle/>
        <a:p>
          <a:pPr algn="l"/>
          <a:r>
            <a:rPr lang="en-US" b="0" i="0" baseline="0" dirty="0"/>
            <a:t>Based on this data, </a:t>
          </a:r>
          <a:r>
            <a:rPr lang="en-US" b="1" i="0" baseline="0" dirty="0"/>
            <a:t>only a small share </a:t>
          </a:r>
          <a:r>
            <a:rPr lang="en-US" b="0" i="0" baseline="0" dirty="0"/>
            <a:t>of Medicaid adults were not meeting work requirements</a:t>
          </a:r>
          <a:endParaRPr lang="en-US" dirty="0"/>
        </a:p>
      </dgm:t>
    </dgm:pt>
    <dgm:pt modelId="{598124E9-3200-4831-AD64-A91394A9437F}" type="parTrans" cxnId="{E155FEAB-9803-4D9C-84EA-80DB428CC140}">
      <dgm:prSet/>
      <dgm:spPr/>
      <dgm:t>
        <a:bodyPr/>
        <a:lstStyle/>
        <a:p>
          <a:endParaRPr lang="en-US"/>
        </a:p>
      </dgm:t>
    </dgm:pt>
    <dgm:pt modelId="{603FD517-6116-4A10-A6DB-83F25EBD2BE5}" type="sibTrans" cxnId="{E155FEAB-9803-4D9C-84EA-80DB428CC140}">
      <dgm:prSet/>
      <dgm:spPr/>
      <dgm:t>
        <a:bodyPr/>
        <a:lstStyle/>
        <a:p>
          <a:endParaRPr lang="en-US"/>
        </a:p>
      </dgm:t>
    </dgm:pt>
    <dgm:pt modelId="{F589FE20-ED75-440F-B5BE-3D2632240AAC}">
      <dgm:prSet/>
      <dgm:spPr/>
      <dgm:t>
        <a:bodyPr/>
        <a:lstStyle/>
        <a:p>
          <a:pPr algn="l"/>
          <a:r>
            <a:rPr lang="en-US" dirty="0"/>
            <a:t>Nearly two-thirds of adults </a:t>
          </a:r>
          <a:r>
            <a:rPr lang="en-US" b="1" dirty="0"/>
            <a:t>ages 19-64 </a:t>
          </a:r>
          <a:r>
            <a:rPr lang="en-US" dirty="0"/>
            <a:t>covered by Medicaid were working</a:t>
          </a:r>
        </a:p>
      </dgm:t>
    </dgm:pt>
    <dgm:pt modelId="{0175ED00-04CB-4E80-ACC8-3D1455F014B4}" type="sibTrans" cxnId="{D2ED50EA-AFA2-46FE-A518-A54BA8F96719}">
      <dgm:prSet/>
      <dgm:spPr/>
      <dgm:t>
        <a:bodyPr/>
        <a:lstStyle/>
        <a:p>
          <a:endParaRPr lang="en-US"/>
        </a:p>
      </dgm:t>
    </dgm:pt>
    <dgm:pt modelId="{9434CAB0-FA11-444D-99D7-133298F382AA}" type="parTrans" cxnId="{D2ED50EA-AFA2-46FE-A518-A54BA8F96719}">
      <dgm:prSet/>
      <dgm:spPr/>
      <dgm:t>
        <a:bodyPr/>
        <a:lstStyle/>
        <a:p>
          <a:endParaRPr lang="en-US"/>
        </a:p>
      </dgm:t>
    </dgm:pt>
    <dgm:pt modelId="{5F50BF4A-B24F-4B5D-B08C-BFA20B3A7BB4}" type="pres">
      <dgm:prSet presAssocID="{03190753-BFB7-432F-8ED6-3CC6EC257966}" presName="Name0" presStyleCnt="0">
        <dgm:presLayoutVars>
          <dgm:dir/>
          <dgm:animLvl val="lvl"/>
          <dgm:resizeHandles val="exact"/>
        </dgm:presLayoutVars>
      </dgm:prSet>
      <dgm:spPr/>
    </dgm:pt>
    <dgm:pt modelId="{5B74B05D-D308-43DD-8E6A-488D5B6BD15A}" type="pres">
      <dgm:prSet presAssocID="{36F74C2B-D92E-469A-A48D-97F770490C62}" presName="boxAndChildren" presStyleCnt="0"/>
      <dgm:spPr/>
    </dgm:pt>
    <dgm:pt modelId="{0CFF1B2E-454B-4E21-BBC2-06CFE7D2E215}" type="pres">
      <dgm:prSet presAssocID="{36F74C2B-D92E-469A-A48D-97F770490C62}" presName="parentTextBox" presStyleLbl="node1" presStyleIdx="0" presStyleCnt="3"/>
      <dgm:spPr/>
    </dgm:pt>
    <dgm:pt modelId="{09C3625F-D8A8-438E-889E-2D76230933AE}" type="pres">
      <dgm:prSet presAssocID="{307E9559-D510-450B-9F2B-3B7D6A881C67}" presName="sp" presStyleCnt="0"/>
      <dgm:spPr/>
    </dgm:pt>
    <dgm:pt modelId="{12B32BD4-57C6-4DB9-8703-BAF4A5C64D69}" type="pres">
      <dgm:prSet presAssocID="{C7C9764C-BDC0-4484-AEFD-6BFB29F18AA8}" presName="arrowAndChildren" presStyleCnt="0"/>
      <dgm:spPr/>
    </dgm:pt>
    <dgm:pt modelId="{979B7DD4-76A1-4208-9352-6B6FD58D5A9E}" type="pres">
      <dgm:prSet presAssocID="{C7C9764C-BDC0-4484-AEFD-6BFB29F18AA8}" presName="parentTextArrow" presStyleLbl="node1" presStyleIdx="1" presStyleCnt="3"/>
      <dgm:spPr/>
    </dgm:pt>
    <dgm:pt modelId="{92D05C13-1F9A-41FB-BCE2-0319A1B627E7}" type="pres">
      <dgm:prSet presAssocID="{0175ED00-04CB-4E80-ACC8-3D1455F014B4}" presName="sp" presStyleCnt="0"/>
      <dgm:spPr/>
    </dgm:pt>
    <dgm:pt modelId="{8AC88A96-98B0-446D-8687-0B26AD2008C6}" type="pres">
      <dgm:prSet presAssocID="{F589FE20-ED75-440F-B5BE-3D2632240AAC}" presName="arrowAndChildren" presStyleCnt="0"/>
      <dgm:spPr/>
    </dgm:pt>
    <dgm:pt modelId="{5474FBDE-7B70-4731-A9AE-090A3BC945D6}" type="pres">
      <dgm:prSet presAssocID="{F589FE20-ED75-440F-B5BE-3D2632240AAC}" presName="parentTextArrow" presStyleLbl="node1" presStyleIdx="2" presStyleCnt="3"/>
      <dgm:spPr/>
    </dgm:pt>
  </dgm:ptLst>
  <dgm:cxnLst>
    <dgm:cxn modelId="{E092EF19-ABED-46F3-A991-45F60AB3C443}" type="presOf" srcId="{F589FE20-ED75-440F-B5BE-3D2632240AAC}" destId="{5474FBDE-7B70-4731-A9AE-090A3BC945D6}" srcOrd="0" destOrd="0" presId="urn:microsoft.com/office/officeart/2005/8/layout/process4"/>
    <dgm:cxn modelId="{1AB8A36E-F6D8-4BB3-9443-3CA07E0914D2}" type="presOf" srcId="{03190753-BFB7-432F-8ED6-3CC6EC257966}" destId="{5F50BF4A-B24F-4B5D-B08C-BFA20B3A7BB4}" srcOrd="0" destOrd="0" presId="urn:microsoft.com/office/officeart/2005/8/layout/process4"/>
    <dgm:cxn modelId="{FE80CB50-BC2B-46D1-92F6-891948853D90}" type="presOf" srcId="{C7C9764C-BDC0-4484-AEFD-6BFB29F18AA8}" destId="{979B7DD4-76A1-4208-9352-6B6FD58D5A9E}" srcOrd="0" destOrd="0" presId="urn:microsoft.com/office/officeart/2005/8/layout/process4"/>
    <dgm:cxn modelId="{1D704759-7D81-49D8-AA42-486870519716}" type="presOf" srcId="{36F74C2B-D92E-469A-A48D-97F770490C62}" destId="{0CFF1B2E-454B-4E21-BBC2-06CFE7D2E215}" srcOrd="0" destOrd="0" presId="urn:microsoft.com/office/officeart/2005/8/layout/process4"/>
    <dgm:cxn modelId="{E155FEAB-9803-4D9C-84EA-80DB428CC140}" srcId="{03190753-BFB7-432F-8ED6-3CC6EC257966}" destId="{36F74C2B-D92E-469A-A48D-97F770490C62}" srcOrd="2" destOrd="0" parTransId="{598124E9-3200-4831-AD64-A91394A9437F}" sibTransId="{603FD517-6116-4A10-A6DB-83F25EBD2BE5}"/>
    <dgm:cxn modelId="{B79F42B4-A83F-4D3C-9DE4-8612FFED464A}" srcId="{03190753-BFB7-432F-8ED6-3CC6EC257966}" destId="{C7C9764C-BDC0-4484-AEFD-6BFB29F18AA8}" srcOrd="1" destOrd="0" parTransId="{AE72DF9B-574D-4A06-9F13-36A923A71D2E}" sibTransId="{307E9559-D510-450B-9F2B-3B7D6A881C67}"/>
    <dgm:cxn modelId="{D2ED50EA-AFA2-46FE-A518-A54BA8F96719}" srcId="{03190753-BFB7-432F-8ED6-3CC6EC257966}" destId="{F589FE20-ED75-440F-B5BE-3D2632240AAC}" srcOrd="0" destOrd="0" parTransId="{9434CAB0-FA11-444D-99D7-133298F382AA}" sibTransId="{0175ED00-04CB-4E80-ACC8-3D1455F014B4}"/>
    <dgm:cxn modelId="{BF8F84EE-F088-4841-91C1-4DF1B87DB878}" type="presParOf" srcId="{5F50BF4A-B24F-4B5D-B08C-BFA20B3A7BB4}" destId="{5B74B05D-D308-43DD-8E6A-488D5B6BD15A}" srcOrd="0" destOrd="0" presId="urn:microsoft.com/office/officeart/2005/8/layout/process4"/>
    <dgm:cxn modelId="{359CF6E6-56A9-4570-8F9C-CDD4250C6794}" type="presParOf" srcId="{5B74B05D-D308-43DD-8E6A-488D5B6BD15A}" destId="{0CFF1B2E-454B-4E21-BBC2-06CFE7D2E215}" srcOrd="0" destOrd="0" presId="urn:microsoft.com/office/officeart/2005/8/layout/process4"/>
    <dgm:cxn modelId="{86F9928D-0E21-4B40-8970-1DCEB33A4870}" type="presParOf" srcId="{5F50BF4A-B24F-4B5D-B08C-BFA20B3A7BB4}" destId="{09C3625F-D8A8-438E-889E-2D76230933AE}" srcOrd="1" destOrd="0" presId="urn:microsoft.com/office/officeart/2005/8/layout/process4"/>
    <dgm:cxn modelId="{C452D4B1-A0A7-48A2-AD06-EFB407CA1E73}" type="presParOf" srcId="{5F50BF4A-B24F-4B5D-B08C-BFA20B3A7BB4}" destId="{12B32BD4-57C6-4DB9-8703-BAF4A5C64D69}" srcOrd="2" destOrd="0" presId="urn:microsoft.com/office/officeart/2005/8/layout/process4"/>
    <dgm:cxn modelId="{94548CCF-D152-4BE6-B44C-A3DC40CDDC9D}" type="presParOf" srcId="{12B32BD4-57C6-4DB9-8703-BAF4A5C64D69}" destId="{979B7DD4-76A1-4208-9352-6B6FD58D5A9E}" srcOrd="0" destOrd="0" presId="urn:microsoft.com/office/officeart/2005/8/layout/process4"/>
    <dgm:cxn modelId="{2A47160F-5532-4453-BB56-58EBC46305DE}" type="presParOf" srcId="{5F50BF4A-B24F-4B5D-B08C-BFA20B3A7BB4}" destId="{92D05C13-1F9A-41FB-BCE2-0319A1B627E7}" srcOrd="3" destOrd="0" presId="urn:microsoft.com/office/officeart/2005/8/layout/process4"/>
    <dgm:cxn modelId="{9DD64F6E-F60C-416E-8A75-4ED77CDE3BAF}" type="presParOf" srcId="{5F50BF4A-B24F-4B5D-B08C-BFA20B3A7BB4}" destId="{8AC88A96-98B0-446D-8687-0B26AD2008C6}" srcOrd="4" destOrd="0" presId="urn:microsoft.com/office/officeart/2005/8/layout/process4"/>
    <dgm:cxn modelId="{B314CBD4-BE13-42BC-9CD9-9D11A74DE25C}" type="presParOf" srcId="{8AC88A96-98B0-446D-8687-0B26AD2008C6}" destId="{5474FBDE-7B70-4731-A9AE-090A3BC945D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0CDBFB-68D8-41B0-85C8-FB9B86C1BBF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4F46D41-1C71-4DDE-BF6C-DB712DF483F1}">
      <dgm:prSet custT="1"/>
      <dgm:spPr/>
      <dgm:t>
        <a:bodyPr/>
        <a:lstStyle/>
        <a:p>
          <a:r>
            <a:rPr lang="en-US" sz="2600" dirty="0"/>
            <a:t>In 2025, over 136,000 Nebraskans were enrolled in Marketplace plans, and 95% received tax credits in 2024</a:t>
          </a:r>
        </a:p>
      </dgm:t>
    </dgm:pt>
    <dgm:pt modelId="{74DB9A75-C6B9-4A15-90A8-5E8DBB554086}" type="parTrans" cxnId="{F1341301-C7ED-4FB4-B2C0-91EB28F7B13F}">
      <dgm:prSet/>
      <dgm:spPr/>
      <dgm:t>
        <a:bodyPr/>
        <a:lstStyle/>
        <a:p>
          <a:endParaRPr lang="en-US" sz="2400"/>
        </a:p>
      </dgm:t>
    </dgm:pt>
    <dgm:pt modelId="{450B4208-F126-4053-B48A-B2766AF32874}" type="sibTrans" cxnId="{F1341301-C7ED-4FB4-B2C0-91EB28F7B13F}">
      <dgm:prSet custT="1"/>
      <dgm:spPr/>
      <dgm:t>
        <a:bodyPr/>
        <a:lstStyle/>
        <a:p>
          <a:endParaRPr lang="en-US" sz="2400"/>
        </a:p>
      </dgm:t>
    </dgm:pt>
    <dgm:pt modelId="{A4043919-FA3B-4436-AFBB-2149902EEB28}">
      <dgm:prSet custT="1"/>
      <dgm:spPr/>
      <dgm:t>
        <a:bodyPr/>
        <a:lstStyle/>
        <a:p>
          <a:r>
            <a:rPr lang="en-US" sz="2600" dirty="0"/>
            <a:t>If the extra tax credits expire, 14,000  people in NE will  lose coverage</a:t>
          </a:r>
        </a:p>
      </dgm:t>
    </dgm:pt>
    <dgm:pt modelId="{3FCEB83E-DD02-411D-AFBA-59DAF9B60B92}" type="parTrans" cxnId="{3B244D17-3667-4CB6-B8DA-4C23B08F9AF0}">
      <dgm:prSet/>
      <dgm:spPr/>
      <dgm:t>
        <a:bodyPr/>
        <a:lstStyle/>
        <a:p>
          <a:endParaRPr lang="en-US" sz="2400"/>
        </a:p>
      </dgm:t>
    </dgm:pt>
    <dgm:pt modelId="{7FC855C5-657A-46DC-94F7-53053BBE653E}" type="sibTrans" cxnId="{3B244D17-3667-4CB6-B8DA-4C23B08F9AF0}">
      <dgm:prSet custT="1"/>
      <dgm:spPr/>
      <dgm:t>
        <a:bodyPr/>
        <a:lstStyle/>
        <a:p>
          <a:endParaRPr lang="en-US" sz="2400"/>
        </a:p>
      </dgm:t>
    </dgm:pt>
    <dgm:pt modelId="{A743CA1A-BEF1-49B4-AD45-260FF06FCCC3}">
      <dgm:prSet custT="1"/>
      <dgm:spPr/>
      <dgm:t>
        <a:bodyPr/>
        <a:lstStyle/>
        <a:p>
          <a:r>
            <a:rPr lang="en-US" sz="2600" dirty="0"/>
            <a:t>The cost of annual premiums will increase between 9% and 36% due to the loss of immigrants and other factors such as tariffs, inflation, and workforce shortages</a:t>
          </a:r>
        </a:p>
      </dgm:t>
    </dgm:pt>
    <dgm:pt modelId="{50B7E31B-A2D3-4109-A446-007E2469F286}" type="parTrans" cxnId="{83E2E7AE-0EEF-4DD8-B179-24BB307599F3}">
      <dgm:prSet/>
      <dgm:spPr/>
      <dgm:t>
        <a:bodyPr/>
        <a:lstStyle/>
        <a:p>
          <a:endParaRPr lang="en-US" sz="2400"/>
        </a:p>
      </dgm:t>
    </dgm:pt>
    <dgm:pt modelId="{9FACD231-7E24-4B95-83DE-B9C7919337FB}" type="sibTrans" cxnId="{83E2E7AE-0EEF-4DD8-B179-24BB307599F3}">
      <dgm:prSet/>
      <dgm:spPr/>
      <dgm:t>
        <a:bodyPr/>
        <a:lstStyle/>
        <a:p>
          <a:endParaRPr lang="en-US" sz="2400"/>
        </a:p>
      </dgm:t>
    </dgm:pt>
    <dgm:pt modelId="{1A23F793-61A3-4C69-B78C-63589EDA0634}" type="pres">
      <dgm:prSet presAssocID="{860CDBFB-68D8-41B0-85C8-FB9B86C1BBFC}" presName="outerComposite" presStyleCnt="0">
        <dgm:presLayoutVars>
          <dgm:chMax val="5"/>
          <dgm:dir/>
          <dgm:resizeHandles val="exact"/>
        </dgm:presLayoutVars>
      </dgm:prSet>
      <dgm:spPr/>
    </dgm:pt>
    <dgm:pt modelId="{DE32B551-3F43-4033-8778-7EFA782E4D93}" type="pres">
      <dgm:prSet presAssocID="{860CDBFB-68D8-41B0-85C8-FB9B86C1BBFC}" presName="dummyMaxCanvas" presStyleCnt="0">
        <dgm:presLayoutVars/>
      </dgm:prSet>
      <dgm:spPr/>
    </dgm:pt>
    <dgm:pt modelId="{B647953A-E056-4EC8-8EEF-3A749DB5BB56}" type="pres">
      <dgm:prSet presAssocID="{860CDBFB-68D8-41B0-85C8-FB9B86C1BBFC}" presName="ThreeNodes_1" presStyleLbl="node1" presStyleIdx="0" presStyleCnt="3">
        <dgm:presLayoutVars>
          <dgm:bulletEnabled val="1"/>
        </dgm:presLayoutVars>
      </dgm:prSet>
      <dgm:spPr/>
    </dgm:pt>
    <dgm:pt modelId="{ACC43534-ED61-457B-BD55-922FF8195ADE}" type="pres">
      <dgm:prSet presAssocID="{860CDBFB-68D8-41B0-85C8-FB9B86C1BBFC}" presName="ThreeNodes_2" presStyleLbl="node1" presStyleIdx="1" presStyleCnt="3">
        <dgm:presLayoutVars>
          <dgm:bulletEnabled val="1"/>
        </dgm:presLayoutVars>
      </dgm:prSet>
      <dgm:spPr/>
    </dgm:pt>
    <dgm:pt modelId="{B7909526-4EAD-4A8D-BA86-F5FBDA5224FC}" type="pres">
      <dgm:prSet presAssocID="{860CDBFB-68D8-41B0-85C8-FB9B86C1BBFC}" presName="ThreeNodes_3" presStyleLbl="node1" presStyleIdx="2" presStyleCnt="3">
        <dgm:presLayoutVars>
          <dgm:bulletEnabled val="1"/>
        </dgm:presLayoutVars>
      </dgm:prSet>
      <dgm:spPr/>
    </dgm:pt>
    <dgm:pt modelId="{515CE8C4-F596-4886-B07E-F770C0EA5B60}" type="pres">
      <dgm:prSet presAssocID="{860CDBFB-68D8-41B0-85C8-FB9B86C1BBFC}" presName="ThreeConn_1-2" presStyleLbl="fgAccFollowNode1" presStyleIdx="0" presStyleCnt="2">
        <dgm:presLayoutVars>
          <dgm:bulletEnabled val="1"/>
        </dgm:presLayoutVars>
      </dgm:prSet>
      <dgm:spPr/>
    </dgm:pt>
    <dgm:pt modelId="{1414B1C8-2593-4CA8-A4C4-4FA71394ADC5}" type="pres">
      <dgm:prSet presAssocID="{860CDBFB-68D8-41B0-85C8-FB9B86C1BBFC}" presName="ThreeConn_2-3" presStyleLbl="fgAccFollowNode1" presStyleIdx="1" presStyleCnt="2">
        <dgm:presLayoutVars>
          <dgm:bulletEnabled val="1"/>
        </dgm:presLayoutVars>
      </dgm:prSet>
      <dgm:spPr/>
    </dgm:pt>
    <dgm:pt modelId="{BC764820-3883-4D48-9C7E-D229CF1B53A2}" type="pres">
      <dgm:prSet presAssocID="{860CDBFB-68D8-41B0-85C8-FB9B86C1BBFC}" presName="ThreeNodes_1_text" presStyleLbl="node1" presStyleIdx="2" presStyleCnt="3">
        <dgm:presLayoutVars>
          <dgm:bulletEnabled val="1"/>
        </dgm:presLayoutVars>
      </dgm:prSet>
      <dgm:spPr/>
    </dgm:pt>
    <dgm:pt modelId="{CFCFDAF4-08BD-4484-9711-2FC9DA716916}" type="pres">
      <dgm:prSet presAssocID="{860CDBFB-68D8-41B0-85C8-FB9B86C1BBFC}" presName="ThreeNodes_2_text" presStyleLbl="node1" presStyleIdx="2" presStyleCnt="3">
        <dgm:presLayoutVars>
          <dgm:bulletEnabled val="1"/>
        </dgm:presLayoutVars>
      </dgm:prSet>
      <dgm:spPr/>
    </dgm:pt>
    <dgm:pt modelId="{3EF97601-DC2C-4A84-BDBD-5611965D86ED}" type="pres">
      <dgm:prSet presAssocID="{860CDBFB-68D8-41B0-85C8-FB9B86C1BBF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1341301-C7ED-4FB4-B2C0-91EB28F7B13F}" srcId="{860CDBFB-68D8-41B0-85C8-FB9B86C1BBFC}" destId="{84F46D41-1C71-4DDE-BF6C-DB712DF483F1}" srcOrd="0" destOrd="0" parTransId="{74DB9A75-C6B9-4A15-90A8-5E8DBB554086}" sibTransId="{450B4208-F126-4053-B48A-B2766AF32874}"/>
    <dgm:cxn modelId="{3B244D17-3667-4CB6-B8DA-4C23B08F9AF0}" srcId="{860CDBFB-68D8-41B0-85C8-FB9B86C1BBFC}" destId="{A4043919-FA3B-4436-AFBB-2149902EEB28}" srcOrd="1" destOrd="0" parTransId="{3FCEB83E-DD02-411D-AFBA-59DAF9B60B92}" sibTransId="{7FC855C5-657A-46DC-94F7-53053BBE653E}"/>
    <dgm:cxn modelId="{3918A61D-9D91-45B5-9668-E31B8D19E1F3}" type="presOf" srcId="{860CDBFB-68D8-41B0-85C8-FB9B86C1BBFC}" destId="{1A23F793-61A3-4C69-B78C-63589EDA0634}" srcOrd="0" destOrd="0" presId="urn:microsoft.com/office/officeart/2005/8/layout/vProcess5"/>
    <dgm:cxn modelId="{AA26C146-F2CF-4938-ADB3-8F98F95EFAE5}" type="presOf" srcId="{A4043919-FA3B-4436-AFBB-2149902EEB28}" destId="{CFCFDAF4-08BD-4484-9711-2FC9DA716916}" srcOrd="1" destOrd="0" presId="urn:microsoft.com/office/officeart/2005/8/layout/vProcess5"/>
    <dgm:cxn modelId="{86BFF17F-8AF0-42F7-9E64-1399B8362C41}" type="presOf" srcId="{A4043919-FA3B-4436-AFBB-2149902EEB28}" destId="{ACC43534-ED61-457B-BD55-922FF8195ADE}" srcOrd="0" destOrd="0" presId="urn:microsoft.com/office/officeart/2005/8/layout/vProcess5"/>
    <dgm:cxn modelId="{DC7BBE87-2CB7-4E31-B67E-F915C7E2F278}" type="presOf" srcId="{A743CA1A-BEF1-49B4-AD45-260FF06FCCC3}" destId="{3EF97601-DC2C-4A84-BDBD-5611965D86ED}" srcOrd="1" destOrd="0" presId="urn:microsoft.com/office/officeart/2005/8/layout/vProcess5"/>
    <dgm:cxn modelId="{83E2E7AE-0EEF-4DD8-B179-24BB307599F3}" srcId="{860CDBFB-68D8-41B0-85C8-FB9B86C1BBFC}" destId="{A743CA1A-BEF1-49B4-AD45-260FF06FCCC3}" srcOrd="2" destOrd="0" parTransId="{50B7E31B-A2D3-4109-A446-007E2469F286}" sibTransId="{9FACD231-7E24-4B95-83DE-B9C7919337FB}"/>
    <dgm:cxn modelId="{D650A7AF-A8C5-444A-A890-2DAF95DD8F5A}" type="presOf" srcId="{450B4208-F126-4053-B48A-B2766AF32874}" destId="{515CE8C4-F596-4886-B07E-F770C0EA5B60}" srcOrd="0" destOrd="0" presId="urn:microsoft.com/office/officeart/2005/8/layout/vProcess5"/>
    <dgm:cxn modelId="{BD05CED2-61F0-4A5B-A5F2-2CC15FB1D43F}" type="presOf" srcId="{84F46D41-1C71-4DDE-BF6C-DB712DF483F1}" destId="{BC764820-3883-4D48-9C7E-D229CF1B53A2}" srcOrd="1" destOrd="0" presId="urn:microsoft.com/office/officeart/2005/8/layout/vProcess5"/>
    <dgm:cxn modelId="{1F67A7D8-27BF-44F3-BB33-95FFD8EBD985}" type="presOf" srcId="{7FC855C5-657A-46DC-94F7-53053BBE653E}" destId="{1414B1C8-2593-4CA8-A4C4-4FA71394ADC5}" srcOrd="0" destOrd="0" presId="urn:microsoft.com/office/officeart/2005/8/layout/vProcess5"/>
    <dgm:cxn modelId="{AB9C24E5-8A63-4575-927C-85A005AB2D8D}" type="presOf" srcId="{84F46D41-1C71-4DDE-BF6C-DB712DF483F1}" destId="{B647953A-E056-4EC8-8EEF-3A749DB5BB56}" srcOrd="0" destOrd="0" presId="urn:microsoft.com/office/officeart/2005/8/layout/vProcess5"/>
    <dgm:cxn modelId="{B06272FA-7A65-4245-B9CB-876EED0B7475}" type="presOf" srcId="{A743CA1A-BEF1-49B4-AD45-260FF06FCCC3}" destId="{B7909526-4EAD-4A8D-BA86-F5FBDA5224FC}" srcOrd="0" destOrd="0" presId="urn:microsoft.com/office/officeart/2005/8/layout/vProcess5"/>
    <dgm:cxn modelId="{DCC3BCBD-22F6-4D91-9D59-BEF70B9844B7}" type="presParOf" srcId="{1A23F793-61A3-4C69-B78C-63589EDA0634}" destId="{DE32B551-3F43-4033-8778-7EFA782E4D93}" srcOrd="0" destOrd="0" presId="urn:microsoft.com/office/officeart/2005/8/layout/vProcess5"/>
    <dgm:cxn modelId="{B085E417-6F54-4A18-97D7-DBA10493C90E}" type="presParOf" srcId="{1A23F793-61A3-4C69-B78C-63589EDA0634}" destId="{B647953A-E056-4EC8-8EEF-3A749DB5BB56}" srcOrd="1" destOrd="0" presId="urn:microsoft.com/office/officeart/2005/8/layout/vProcess5"/>
    <dgm:cxn modelId="{EFB4517A-8E2A-4F33-86F4-BB4C4F451F12}" type="presParOf" srcId="{1A23F793-61A3-4C69-B78C-63589EDA0634}" destId="{ACC43534-ED61-457B-BD55-922FF8195ADE}" srcOrd="2" destOrd="0" presId="urn:microsoft.com/office/officeart/2005/8/layout/vProcess5"/>
    <dgm:cxn modelId="{0B63C8E6-19AD-42EB-AD10-B1ED35FCCB48}" type="presParOf" srcId="{1A23F793-61A3-4C69-B78C-63589EDA0634}" destId="{B7909526-4EAD-4A8D-BA86-F5FBDA5224FC}" srcOrd="3" destOrd="0" presId="urn:microsoft.com/office/officeart/2005/8/layout/vProcess5"/>
    <dgm:cxn modelId="{3C925D25-8711-4CB5-9112-C8FE12C91335}" type="presParOf" srcId="{1A23F793-61A3-4C69-B78C-63589EDA0634}" destId="{515CE8C4-F596-4886-B07E-F770C0EA5B60}" srcOrd="4" destOrd="0" presId="urn:microsoft.com/office/officeart/2005/8/layout/vProcess5"/>
    <dgm:cxn modelId="{4C50063B-B27C-40D0-858E-154911F17ADD}" type="presParOf" srcId="{1A23F793-61A3-4C69-B78C-63589EDA0634}" destId="{1414B1C8-2593-4CA8-A4C4-4FA71394ADC5}" srcOrd="5" destOrd="0" presId="urn:microsoft.com/office/officeart/2005/8/layout/vProcess5"/>
    <dgm:cxn modelId="{D8309F07-ED85-4F56-8B4C-DFA260644C51}" type="presParOf" srcId="{1A23F793-61A3-4C69-B78C-63589EDA0634}" destId="{BC764820-3883-4D48-9C7E-D229CF1B53A2}" srcOrd="6" destOrd="0" presId="urn:microsoft.com/office/officeart/2005/8/layout/vProcess5"/>
    <dgm:cxn modelId="{21B91E22-E8F9-4768-BD72-2D07FFD3631C}" type="presParOf" srcId="{1A23F793-61A3-4C69-B78C-63589EDA0634}" destId="{CFCFDAF4-08BD-4484-9711-2FC9DA716916}" srcOrd="7" destOrd="0" presId="urn:microsoft.com/office/officeart/2005/8/layout/vProcess5"/>
    <dgm:cxn modelId="{713C13B3-F97B-4C19-B6B3-88865FD4CE42}" type="presParOf" srcId="{1A23F793-61A3-4C69-B78C-63589EDA0634}" destId="{3EF97601-DC2C-4A84-BDBD-5611965D86E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83FF2-3A1E-4ED8-9290-3D3E69151C2C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3E589-58D2-4297-BA22-22210A6B92E7}">
      <dsp:nvSpPr>
        <dsp:cNvPr id="0" name=""/>
        <dsp:cNvSpPr/>
      </dsp:nvSpPr>
      <dsp:spPr>
        <a:xfrm>
          <a:off x="411090" y="271871"/>
          <a:ext cx="10044785" cy="544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Brief review of the health provisions in the OBBBA</a:t>
          </a:r>
        </a:p>
      </dsp:txBody>
      <dsp:txXfrm>
        <a:off x="411090" y="271871"/>
        <a:ext cx="10044785" cy="544091"/>
      </dsp:txXfrm>
    </dsp:sp>
    <dsp:sp modelId="{79B334D4-688C-4633-9E48-DAC5176F7CBF}">
      <dsp:nvSpPr>
        <dsp:cNvPr id="0" name=""/>
        <dsp:cNvSpPr/>
      </dsp:nvSpPr>
      <dsp:spPr>
        <a:xfrm>
          <a:off x="71032" y="203860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C170A-99DC-4670-A71A-F3479880FDFD}">
      <dsp:nvSpPr>
        <dsp:cNvPr id="0" name=""/>
        <dsp:cNvSpPr/>
      </dsp:nvSpPr>
      <dsp:spPr>
        <a:xfrm>
          <a:off x="800969" y="1087747"/>
          <a:ext cx="9654905" cy="544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Potential impact on individuals and families</a:t>
          </a:r>
        </a:p>
      </dsp:txBody>
      <dsp:txXfrm>
        <a:off x="800969" y="1087747"/>
        <a:ext cx="9654905" cy="544091"/>
      </dsp:txXfrm>
    </dsp:sp>
    <dsp:sp modelId="{8BB3AB45-C9D7-4F99-91DB-5E966C82360D}">
      <dsp:nvSpPr>
        <dsp:cNvPr id="0" name=""/>
        <dsp:cNvSpPr/>
      </dsp:nvSpPr>
      <dsp:spPr>
        <a:xfrm>
          <a:off x="460912" y="1019736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F9322-F0F0-4F44-92B2-788C31AA8D04}">
      <dsp:nvSpPr>
        <dsp:cNvPr id="0" name=""/>
        <dsp:cNvSpPr/>
      </dsp:nvSpPr>
      <dsp:spPr>
        <a:xfrm>
          <a:off x="920631" y="1903623"/>
          <a:ext cx="9535243" cy="5440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Potential impact of the health system</a:t>
          </a:r>
        </a:p>
      </dsp:txBody>
      <dsp:txXfrm>
        <a:off x="920631" y="1903623"/>
        <a:ext cx="9535243" cy="544091"/>
      </dsp:txXfrm>
    </dsp:sp>
    <dsp:sp modelId="{06E98008-BA28-4EF8-A567-0A7D8815EF9E}">
      <dsp:nvSpPr>
        <dsp:cNvPr id="0" name=""/>
        <dsp:cNvSpPr/>
      </dsp:nvSpPr>
      <dsp:spPr>
        <a:xfrm>
          <a:off x="580574" y="1835611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6B532-DAFA-4D4D-8FEB-51289688E282}">
      <dsp:nvSpPr>
        <dsp:cNvPr id="0" name=""/>
        <dsp:cNvSpPr/>
      </dsp:nvSpPr>
      <dsp:spPr>
        <a:xfrm>
          <a:off x="800969" y="2719499"/>
          <a:ext cx="9654905" cy="5440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Potential impact on states and communities, including tradeoffs</a:t>
          </a:r>
        </a:p>
      </dsp:txBody>
      <dsp:txXfrm>
        <a:off x="800969" y="2719499"/>
        <a:ext cx="9654905" cy="544091"/>
      </dsp:txXfrm>
    </dsp:sp>
    <dsp:sp modelId="{E6CAE234-4EE3-4D51-BD9E-9EA20908E89A}">
      <dsp:nvSpPr>
        <dsp:cNvPr id="0" name=""/>
        <dsp:cNvSpPr/>
      </dsp:nvSpPr>
      <dsp:spPr>
        <a:xfrm>
          <a:off x="460912" y="2651487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4B924-15CD-43DD-9A60-804CE8930BBB}">
      <dsp:nvSpPr>
        <dsp:cNvPr id="0" name=""/>
        <dsp:cNvSpPr/>
      </dsp:nvSpPr>
      <dsp:spPr>
        <a:xfrm>
          <a:off x="411090" y="3535375"/>
          <a:ext cx="10044785" cy="544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Some concluding observations</a:t>
          </a:r>
        </a:p>
      </dsp:txBody>
      <dsp:txXfrm>
        <a:off x="411090" y="3535375"/>
        <a:ext cx="10044785" cy="544091"/>
      </dsp:txXfrm>
    </dsp:sp>
    <dsp:sp modelId="{4BCB4E90-3340-4800-9024-62C9529DFA0F}">
      <dsp:nvSpPr>
        <dsp:cNvPr id="0" name=""/>
        <dsp:cNvSpPr/>
      </dsp:nvSpPr>
      <dsp:spPr>
        <a:xfrm>
          <a:off x="71032" y="3467363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5F291-139E-4AE9-AD4A-06AAC67B0238}">
      <dsp:nvSpPr>
        <dsp:cNvPr id="0" name=""/>
        <dsp:cNvSpPr/>
      </dsp:nvSpPr>
      <dsp:spPr>
        <a:xfrm>
          <a:off x="0" y="0"/>
          <a:ext cx="763730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E85A4C-4D25-4ADD-B579-31B5CC78F2CF}">
      <dsp:nvSpPr>
        <dsp:cNvPr id="0" name=""/>
        <dsp:cNvSpPr/>
      </dsp:nvSpPr>
      <dsp:spPr>
        <a:xfrm>
          <a:off x="0" y="2437"/>
          <a:ext cx="7637308" cy="166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Many people are already delaying or going without care due to cost</a:t>
          </a:r>
        </a:p>
      </dsp:txBody>
      <dsp:txXfrm>
        <a:off x="0" y="2437"/>
        <a:ext cx="7637308" cy="1662075"/>
      </dsp:txXfrm>
    </dsp:sp>
    <dsp:sp modelId="{3A325283-A0E9-4707-9CAC-AAEED37898CA}">
      <dsp:nvSpPr>
        <dsp:cNvPr id="0" name=""/>
        <dsp:cNvSpPr/>
      </dsp:nvSpPr>
      <dsp:spPr>
        <a:xfrm>
          <a:off x="0" y="1664512"/>
          <a:ext cx="763730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C42184-F790-4B23-B888-DD2CC071395C}">
      <dsp:nvSpPr>
        <dsp:cNvPr id="0" name=""/>
        <dsp:cNvSpPr/>
      </dsp:nvSpPr>
      <dsp:spPr>
        <a:xfrm>
          <a:off x="0" y="1664512"/>
          <a:ext cx="7637308" cy="166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Many people with insurance coverage were unable to get needed care due to prior authorization requirements with managed care plans</a:t>
          </a:r>
        </a:p>
      </dsp:txBody>
      <dsp:txXfrm>
        <a:off x="0" y="1664512"/>
        <a:ext cx="7637308" cy="1662075"/>
      </dsp:txXfrm>
    </dsp:sp>
    <dsp:sp modelId="{7C395C78-0B2E-4BF0-B5E8-5AEA97CB3A5D}">
      <dsp:nvSpPr>
        <dsp:cNvPr id="0" name=""/>
        <dsp:cNvSpPr/>
      </dsp:nvSpPr>
      <dsp:spPr>
        <a:xfrm>
          <a:off x="0" y="3326587"/>
          <a:ext cx="763730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C549D1-DD86-4047-BD80-F1231B5C0A08}">
      <dsp:nvSpPr>
        <dsp:cNvPr id="0" name=""/>
        <dsp:cNvSpPr/>
      </dsp:nvSpPr>
      <dsp:spPr>
        <a:xfrm>
          <a:off x="0" y="3326587"/>
          <a:ext cx="7637308" cy="166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Poor access impacts health outcomes</a:t>
          </a:r>
        </a:p>
      </dsp:txBody>
      <dsp:txXfrm>
        <a:off x="0" y="3326587"/>
        <a:ext cx="7637308" cy="16620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624A7-9C2C-4BB4-AC67-2DCE2B6CC21F}">
      <dsp:nvSpPr>
        <dsp:cNvPr id="0" name=""/>
        <dsp:cNvSpPr/>
      </dsp:nvSpPr>
      <dsp:spPr>
        <a:xfrm>
          <a:off x="0" y="4190340"/>
          <a:ext cx="11073630" cy="9167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Hospitals are also faced with higher operating costs and lower reimbursement from managed care plans</a:t>
          </a:r>
        </a:p>
      </dsp:txBody>
      <dsp:txXfrm>
        <a:off x="0" y="4190340"/>
        <a:ext cx="11073630" cy="916744"/>
      </dsp:txXfrm>
    </dsp:sp>
    <dsp:sp modelId="{5045CFE8-F0B9-4B5F-8240-61C3166EFCA0}">
      <dsp:nvSpPr>
        <dsp:cNvPr id="0" name=""/>
        <dsp:cNvSpPr/>
      </dsp:nvSpPr>
      <dsp:spPr>
        <a:xfrm rot="10800000">
          <a:off x="0" y="2794139"/>
          <a:ext cx="11073630" cy="140995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Chartis</a:t>
          </a:r>
          <a:r>
            <a:rPr lang="en-US" sz="2400" kern="1200" dirty="0"/>
            <a:t> is projecting that up to 25% of rural hospitals in NE are vulnerable to closure</a:t>
          </a:r>
        </a:p>
      </dsp:txBody>
      <dsp:txXfrm rot="10800000">
        <a:off x="0" y="2794139"/>
        <a:ext cx="11073630" cy="916145"/>
      </dsp:txXfrm>
    </dsp:sp>
    <dsp:sp modelId="{EE10CDE0-F8EE-415D-A8F6-925E4E8E78A3}">
      <dsp:nvSpPr>
        <dsp:cNvPr id="0" name=""/>
        <dsp:cNvSpPr/>
      </dsp:nvSpPr>
      <dsp:spPr>
        <a:xfrm rot="10800000">
          <a:off x="0" y="1397938"/>
          <a:ext cx="11073630" cy="140995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Cuts in Medicaid and the decline in Marketplace plans = lower revenue and higher levels of uncompensated care which leads to fewer services</a:t>
          </a:r>
        </a:p>
      </dsp:txBody>
      <dsp:txXfrm rot="10800000">
        <a:off x="0" y="1397938"/>
        <a:ext cx="11073630" cy="916145"/>
      </dsp:txXfrm>
    </dsp:sp>
    <dsp:sp modelId="{DD41A324-E1CB-4E03-88DC-260E6CDDAEE5}">
      <dsp:nvSpPr>
        <dsp:cNvPr id="0" name=""/>
        <dsp:cNvSpPr/>
      </dsp:nvSpPr>
      <dsp:spPr>
        <a:xfrm rot="10800000">
          <a:off x="0" y="0"/>
          <a:ext cx="11073630" cy="1409952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Currently, 44% of rural hospitals in NE have negative total margins</a:t>
          </a:r>
        </a:p>
      </dsp:txBody>
      <dsp:txXfrm rot="10800000">
        <a:off x="0" y="0"/>
        <a:ext cx="11073630" cy="91614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40BA7-3A1F-4A5D-9FDE-BE57F87998E3}">
      <dsp:nvSpPr>
        <dsp:cNvPr id="0" name=""/>
        <dsp:cNvSpPr/>
      </dsp:nvSpPr>
      <dsp:spPr>
        <a:xfrm>
          <a:off x="833295" y="0"/>
          <a:ext cx="9444017" cy="509209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B828F-2073-4A10-A28B-EFFDE1EDA8FC}">
      <dsp:nvSpPr>
        <dsp:cNvPr id="0" name=""/>
        <dsp:cNvSpPr/>
      </dsp:nvSpPr>
      <dsp:spPr>
        <a:xfrm>
          <a:off x="256200" y="1527627"/>
          <a:ext cx="5163612" cy="20368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Physicians are not required to treat Medicaid patients or any patient without health insurance</a:t>
          </a:r>
        </a:p>
      </dsp:txBody>
      <dsp:txXfrm>
        <a:off x="355630" y="1627057"/>
        <a:ext cx="4964752" cy="1837976"/>
      </dsp:txXfrm>
    </dsp:sp>
    <dsp:sp modelId="{EF724C5E-2618-4095-9212-EDE934A6FFB1}">
      <dsp:nvSpPr>
        <dsp:cNvPr id="0" name=""/>
        <dsp:cNvSpPr/>
      </dsp:nvSpPr>
      <dsp:spPr>
        <a:xfrm>
          <a:off x="5690796" y="1527627"/>
          <a:ext cx="5163612" cy="2036836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As a result, fewer patients will have a regular physician, and more patients will receive care in hospital emergency rooms</a:t>
          </a:r>
        </a:p>
      </dsp:txBody>
      <dsp:txXfrm>
        <a:off x="5790226" y="1627057"/>
        <a:ext cx="4964752" cy="18379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D330A-57AF-48B6-A38B-E96E1DAFB487}">
      <dsp:nvSpPr>
        <dsp:cNvPr id="0" name=""/>
        <dsp:cNvSpPr/>
      </dsp:nvSpPr>
      <dsp:spPr>
        <a:xfrm>
          <a:off x="0" y="3712519"/>
          <a:ext cx="10515600" cy="12185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With limited resources, there will be long delays, especially for behavioral health and dental needs</a:t>
          </a:r>
        </a:p>
      </dsp:txBody>
      <dsp:txXfrm>
        <a:off x="0" y="3712519"/>
        <a:ext cx="10515600" cy="1218531"/>
      </dsp:txXfrm>
    </dsp:sp>
    <dsp:sp modelId="{C12251D4-8CD2-498C-A682-CC5CB90FAE48}">
      <dsp:nvSpPr>
        <dsp:cNvPr id="0" name=""/>
        <dsp:cNvSpPr/>
      </dsp:nvSpPr>
      <dsp:spPr>
        <a:xfrm rot="10800000">
          <a:off x="0" y="1856695"/>
          <a:ext cx="10515600" cy="1874101"/>
        </a:xfrm>
        <a:prstGeom prst="upArrowCallou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CBO estimates that FQHCs will see about 4 million more patients with revenue losses at $7 billion</a:t>
          </a:r>
        </a:p>
      </dsp:txBody>
      <dsp:txXfrm rot="10800000">
        <a:off x="0" y="1856695"/>
        <a:ext cx="10515600" cy="1217735"/>
      </dsp:txXfrm>
    </dsp:sp>
    <dsp:sp modelId="{3B489A6A-AF3F-4F0C-B562-D49413BE9F66}">
      <dsp:nvSpPr>
        <dsp:cNvPr id="0" name=""/>
        <dsp:cNvSpPr/>
      </dsp:nvSpPr>
      <dsp:spPr>
        <a:xfrm rot="10800000">
          <a:off x="0" y="9736"/>
          <a:ext cx="10515600" cy="1874101"/>
        </a:xfrm>
        <a:prstGeom prst="upArrowCallou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 exchange for higher Medicaid payment rates, FQHCs must see all patients regardless of insurance coverage</a:t>
          </a:r>
        </a:p>
      </dsp:txBody>
      <dsp:txXfrm rot="10800000">
        <a:off x="0" y="9736"/>
        <a:ext cx="10515600" cy="12177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491EE-93E2-4927-9466-FBAC15C3AC0F}">
      <dsp:nvSpPr>
        <dsp:cNvPr id="0" name=""/>
        <dsp:cNvSpPr/>
      </dsp:nvSpPr>
      <dsp:spPr>
        <a:xfrm>
          <a:off x="0" y="3810"/>
          <a:ext cx="10515600" cy="12555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C0526-4E80-4E55-8CB0-9D3CF87DFCC4}">
      <dsp:nvSpPr>
        <dsp:cNvPr id="0" name=""/>
        <dsp:cNvSpPr/>
      </dsp:nvSpPr>
      <dsp:spPr>
        <a:xfrm>
          <a:off x="379809" y="286313"/>
          <a:ext cx="691237" cy="690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7528C-A833-4DFC-911C-42A18C7E1131}">
      <dsp:nvSpPr>
        <dsp:cNvPr id="0" name=""/>
        <dsp:cNvSpPr/>
      </dsp:nvSpPr>
      <dsp:spPr>
        <a:xfrm>
          <a:off x="1450856" y="3810"/>
          <a:ext cx="8968997" cy="125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011" tIns="133011" rIns="133011" bIns="13301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Medicaid is the primary payer for 63% of the patients although there are no direct cuts </a:t>
          </a:r>
        </a:p>
      </dsp:txBody>
      <dsp:txXfrm>
        <a:off x="1450856" y="3810"/>
        <a:ext cx="8968997" cy="1256795"/>
      </dsp:txXfrm>
    </dsp:sp>
    <dsp:sp modelId="{76E52626-6E40-45EE-A2D9-8BC4177047CF}">
      <dsp:nvSpPr>
        <dsp:cNvPr id="0" name=""/>
        <dsp:cNvSpPr/>
      </dsp:nvSpPr>
      <dsp:spPr>
        <a:xfrm>
          <a:off x="0" y="1597544"/>
          <a:ext cx="10515600" cy="1255568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54F45D-E69E-4062-9E2E-E927478B438E}">
      <dsp:nvSpPr>
        <dsp:cNvPr id="0" name=""/>
        <dsp:cNvSpPr/>
      </dsp:nvSpPr>
      <dsp:spPr>
        <a:xfrm>
          <a:off x="379809" y="1830376"/>
          <a:ext cx="691237" cy="690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32947-8BC5-494A-AC64-F95E4F52215C}">
      <dsp:nvSpPr>
        <dsp:cNvPr id="0" name=""/>
        <dsp:cNvSpPr/>
      </dsp:nvSpPr>
      <dsp:spPr>
        <a:xfrm>
          <a:off x="1450856" y="1547874"/>
          <a:ext cx="8968997" cy="125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011" tIns="133011" rIns="133011" bIns="13301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With less funding overall, states must decide how to allocate their funds (Children vs Seniors)</a:t>
          </a:r>
        </a:p>
      </dsp:txBody>
      <dsp:txXfrm>
        <a:off x="1450856" y="1547874"/>
        <a:ext cx="8968997" cy="1256795"/>
      </dsp:txXfrm>
    </dsp:sp>
    <dsp:sp modelId="{800F6FBC-E123-4A49-9916-1BD935956420}">
      <dsp:nvSpPr>
        <dsp:cNvPr id="0" name=""/>
        <dsp:cNvSpPr/>
      </dsp:nvSpPr>
      <dsp:spPr>
        <a:xfrm>
          <a:off x="0" y="3091937"/>
          <a:ext cx="10515600" cy="1255568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C4D67-E6C5-4A02-979B-62A92CACE521}">
      <dsp:nvSpPr>
        <dsp:cNvPr id="0" name=""/>
        <dsp:cNvSpPr/>
      </dsp:nvSpPr>
      <dsp:spPr>
        <a:xfrm>
          <a:off x="380180" y="3374440"/>
          <a:ext cx="691237" cy="690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7EB4F-3674-431B-BB7D-A47573D9C442}">
      <dsp:nvSpPr>
        <dsp:cNvPr id="0" name=""/>
        <dsp:cNvSpPr/>
      </dsp:nvSpPr>
      <dsp:spPr>
        <a:xfrm>
          <a:off x="1451599" y="3091937"/>
          <a:ext cx="8968997" cy="125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011" tIns="133011" rIns="133011" bIns="13301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CNLs are greatly affected by changes in immigration policies – the institutional workforce declined by 23% from 2012-2022 and it is estimated that 600,000 new workers will be needed </a:t>
          </a:r>
        </a:p>
      </dsp:txBody>
      <dsp:txXfrm>
        <a:off x="1451599" y="3091937"/>
        <a:ext cx="8968997" cy="12567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A848D-BCB2-4AD6-985E-8C112EE29F0C}">
      <dsp:nvSpPr>
        <dsp:cNvPr id="0" name=""/>
        <dsp:cNvSpPr/>
      </dsp:nvSpPr>
      <dsp:spPr>
        <a:xfrm>
          <a:off x="0" y="41038"/>
          <a:ext cx="11047572" cy="1198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More dependent on Medicaid $</a:t>
          </a:r>
        </a:p>
      </dsp:txBody>
      <dsp:txXfrm>
        <a:off x="58485" y="99523"/>
        <a:ext cx="10930602" cy="1081110"/>
      </dsp:txXfrm>
    </dsp:sp>
    <dsp:sp modelId="{EB0B6FC6-087B-470D-8CD1-B394722D7A5B}">
      <dsp:nvSpPr>
        <dsp:cNvPr id="0" name=""/>
        <dsp:cNvSpPr/>
      </dsp:nvSpPr>
      <dsp:spPr>
        <a:xfrm>
          <a:off x="0" y="1423438"/>
          <a:ext cx="11047572" cy="119808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Availability of services due to workforce shortages already a problem</a:t>
          </a:r>
        </a:p>
      </dsp:txBody>
      <dsp:txXfrm>
        <a:off x="58485" y="1481923"/>
        <a:ext cx="10930602" cy="1081110"/>
      </dsp:txXfrm>
    </dsp:sp>
    <dsp:sp modelId="{DD0453AB-D3C2-433F-BED6-B3893AC7F02D}">
      <dsp:nvSpPr>
        <dsp:cNvPr id="0" name=""/>
        <dsp:cNvSpPr/>
      </dsp:nvSpPr>
      <dsp:spPr>
        <a:xfrm>
          <a:off x="0" y="2805839"/>
          <a:ext cx="11047572" cy="119808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Proportionately a greater demand and need for services because of older population and more chronic conditions</a:t>
          </a:r>
        </a:p>
      </dsp:txBody>
      <dsp:txXfrm>
        <a:off x="58485" y="2864324"/>
        <a:ext cx="10930602" cy="1081110"/>
      </dsp:txXfrm>
    </dsp:sp>
    <dsp:sp modelId="{985878BA-C033-436C-AD64-213B94D4BAA9}">
      <dsp:nvSpPr>
        <dsp:cNvPr id="0" name=""/>
        <dsp:cNvSpPr/>
      </dsp:nvSpPr>
      <dsp:spPr>
        <a:xfrm>
          <a:off x="0" y="4188239"/>
          <a:ext cx="11047572" cy="119808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Many services such as behavioral health, EMS, and maternity care are already dwindling which affects everyone</a:t>
          </a:r>
        </a:p>
      </dsp:txBody>
      <dsp:txXfrm>
        <a:off x="58485" y="4246724"/>
        <a:ext cx="10930602" cy="108111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7C16D-4716-4598-A4C0-CA72CF1AF541}">
      <dsp:nvSpPr>
        <dsp:cNvPr id="0" name=""/>
        <dsp:cNvSpPr/>
      </dsp:nvSpPr>
      <dsp:spPr>
        <a:xfrm>
          <a:off x="214011" y="0"/>
          <a:ext cx="8891219" cy="12235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NE will lose $3 billion in Medicaid funding over 10 years and have an additional 50,000+ uninsured</a:t>
          </a:r>
        </a:p>
      </dsp:txBody>
      <dsp:txXfrm>
        <a:off x="249849" y="35838"/>
        <a:ext cx="7467477" cy="1151912"/>
      </dsp:txXfrm>
    </dsp:sp>
    <dsp:sp modelId="{BBE2E600-A675-4E88-A77B-A9D9D4DDB03B}">
      <dsp:nvSpPr>
        <dsp:cNvPr id="0" name=""/>
        <dsp:cNvSpPr/>
      </dsp:nvSpPr>
      <dsp:spPr>
        <a:xfrm>
          <a:off x="744639" y="1446059"/>
          <a:ext cx="8891219" cy="12235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Providers will have less money to pay wages, and fewer services will be provided</a:t>
          </a:r>
        </a:p>
      </dsp:txBody>
      <dsp:txXfrm>
        <a:off x="780477" y="1481897"/>
        <a:ext cx="7279571" cy="1151912"/>
      </dsp:txXfrm>
    </dsp:sp>
    <dsp:sp modelId="{BB291082-5683-4475-85E4-E69FEF8A5C4D}">
      <dsp:nvSpPr>
        <dsp:cNvPr id="0" name=""/>
        <dsp:cNvSpPr/>
      </dsp:nvSpPr>
      <dsp:spPr>
        <a:xfrm>
          <a:off x="1478165" y="2892118"/>
          <a:ext cx="8891219" cy="12235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debt level for the uninsured will increase because they will pay more in out-of-pocket costs</a:t>
          </a:r>
        </a:p>
      </dsp:txBody>
      <dsp:txXfrm>
        <a:off x="1514003" y="2927956"/>
        <a:ext cx="7290685" cy="1151912"/>
      </dsp:txXfrm>
    </dsp:sp>
    <dsp:sp modelId="{6FF4EB81-18D1-40DD-BE04-BEB4A5F68CBB}">
      <dsp:nvSpPr>
        <dsp:cNvPr id="0" name=""/>
        <dsp:cNvSpPr/>
      </dsp:nvSpPr>
      <dsp:spPr>
        <a:xfrm>
          <a:off x="2222804" y="4338177"/>
          <a:ext cx="8891219" cy="12235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insured population will end up paying higher premiums due to cost shifting and spend less on other services</a:t>
          </a:r>
        </a:p>
      </dsp:txBody>
      <dsp:txXfrm>
        <a:off x="2258642" y="4374015"/>
        <a:ext cx="7279571" cy="1151912"/>
      </dsp:txXfrm>
    </dsp:sp>
    <dsp:sp modelId="{20FC5520-0D62-4A35-BC50-E7DF88EB4F20}">
      <dsp:nvSpPr>
        <dsp:cNvPr id="0" name=""/>
        <dsp:cNvSpPr/>
      </dsp:nvSpPr>
      <dsp:spPr>
        <a:xfrm>
          <a:off x="8095886" y="937157"/>
          <a:ext cx="795332" cy="7953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74836" y="937157"/>
        <a:ext cx="437432" cy="598487"/>
      </dsp:txXfrm>
    </dsp:sp>
    <dsp:sp modelId="{72DD8E5B-D673-411E-B162-FC047DE0D31F}">
      <dsp:nvSpPr>
        <dsp:cNvPr id="0" name=""/>
        <dsp:cNvSpPr/>
      </dsp:nvSpPr>
      <dsp:spPr>
        <a:xfrm>
          <a:off x="8840526" y="2383216"/>
          <a:ext cx="795332" cy="79533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19476" y="2383216"/>
        <a:ext cx="437432" cy="598487"/>
      </dsp:txXfrm>
    </dsp:sp>
    <dsp:sp modelId="{439DF46B-37FD-48FF-86FE-3D3BEE54F357}">
      <dsp:nvSpPr>
        <dsp:cNvPr id="0" name=""/>
        <dsp:cNvSpPr/>
      </dsp:nvSpPr>
      <dsp:spPr>
        <a:xfrm>
          <a:off x="9574051" y="3829275"/>
          <a:ext cx="795332" cy="7953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753001" y="3829275"/>
        <a:ext cx="437432" cy="59848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91035-B9EB-4A3C-84DF-CA698291931A}">
      <dsp:nvSpPr>
        <dsp:cNvPr id="0" name=""/>
        <dsp:cNvSpPr/>
      </dsp:nvSpPr>
      <dsp:spPr>
        <a:xfrm>
          <a:off x="0" y="0"/>
          <a:ext cx="9624544" cy="16130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Health care organizations will  have less money to invest in new equipment, buildings, and staffing</a:t>
          </a:r>
        </a:p>
      </dsp:txBody>
      <dsp:txXfrm>
        <a:off x="47245" y="47245"/>
        <a:ext cx="7883924" cy="1518573"/>
      </dsp:txXfrm>
    </dsp:sp>
    <dsp:sp modelId="{91409E29-5E64-473E-ABA8-20C1B044C861}">
      <dsp:nvSpPr>
        <dsp:cNvPr id="0" name=""/>
        <dsp:cNvSpPr/>
      </dsp:nvSpPr>
      <dsp:spPr>
        <a:xfrm>
          <a:off x="849224" y="1881906"/>
          <a:ext cx="9624544" cy="1613063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Employers will be forced to pay for insurance for low-income workers or leave them uninsured</a:t>
          </a:r>
        </a:p>
      </dsp:txBody>
      <dsp:txXfrm>
        <a:off x="896469" y="1929151"/>
        <a:ext cx="7632339" cy="1518573"/>
      </dsp:txXfrm>
    </dsp:sp>
    <dsp:sp modelId="{61D033D1-A87B-41C2-BBFC-093883A4B823}">
      <dsp:nvSpPr>
        <dsp:cNvPr id="0" name=""/>
        <dsp:cNvSpPr/>
      </dsp:nvSpPr>
      <dsp:spPr>
        <a:xfrm>
          <a:off x="1698449" y="3763813"/>
          <a:ext cx="9624544" cy="1613063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Many businesses that support the health care system (Labs, construction companies, and various suppliers) will lose money and pay fewer taxes</a:t>
          </a:r>
        </a:p>
      </dsp:txBody>
      <dsp:txXfrm>
        <a:off x="1745694" y="3811058"/>
        <a:ext cx="7632339" cy="1518573"/>
      </dsp:txXfrm>
    </dsp:sp>
    <dsp:sp modelId="{6C79D342-B28B-4564-AD3E-8EE72042C87C}">
      <dsp:nvSpPr>
        <dsp:cNvPr id="0" name=""/>
        <dsp:cNvSpPr/>
      </dsp:nvSpPr>
      <dsp:spPr>
        <a:xfrm>
          <a:off x="8576053" y="1223239"/>
          <a:ext cx="1048491" cy="104849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811963" y="1223239"/>
        <a:ext cx="576671" cy="788989"/>
      </dsp:txXfrm>
    </dsp:sp>
    <dsp:sp modelId="{3A0E0B74-D497-4C6A-93A1-679F5A80E256}">
      <dsp:nvSpPr>
        <dsp:cNvPr id="0" name=""/>
        <dsp:cNvSpPr/>
      </dsp:nvSpPr>
      <dsp:spPr>
        <a:xfrm>
          <a:off x="9425278" y="3094392"/>
          <a:ext cx="1048491" cy="104849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661188" y="3094392"/>
        <a:ext cx="576671" cy="78898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3B7C2-021C-4890-BCA0-3E90E2E6D1B1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6CA86-6698-4947-B2E9-7FB3F03ABDA5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F189A-9185-4A80-9038-D8E290801878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Loss of jobs – early estimates of 4,000 – 5,000</a:t>
          </a:r>
        </a:p>
      </dsp:txBody>
      <dsp:txXfrm>
        <a:off x="1948202" y="368029"/>
        <a:ext cx="3233964" cy="1371985"/>
      </dsp:txXfrm>
    </dsp:sp>
    <dsp:sp modelId="{34819766-D975-4079-86D5-FDBFD0E2D286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BBAD1-AE55-4D7E-BA80-2E23F483560D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22F45-11A3-4FF6-90AC-18866BBC5652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Would lead to less spending which will affect incomes and tax revenue (about $30 million)</a:t>
          </a:r>
        </a:p>
      </dsp:txBody>
      <dsp:txXfrm>
        <a:off x="7411643" y="368029"/>
        <a:ext cx="3233964" cy="1371985"/>
      </dsp:txXfrm>
    </dsp:sp>
    <dsp:sp modelId="{C32D5A46-5E22-4AC7-A4B4-3C3ECCFF896A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E6D04-403A-48B6-89B1-11DADA5497E9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6E7E4-0422-476A-A4CC-BB81573B8F03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Potential loss of several rural hospitals – usually second largest employer in the community</a:t>
          </a:r>
        </a:p>
      </dsp:txBody>
      <dsp:txXfrm>
        <a:off x="1948202" y="2452790"/>
        <a:ext cx="3233964" cy="1371985"/>
      </dsp:txXfrm>
    </dsp:sp>
    <dsp:sp modelId="{BC3148C4-F536-42DA-933D-14AB43DFFDEA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09476-E2C9-4FAE-B317-BC4BE611625B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E629D-4A0E-4C02-9ED9-C3F460B634BA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Long-term would lead to lower productivity of workers</a:t>
          </a:r>
        </a:p>
      </dsp:txBody>
      <dsp:txXfrm>
        <a:off x="7411643" y="2452790"/>
        <a:ext cx="3233964" cy="137198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AB484-1ABF-42B7-B349-69A0AA584A63}">
      <dsp:nvSpPr>
        <dsp:cNvPr id="0" name=""/>
        <dsp:cNvSpPr/>
      </dsp:nvSpPr>
      <dsp:spPr>
        <a:xfrm>
          <a:off x="0" y="0"/>
          <a:ext cx="8412480" cy="122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What amount of the lost federal revenue would the state be willing to  support?</a:t>
          </a:r>
        </a:p>
      </dsp:txBody>
      <dsp:txXfrm>
        <a:off x="35790" y="35790"/>
        <a:ext cx="6990622" cy="1150390"/>
      </dsp:txXfrm>
    </dsp:sp>
    <dsp:sp modelId="{161D4AC6-0DBE-40FB-9BAE-63E83742CB22}">
      <dsp:nvSpPr>
        <dsp:cNvPr id="0" name=""/>
        <dsp:cNvSpPr/>
      </dsp:nvSpPr>
      <dsp:spPr>
        <a:xfrm>
          <a:off x="704545" y="1444146"/>
          <a:ext cx="8412480" cy="122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Where would the money come from (e.g., higher taxes, education funds)?</a:t>
          </a:r>
        </a:p>
      </dsp:txBody>
      <dsp:txXfrm>
        <a:off x="740335" y="1479936"/>
        <a:ext cx="6842074" cy="1150390"/>
      </dsp:txXfrm>
    </dsp:sp>
    <dsp:sp modelId="{66648279-6637-4046-A807-6A096DC9BE76}">
      <dsp:nvSpPr>
        <dsp:cNvPr id="0" name=""/>
        <dsp:cNvSpPr/>
      </dsp:nvSpPr>
      <dsp:spPr>
        <a:xfrm>
          <a:off x="1398574" y="2888293"/>
          <a:ext cx="8412480" cy="122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Accept the Medicaid cuts and more uninsured people</a:t>
          </a:r>
        </a:p>
      </dsp:txBody>
      <dsp:txXfrm>
        <a:off x="1434364" y="2924083"/>
        <a:ext cx="6852589" cy="1150390"/>
      </dsp:txXfrm>
    </dsp:sp>
    <dsp:sp modelId="{FD5E2511-16F5-48E6-B4C0-24AD705289F8}">
      <dsp:nvSpPr>
        <dsp:cNvPr id="0" name=""/>
        <dsp:cNvSpPr/>
      </dsp:nvSpPr>
      <dsp:spPr>
        <a:xfrm>
          <a:off x="2103119" y="4332439"/>
          <a:ext cx="8412480" cy="122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Which categories of Medicaid enrollees should bear the greatest burden?</a:t>
          </a:r>
        </a:p>
      </dsp:txBody>
      <dsp:txXfrm>
        <a:off x="2138909" y="4368229"/>
        <a:ext cx="6842074" cy="1150390"/>
      </dsp:txXfrm>
    </dsp:sp>
    <dsp:sp modelId="{0BCC9A7B-6A94-4BD0-B830-6C3A598B0286}">
      <dsp:nvSpPr>
        <dsp:cNvPr id="0" name=""/>
        <dsp:cNvSpPr/>
      </dsp:nvSpPr>
      <dsp:spPr>
        <a:xfrm>
          <a:off x="7618199" y="935918"/>
          <a:ext cx="794280" cy="7942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796912" y="935918"/>
        <a:ext cx="436854" cy="597696"/>
      </dsp:txXfrm>
    </dsp:sp>
    <dsp:sp modelId="{FFB459F5-C7EC-4861-8D83-9FE85FD64E12}">
      <dsp:nvSpPr>
        <dsp:cNvPr id="0" name=""/>
        <dsp:cNvSpPr/>
      </dsp:nvSpPr>
      <dsp:spPr>
        <a:xfrm>
          <a:off x="8322744" y="2380064"/>
          <a:ext cx="794280" cy="7942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01457" y="2380064"/>
        <a:ext cx="436854" cy="597696"/>
      </dsp:txXfrm>
    </dsp:sp>
    <dsp:sp modelId="{084501B9-B0BF-41D6-AB03-A11E98497BE9}">
      <dsp:nvSpPr>
        <dsp:cNvPr id="0" name=""/>
        <dsp:cNvSpPr/>
      </dsp:nvSpPr>
      <dsp:spPr>
        <a:xfrm>
          <a:off x="9016774" y="3824211"/>
          <a:ext cx="794280" cy="7942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195487" y="3824211"/>
        <a:ext cx="436854" cy="597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93165-A2CE-4F44-8305-428297272A36}">
      <dsp:nvSpPr>
        <dsp:cNvPr id="0" name=""/>
        <dsp:cNvSpPr/>
      </dsp:nvSpPr>
      <dsp:spPr>
        <a:xfrm>
          <a:off x="0" y="581482"/>
          <a:ext cx="10545358" cy="1216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In December 2024, 364,256 Nebraskans were enrolled in Medicaid – 17% of population</a:t>
          </a:r>
        </a:p>
      </dsp:txBody>
      <dsp:txXfrm>
        <a:off x="59399" y="640881"/>
        <a:ext cx="10426560" cy="1098002"/>
      </dsp:txXfrm>
    </dsp:sp>
    <dsp:sp modelId="{D40D55D9-EB4F-4762-B6B4-0B386DDA2EF8}">
      <dsp:nvSpPr>
        <dsp:cNvPr id="0" name=""/>
        <dsp:cNvSpPr/>
      </dsp:nvSpPr>
      <dsp:spPr>
        <a:xfrm>
          <a:off x="0" y="1986970"/>
          <a:ext cx="10545358" cy="1216800"/>
        </a:xfrm>
        <a:prstGeom prst="roundRect">
          <a:avLst/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Most were children (49%), but 35% were adults, 10% were disabled individuals, and 6% were seniors</a:t>
          </a:r>
        </a:p>
      </dsp:txBody>
      <dsp:txXfrm>
        <a:off x="59399" y="2046369"/>
        <a:ext cx="10426560" cy="1098002"/>
      </dsp:txXfrm>
    </dsp:sp>
    <dsp:sp modelId="{8BFAC8F7-8749-4717-B8BB-707C5B89BFED}">
      <dsp:nvSpPr>
        <dsp:cNvPr id="0" name=""/>
        <dsp:cNvSpPr/>
      </dsp:nvSpPr>
      <dsp:spPr>
        <a:xfrm>
          <a:off x="0" y="3369841"/>
          <a:ext cx="10545358" cy="1216800"/>
        </a:xfrm>
        <a:prstGeom prst="roundRect">
          <a:avLst/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In SFY 2024, spending was over 4 billion – about 70% was federally funded</a:t>
          </a:r>
        </a:p>
      </dsp:txBody>
      <dsp:txXfrm>
        <a:off x="59399" y="3429240"/>
        <a:ext cx="10426560" cy="109800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C86A5-7FDA-430B-9D94-2EC8556C6293}">
      <dsp:nvSpPr>
        <dsp:cNvPr id="0" name=""/>
        <dsp:cNvSpPr/>
      </dsp:nvSpPr>
      <dsp:spPr>
        <a:xfrm rot="5400000">
          <a:off x="1094005" y="1106362"/>
          <a:ext cx="1909074" cy="31766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D1EF987-31BD-4C5B-8A73-9EA709125701}">
      <dsp:nvSpPr>
        <dsp:cNvPr id="0" name=""/>
        <dsp:cNvSpPr/>
      </dsp:nvSpPr>
      <dsp:spPr>
        <a:xfrm>
          <a:off x="775333" y="2055498"/>
          <a:ext cx="2867903" cy="2513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OBBBA will have a serious negative impact on low-income individuals and families</a:t>
          </a:r>
        </a:p>
      </dsp:txBody>
      <dsp:txXfrm>
        <a:off x="775333" y="2055498"/>
        <a:ext cx="2867903" cy="2513885"/>
      </dsp:txXfrm>
    </dsp:sp>
    <dsp:sp modelId="{49F29DAB-0C7C-45A5-88DD-545639C21435}">
      <dsp:nvSpPr>
        <dsp:cNvPr id="0" name=""/>
        <dsp:cNvSpPr/>
      </dsp:nvSpPr>
      <dsp:spPr>
        <a:xfrm>
          <a:off x="3102123" y="872493"/>
          <a:ext cx="541113" cy="54111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F7F8A5-B47B-4C73-86D8-BC0B19665BBE}">
      <dsp:nvSpPr>
        <dsp:cNvPr id="0" name=""/>
        <dsp:cNvSpPr/>
      </dsp:nvSpPr>
      <dsp:spPr>
        <a:xfrm rot="5400000">
          <a:off x="4604879" y="237593"/>
          <a:ext cx="1909074" cy="317665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A1C062-62A5-40A2-BD5D-CBF6842EEB09}">
      <dsp:nvSpPr>
        <dsp:cNvPr id="0" name=""/>
        <dsp:cNvSpPr/>
      </dsp:nvSpPr>
      <dsp:spPr>
        <a:xfrm>
          <a:off x="4286207" y="1186729"/>
          <a:ext cx="2867903" cy="2513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It will have a ripple effect across the health care system</a:t>
          </a:r>
        </a:p>
      </dsp:txBody>
      <dsp:txXfrm>
        <a:off x="4286207" y="1186729"/>
        <a:ext cx="2867903" cy="2513885"/>
      </dsp:txXfrm>
    </dsp:sp>
    <dsp:sp modelId="{D219DBEE-4685-4365-9AF9-17BB1C1261DF}">
      <dsp:nvSpPr>
        <dsp:cNvPr id="0" name=""/>
        <dsp:cNvSpPr/>
      </dsp:nvSpPr>
      <dsp:spPr>
        <a:xfrm>
          <a:off x="6846677" y="213790"/>
          <a:ext cx="541113" cy="541113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3EDB169-6D04-4440-9954-D8B8B2601069}">
      <dsp:nvSpPr>
        <dsp:cNvPr id="0" name=""/>
        <dsp:cNvSpPr/>
      </dsp:nvSpPr>
      <dsp:spPr>
        <a:xfrm rot="5400000">
          <a:off x="8139293" y="-320970"/>
          <a:ext cx="1909074" cy="3176656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9BA508-B2C9-4B88-B08D-009F3277BAA3}">
      <dsp:nvSpPr>
        <dsp:cNvPr id="0" name=""/>
        <dsp:cNvSpPr/>
      </dsp:nvSpPr>
      <dsp:spPr>
        <a:xfrm>
          <a:off x="7835655" y="830943"/>
          <a:ext cx="2867903" cy="2513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It will force states to make difficult tradeoffs with fewer resources</a:t>
          </a:r>
        </a:p>
      </dsp:txBody>
      <dsp:txXfrm>
        <a:off x="7835655" y="830943"/>
        <a:ext cx="2867903" cy="25138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92667-E21E-4FF5-9400-766F588BAC64}">
      <dsp:nvSpPr>
        <dsp:cNvPr id="0" name=""/>
        <dsp:cNvSpPr/>
      </dsp:nvSpPr>
      <dsp:spPr>
        <a:xfrm>
          <a:off x="1283" y="507953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6DC58-A290-4A71-BD99-E0AFCB30069B}">
      <dsp:nvSpPr>
        <dsp:cNvPr id="0" name=""/>
        <dsp:cNvSpPr/>
      </dsp:nvSpPr>
      <dsp:spPr>
        <a:xfrm>
          <a:off x="501904" y="98354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Cost savings estimated at $1.1 trillion, including $960 billion from Medicaid</a:t>
          </a:r>
        </a:p>
      </dsp:txBody>
      <dsp:txXfrm>
        <a:off x="585701" y="1067340"/>
        <a:ext cx="4337991" cy="2693452"/>
      </dsp:txXfrm>
    </dsp:sp>
    <dsp:sp modelId="{8D1F160D-FD0A-4BAA-AA05-BD6566BA39BB}">
      <dsp:nvSpPr>
        <dsp:cNvPr id="0" name=""/>
        <dsp:cNvSpPr/>
      </dsp:nvSpPr>
      <dsp:spPr>
        <a:xfrm>
          <a:off x="5508110" y="507953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64954-9F23-445E-AFF4-4F3E72F91C68}">
      <dsp:nvSpPr>
        <dsp:cNvPr id="0" name=""/>
        <dsp:cNvSpPr/>
      </dsp:nvSpPr>
      <dsp:spPr>
        <a:xfrm>
          <a:off x="6008730" y="98354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About 10 million more uninsured by 2034</a:t>
          </a:r>
        </a:p>
      </dsp:txBody>
      <dsp:txXfrm>
        <a:off x="6092527" y="1067340"/>
        <a:ext cx="4337991" cy="2693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1A973-6841-49D6-A48B-E5D64FB1AA35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41B9B-73A4-499F-B26C-B9682A7EE352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One year 2.5% payment increase for physicians</a:t>
          </a:r>
        </a:p>
      </dsp:txBody>
      <dsp:txXfrm>
        <a:off x="585701" y="1066737"/>
        <a:ext cx="4337991" cy="2693452"/>
      </dsp:txXfrm>
    </dsp:sp>
    <dsp:sp modelId="{FF5BE2A8-D6CA-4545-A088-D2400F54A48B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741B9-7417-4ADD-9C83-4B049A031097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Because of automatic cuts under PAYGO, Medicare could be cut by $500 billion</a:t>
          </a:r>
        </a:p>
      </dsp:txBody>
      <dsp:txXfrm>
        <a:off x="6092527" y="1066737"/>
        <a:ext cx="4337991" cy="2693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6DBBC-2323-45D7-8697-8639E1FE7284}">
      <dsp:nvSpPr>
        <dsp:cNvPr id="0" name=""/>
        <dsp:cNvSpPr/>
      </dsp:nvSpPr>
      <dsp:spPr>
        <a:xfrm>
          <a:off x="0" y="0"/>
          <a:ext cx="3286125" cy="435133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/>
            <a:t>By 2028, automatic enrollment is prohibited – must verify eligibility before they are eligible for a PTC </a:t>
          </a:r>
        </a:p>
      </dsp:txBody>
      <dsp:txXfrm>
        <a:off x="0" y="1653508"/>
        <a:ext cx="3286125" cy="2610802"/>
      </dsp:txXfrm>
    </dsp:sp>
    <dsp:sp modelId="{084625C4-97FD-4895-9C5C-8166E9232554}">
      <dsp:nvSpPr>
        <dsp:cNvPr id="0" name=""/>
        <dsp:cNvSpPr/>
      </dsp:nvSpPr>
      <dsp:spPr>
        <a:xfrm>
          <a:off x="990361" y="435133"/>
          <a:ext cx="1305401" cy="13054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533" y="626305"/>
        <a:ext cx="923057" cy="923057"/>
      </dsp:txXfrm>
    </dsp:sp>
    <dsp:sp modelId="{320FDC82-E59E-46E3-B583-660F04E21197}">
      <dsp:nvSpPr>
        <dsp:cNvPr id="0" name=""/>
        <dsp:cNvSpPr/>
      </dsp:nvSpPr>
      <dsp:spPr>
        <a:xfrm>
          <a:off x="0" y="4351266"/>
          <a:ext cx="3286125" cy="72"/>
        </a:xfrm>
        <a:prstGeom prst="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accent5">
              <a:hueOff val="-2430430"/>
              <a:satOff val="-165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18A03-5067-43E1-8784-596D47DA6C6E}">
      <dsp:nvSpPr>
        <dsp:cNvPr id="0" name=""/>
        <dsp:cNvSpPr/>
      </dsp:nvSpPr>
      <dsp:spPr>
        <a:xfrm>
          <a:off x="3614737" y="0"/>
          <a:ext cx="3286125" cy="4351338"/>
        </a:xfrm>
        <a:prstGeom prst="rect">
          <a:avLst/>
        </a:prstGeom>
        <a:solidFill>
          <a:schemeClr val="accent1">
            <a:lumMod val="20000"/>
            <a:lumOff val="80000"/>
            <a:alpha val="81961"/>
          </a:schemeClr>
        </a:solidFill>
        <a:ln w="19050" cap="flat" cmpd="sng" algn="ctr">
          <a:solidFill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/>
            <a:t>PTCs are prohibited for individuals who fail to meet the community engagement requirements</a:t>
          </a:r>
        </a:p>
      </dsp:txBody>
      <dsp:txXfrm>
        <a:off x="3614737" y="1653508"/>
        <a:ext cx="3286125" cy="2610802"/>
      </dsp:txXfrm>
    </dsp:sp>
    <dsp:sp modelId="{D26733ED-8626-4F0F-9271-9FB6837A0FCB}">
      <dsp:nvSpPr>
        <dsp:cNvPr id="0" name=""/>
        <dsp:cNvSpPr/>
      </dsp:nvSpPr>
      <dsp:spPr>
        <a:xfrm>
          <a:off x="4605099" y="435133"/>
          <a:ext cx="1305401" cy="1305401"/>
        </a:xfrm>
        <a:prstGeom prst="ellipse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accent5">
              <a:hueOff val="-4860860"/>
              <a:satOff val="-330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796271" y="626305"/>
        <a:ext cx="923057" cy="923057"/>
      </dsp:txXfrm>
    </dsp:sp>
    <dsp:sp modelId="{1D7FF3CB-ED5F-4412-9448-D3F2BAB5107D}">
      <dsp:nvSpPr>
        <dsp:cNvPr id="0" name=""/>
        <dsp:cNvSpPr/>
      </dsp:nvSpPr>
      <dsp:spPr>
        <a:xfrm>
          <a:off x="3614737" y="4351266"/>
          <a:ext cx="3286125" cy="72"/>
        </a:xfrm>
        <a:prstGeom prst="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accent5">
              <a:hueOff val="-7291290"/>
              <a:satOff val="-496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40A46-7D23-4339-A2EB-D6E4366D23F9}">
      <dsp:nvSpPr>
        <dsp:cNvPr id="0" name=""/>
        <dsp:cNvSpPr/>
      </dsp:nvSpPr>
      <dsp:spPr>
        <a:xfrm>
          <a:off x="7229475" y="0"/>
          <a:ext cx="3286125" cy="4351338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/>
            <a:t>Enrollment periods are shorter, and they must file a tax return</a:t>
          </a:r>
        </a:p>
      </dsp:txBody>
      <dsp:txXfrm>
        <a:off x="7229475" y="1653508"/>
        <a:ext cx="3286125" cy="2610802"/>
      </dsp:txXfrm>
    </dsp:sp>
    <dsp:sp modelId="{22CA3083-0A94-47F5-B510-E87A68D99F8E}">
      <dsp:nvSpPr>
        <dsp:cNvPr id="0" name=""/>
        <dsp:cNvSpPr/>
      </dsp:nvSpPr>
      <dsp:spPr>
        <a:xfrm>
          <a:off x="8219836" y="435133"/>
          <a:ext cx="1305401" cy="1305401"/>
        </a:xfrm>
        <a:prstGeom prst="ellipse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accent5">
              <a:hueOff val="-9721720"/>
              <a:satOff val="-661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11008" y="626305"/>
        <a:ext cx="923057" cy="923057"/>
      </dsp:txXfrm>
    </dsp:sp>
    <dsp:sp modelId="{D1358CCE-3A40-45CB-99AD-BF25FC39A7D4}">
      <dsp:nvSpPr>
        <dsp:cNvPr id="0" name=""/>
        <dsp:cNvSpPr/>
      </dsp:nvSpPr>
      <dsp:spPr>
        <a:xfrm>
          <a:off x="7229475" y="4351266"/>
          <a:ext cx="3286125" cy="72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EE158-1F47-4FDA-BF2B-1167880C944F}">
      <dsp:nvSpPr>
        <dsp:cNvPr id="0" name=""/>
        <dsp:cNvSpPr/>
      </dsp:nvSpPr>
      <dsp:spPr>
        <a:xfrm rot="16200000">
          <a:off x="-467388" y="469584"/>
          <a:ext cx="4308156" cy="336898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484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Beginning July 1, 2026, the caps on student loans for medical and professional degrees is $200,000</a:t>
          </a:r>
        </a:p>
      </dsp:txBody>
      <dsp:txXfrm rot="5400000">
        <a:off x="2197" y="861630"/>
        <a:ext cx="3368986" cy="2584894"/>
      </dsp:txXfrm>
    </dsp:sp>
    <dsp:sp modelId="{62E68B6A-228D-40EB-90F4-A0D82437F6C7}">
      <dsp:nvSpPr>
        <dsp:cNvPr id="0" name=""/>
        <dsp:cNvSpPr/>
      </dsp:nvSpPr>
      <dsp:spPr>
        <a:xfrm rot="16200000">
          <a:off x="3154271" y="469584"/>
          <a:ext cx="4308156" cy="3368986"/>
        </a:xfrm>
        <a:prstGeom prst="flowChartManualOperation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484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SNAP is cut about 20% and the state’s share of administrative costs increased from 50% to 75%</a:t>
          </a:r>
        </a:p>
      </dsp:txBody>
      <dsp:txXfrm rot="5400000">
        <a:off x="3623856" y="861630"/>
        <a:ext cx="3368986" cy="2584894"/>
      </dsp:txXfrm>
    </dsp:sp>
    <dsp:sp modelId="{00E60718-32F9-4C42-883B-D6A27F7DFA14}">
      <dsp:nvSpPr>
        <dsp:cNvPr id="0" name=""/>
        <dsp:cNvSpPr/>
      </dsp:nvSpPr>
      <dsp:spPr>
        <a:xfrm rot="16200000">
          <a:off x="6791412" y="454104"/>
          <a:ext cx="4308156" cy="3399947"/>
        </a:xfrm>
        <a:prstGeom prst="flowChartManualOperation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484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The rule mandating higher nurse staffing levels in LTC facilities is rescinded until 2034</a:t>
          </a:r>
        </a:p>
      </dsp:txBody>
      <dsp:txXfrm rot="5400000">
        <a:off x="7245517" y="861630"/>
        <a:ext cx="3399947" cy="25848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17D8D-D562-466B-8E4B-7A41CBC50D47}">
      <dsp:nvSpPr>
        <dsp:cNvPr id="0" name=""/>
        <dsp:cNvSpPr/>
      </dsp:nvSpPr>
      <dsp:spPr>
        <a:xfrm>
          <a:off x="0" y="74817"/>
          <a:ext cx="6529691" cy="17661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8AD59-720D-4625-B246-EA0894451149}">
      <dsp:nvSpPr>
        <dsp:cNvPr id="0" name=""/>
        <dsp:cNvSpPr/>
      </dsp:nvSpPr>
      <dsp:spPr>
        <a:xfrm>
          <a:off x="534257" y="401077"/>
          <a:ext cx="972327" cy="9713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95196-6D62-4881-A137-02B76A2DF9BC}">
      <dsp:nvSpPr>
        <dsp:cNvPr id="0" name=""/>
        <dsp:cNvSpPr/>
      </dsp:nvSpPr>
      <dsp:spPr>
        <a:xfrm>
          <a:off x="2040843" y="3695"/>
          <a:ext cx="4272613" cy="1767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099" tIns="187099" rIns="187099" bIns="18709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Most Medicaid enrollees already meet the requirements</a:t>
          </a:r>
        </a:p>
      </dsp:txBody>
      <dsp:txXfrm>
        <a:off x="2040843" y="3695"/>
        <a:ext cx="4272613" cy="1767868"/>
      </dsp:txXfrm>
    </dsp:sp>
    <dsp:sp modelId="{9083E862-FF1F-4072-ABE7-E8193632EB5C}">
      <dsp:nvSpPr>
        <dsp:cNvPr id="0" name=""/>
        <dsp:cNvSpPr/>
      </dsp:nvSpPr>
      <dsp:spPr>
        <a:xfrm>
          <a:off x="0" y="2143745"/>
          <a:ext cx="6529691" cy="17661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07E5A-4E7A-4FD5-A6BF-686020976665}">
      <dsp:nvSpPr>
        <dsp:cNvPr id="0" name=""/>
        <dsp:cNvSpPr/>
      </dsp:nvSpPr>
      <dsp:spPr>
        <a:xfrm>
          <a:off x="534257" y="2541127"/>
          <a:ext cx="972327" cy="9713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BF951-22F6-421C-8E6B-AB50220D91D1}">
      <dsp:nvSpPr>
        <dsp:cNvPr id="0" name=""/>
        <dsp:cNvSpPr/>
      </dsp:nvSpPr>
      <dsp:spPr>
        <a:xfrm>
          <a:off x="2040843" y="2143745"/>
          <a:ext cx="4272613" cy="1767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099" tIns="187099" rIns="187099" bIns="18709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States such as Arkansas and Georgia that have implemented work requirements have a POOR track record</a:t>
          </a:r>
        </a:p>
      </dsp:txBody>
      <dsp:txXfrm>
        <a:off x="2040843" y="2143745"/>
        <a:ext cx="4272613" cy="1767868"/>
      </dsp:txXfrm>
    </dsp:sp>
    <dsp:sp modelId="{1DB602C9-B2CC-487E-BA6F-3682320D7B3E}">
      <dsp:nvSpPr>
        <dsp:cNvPr id="0" name=""/>
        <dsp:cNvSpPr/>
      </dsp:nvSpPr>
      <dsp:spPr>
        <a:xfrm>
          <a:off x="0" y="4283796"/>
          <a:ext cx="6529691" cy="17661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BB628-FD02-4EB0-9FF0-5D6666ECF611}">
      <dsp:nvSpPr>
        <dsp:cNvPr id="0" name=""/>
        <dsp:cNvSpPr/>
      </dsp:nvSpPr>
      <dsp:spPr>
        <a:xfrm>
          <a:off x="534257" y="4681178"/>
          <a:ext cx="972327" cy="9713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5450C-D6C2-4A98-A751-318FC30FB5BF}">
      <dsp:nvSpPr>
        <dsp:cNvPr id="0" name=""/>
        <dsp:cNvSpPr/>
      </dsp:nvSpPr>
      <dsp:spPr>
        <a:xfrm>
          <a:off x="2040843" y="4283796"/>
          <a:ext cx="4272613" cy="1767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099" tIns="187099" rIns="187099" bIns="18709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Based on the unwinding process due to the elimination of the emergency requirements, NE did well, BUT …..</a:t>
          </a:r>
        </a:p>
      </dsp:txBody>
      <dsp:txXfrm>
        <a:off x="2040843" y="4283796"/>
        <a:ext cx="4272613" cy="17678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F1B2E-454B-4E21-BBC2-06CFE7D2E215}">
      <dsp:nvSpPr>
        <dsp:cNvPr id="0" name=""/>
        <dsp:cNvSpPr/>
      </dsp:nvSpPr>
      <dsp:spPr>
        <a:xfrm>
          <a:off x="0" y="3728410"/>
          <a:ext cx="11279923" cy="12237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/>
            <a:t>Based on this data, </a:t>
          </a:r>
          <a:r>
            <a:rPr lang="en-US" sz="2800" b="1" i="0" kern="1200" baseline="0" dirty="0"/>
            <a:t>only a small share </a:t>
          </a:r>
          <a:r>
            <a:rPr lang="en-US" sz="2800" b="0" i="0" kern="1200" baseline="0" dirty="0"/>
            <a:t>of Medicaid adults were not meeting work requirements</a:t>
          </a:r>
          <a:endParaRPr lang="en-US" sz="2800" kern="1200" dirty="0"/>
        </a:p>
      </dsp:txBody>
      <dsp:txXfrm>
        <a:off x="0" y="3728410"/>
        <a:ext cx="11279923" cy="1223747"/>
      </dsp:txXfrm>
    </dsp:sp>
    <dsp:sp modelId="{979B7DD4-76A1-4208-9352-6B6FD58D5A9E}">
      <dsp:nvSpPr>
        <dsp:cNvPr id="0" name=""/>
        <dsp:cNvSpPr/>
      </dsp:nvSpPr>
      <dsp:spPr>
        <a:xfrm rot="10800000">
          <a:off x="0" y="1864642"/>
          <a:ext cx="11279923" cy="1882123"/>
        </a:xfrm>
        <a:prstGeom prst="upArrowCallout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 dirty="0"/>
            <a:t>Nearly 30% </a:t>
          </a:r>
          <a:r>
            <a:rPr lang="en-US" sz="2800" b="0" i="0" kern="1200" baseline="0" dirty="0"/>
            <a:t>were not working due to caregiving responsibilities, illness or disability, or school attendance</a:t>
          </a:r>
          <a:endParaRPr lang="en-US" sz="2800" kern="1200" dirty="0"/>
        </a:p>
      </dsp:txBody>
      <dsp:txXfrm rot="10800000">
        <a:off x="0" y="1864642"/>
        <a:ext cx="11279923" cy="1222947"/>
      </dsp:txXfrm>
    </dsp:sp>
    <dsp:sp modelId="{5474FBDE-7B70-4731-A9AE-090A3BC945D6}">
      <dsp:nvSpPr>
        <dsp:cNvPr id="0" name=""/>
        <dsp:cNvSpPr/>
      </dsp:nvSpPr>
      <dsp:spPr>
        <a:xfrm rot="10800000">
          <a:off x="0" y="875"/>
          <a:ext cx="11279923" cy="1882123"/>
        </a:xfrm>
        <a:prstGeom prst="upArrowCallou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Nearly two-thirds of adults </a:t>
          </a:r>
          <a:r>
            <a:rPr lang="en-US" sz="2800" b="1" kern="1200" dirty="0"/>
            <a:t>ages 19-64 </a:t>
          </a:r>
          <a:r>
            <a:rPr lang="en-US" sz="2800" kern="1200" dirty="0"/>
            <a:t>covered by Medicaid were working</a:t>
          </a:r>
        </a:p>
      </dsp:txBody>
      <dsp:txXfrm rot="10800000">
        <a:off x="0" y="875"/>
        <a:ext cx="11279923" cy="12229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7953A-E056-4EC8-8EEF-3A749DB5BB56}">
      <dsp:nvSpPr>
        <dsp:cNvPr id="0" name=""/>
        <dsp:cNvSpPr/>
      </dsp:nvSpPr>
      <dsp:spPr>
        <a:xfrm>
          <a:off x="0" y="0"/>
          <a:ext cx="9167114" cy="15270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 2025, over 136,000 Nebraskans were enrolled in Marketplace plans, and 95% received tax credits in 2024</a:t>
          </a:r>
        </a:p>
      </dsp:txBody>
      <dsp:txXfrm>
        <a:off x="44726" y="44726"/>
        <a:ext cx="7519309" cy="1437595"/>
      </dsp:txXfrm>
    </dsp:sp>
    <dsp:sp modelId="{ACC43534-ED61-457B-BD55-922FF8195ADE}">
      <dsp:nvSpPr>
        <dsp:cNvPr id="0" name=""/>
        <dsp:cNvSpPr/>
      </dsp:nvSpPr>
      <dsp:spPr>
        <a:xfrm>
          <a:off x="808862" y="1781555"/>
          <a:ext cx="9167114" cy="15270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If the extra tax credits expire, 14,000  people in NE will  lose coverage</a:t>
          </a:r>
        </a:p>
      </dsp:txBody>
      <dsp:txXfrm>
        <a:off x="853588" y="1826281"/>
        <a:ext cx="7276217" cy="1437595"/>
      </dsp:txXfrm>
    </dsp:sp>
    <dsp:sp modelId="{B7909526-4EAD-4A8D-BA86-F5FBDA5224FC}">
      <dsp:nvSpPr>
        <dsp:cNvPr id="0" name=""/>
        <dsp:cNvSpPr/>
      </dsp:nvSpPr>
      <dsp:spPr>
        <a:xfrm>
          <a:off x="1617725" y="3563111"/>
          <a:ext cx="9167114" cy="15270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 cost of annual premiums will increase between 9% and 36% due to the loss of immigrants and other factors such as tariffs, inflation, and workforce shortages</a:t>
          </a:r>
        </a:p>
      </dsp:txBody>
      <dsp:txXfrm>
        <a:off x="1662451" y="3607837"/>
        <a:ext cx="7276217" cy="1437595"/>
      </dsp:txXfrm>
    </dsp:sp>
    <dsp:sp modelId="{515CE8C4-F596-4886-B07E-F770C0EA5B60}">
      <dsp:nvSpPr>
        <dsp:cNvPr id="0" name=""/>
        <dsp:cNvSpPr/>
      </dsp:nvSpPr>
      <dsp:spPr>
        <a:xfrm>
          <a:off x="8174532" y="1158011"/>
          <a:ext cx="992581" cy="99258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397863" y="1158011"/>
        <a:ext cx="545919" cy="746917"/>
      </dsp:txXfrm>
    </dsp:sp>
    <dsp:sp modelId="{1414B1C8-2593-4CA8-A4C4-4FA71394ADC5}">
      <dsp:nvSpPr>
        <dsp:cNvPr id="0" name=""/>
        <dsp:cNvSpPr/>
      </dsp:nvSpPr>
      <dsp:spPr>
        <a:xfrm>
          <a:off x="8983395" y="2929386"/>
          <a:ext cx="992581" cy="99258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206726" y="2929386"/>
        <a:ext cx="545919" cy="746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11726DE-DD8C-4DEB-882A-0E1ADF64592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7887D6C-38C8-482A-8AA0-260719D19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7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B81C0-845F-62C5-C703-28B5241AA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96A42-44E5-7B46-F6FC-E7DD00923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540930-C63B-94AF-D7AC-9D5BBB9A8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A6F70-C0A9-C3D9-D58C-75BE9BD04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7D6C-38C8-482A-8AA0-260719D19A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0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D422-EF27-04F1-3042-240B299C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7AB3F-8B01-C098-870E-90B912844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F1D02-F40C-71E9-D2A7-36F0A1AE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AC5EB-A522-745C-C9AC-DE5C0D93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FB3E2-1041-CD3B-74CA-EAAE59D4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3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5602-9382-1AAC-61F2-F759E8E2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39A25-BB36-9C98-4340-0795BB63B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FC00D-26FB-4E5E-A09B-84234608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103E2-73E4-DD74-89DD-D03DD840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C0338-CE5A-9D97-6EA3-6E61DD2C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5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E5FB81-12AE-FF5D-A478-C89EF9591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FFC44-4EB7-7471-9D07-C3D7705DB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87F86-CE63-71E8-F440-0C428E4C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0B78F-3E81-2DF4-8063-9D5602F0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5AEC0-C042-8EB0-0A8C-93E93A9F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7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921A-D961-1C05-958C-3B14AE7D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F22BD-760D-B48B-0825-42E933E4B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C5EF1-535D-FA0D-C275-5A3CCDB9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51AE4-B67A-4BB5-890D-B7A3E5BE4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93A28-D1DB-9F5E-B83F-34B84537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9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B7DCD-168C-7024-5227-9901A7787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2D8D7-C133-B015-5897-1A6E4EA1F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3D19-1598-59D9-ECF8-CCB7BB85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7429C-787A-7625-8E66-4140C60F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2F351-0E84-C1D3-6E14-4DC4497B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0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5F48-3620-B25C-2A68-5C1255A4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5B3B2-F46C-8BF2-59A1-44D09AAAB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24BEB-B752-1053-3532-86BC72A0A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1FCF0-2D9B-42F0-08A3-5E23E434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76F32-A6F0-6017-2171-473DCA1D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9B5A5-699F-FEC5-6393-DE705CAE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6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6BB9-2D46-34DF-FE8E-4B949164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C79A7-4714-14C2-F071-6BD172861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747A5-4583-67C1-DB92-36110EAA5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6E43D5-1E3D-96C0-DC78-3397CC7D7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F4FB1-B7A2-D389-6908-440E9B4E0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26EA35-8149-63F5-91E8-E704B592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84655C-79AF-BF39-FD94-A687D8C0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9FB80-C5BC-8D1A-8A93-BC701DC5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6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5C70-CEED-759C-A74F-946E1A32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86787-432B-7BD8-4064-54B56CF6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973AE-6E63-5F03-2A37-6D1060440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B053A-75F1-C070-A9F5-1364A327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4E91-8B34-6439-4C82-D1FA3063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42C4A-FD6C-4A44-A58F-819D2F17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E100D-282C-865B-1F2D-0F49F568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4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997F-605B-E098-D1D6-3F53786E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3901B-08A8-A7C3-1220-70FC8D34B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B8FCE-416E-80EF-B9DF-E5DF91453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39369-F474-6202-9095-7FAE1009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2B36A-9980-95AC-9B02-0B9894FC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BDC77-59F1-0744-277A-A7AABAE8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8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A6D7-BB6A-C937-9B69-A54DD21D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C0321-F91D-0995-3619-2FD56D15F8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3F407-0405-3016-6E75-C28D3EED5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ED414-BA8C-87C8-3D64-78A30FE1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6E6D3-7BF7-C41B-584F-8B19B11E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3138F-2123-A436-8DDF-00C3CC9F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CCC91-FC22-6949-F249-D03D0F62F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20D12-185C-C77D-C811-FCD0CB95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53E33-259A-A509-40D3-5DEAE0699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1597BA-550B-40AD-A2AA-30FD935B2A9B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5B7E2-C258-D0CE-40E2-76D73B95A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23CC8-E6BA-21DD-6BD4-A5CD5CB7C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EB598B-8378-4233-ACEF-56477B81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1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9.sv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.palm@unmc,edu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3EF7AE2-8357-88C6-3089-6F9DE74D0A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95304" y="551964"/>
            <a:ext cx="11000232" cy="23743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normalizeH="0" baseline="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Aptos" panose="020B0004020202020204" pitchFamily="34" charset="0"/>
              </a:rPr>
              <a:t>The Impact of the One Big Beautiful Bill Act on Individuals and Families, the Health System, and Communities</a:t>
            </a:r>
            <a:endParaRPr kumimoji="0" lang="en-US" altLang="en-US" sz="4800" b="1" i="0" u="none" strike="noStrike" normalizeH="0" baseline="0" dirty="0">
              <a:ln>
                <a:solidFill>
                  <a:schemeClr val="tx1"/>
                </a:solidFill>
              </a:ln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8C392-3033-AD7B-3E9E-DF7BA5D2B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04" y="3149599"/>
            <a:ext cx="10072696" cy="2653783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600" b="1" dirty="0"/>
              <a:t>David Palm, PhD</a:t>
            </a:r>
          </a:p>
          <a:p>
            <a:r>
              <a:rPr lang="en-US" sz="2600" b="1" dirty="0"/>
              <a:t>Center for Health Policy</a:t>
            </a:r>
          </a:p>
          <a:p>
            <a:r>
              <a:rPr lang="en-US" sz="2600" b="1" dirty="0"/>
              <a:t>Department of Health Services Research and Administration</a:t>
            </a:r>
          </a:p>
          <a:p>
            <a:r>
              <a:rPr lang="en-US" sz="2600" b="1" dirty="0"/>
              <a:t>College of Public Health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September 10, 2025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02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88E83-291D-1D99-DBD7-D195538BFC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D4762-F03D-936D-21D6-4916D434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5" y="14013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Major Health Provisions - Medicare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2F4717-B499-416B-51AA-5075C7272E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1402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6981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1A3AA-46DF-3921-B6B0-16CA8252E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4" y="213730"/>
            <a:ext cx="10882926" cy="1133693"/>
          </a:xfrm>
        </p:spPr>
        <p:txBody>
          <a:bodyPr>
            <a:normAutofit/>
          </a:bodyPr>
          <a:lstStyle/>
          <a:p>
            <a:r>
              <a:rPr lang="en-US" sz="4000" b="1" dirty="0"/>
              <a:t>Major Health Provisions – ACA Marketplace Plans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D02BEB-0D8A-19F3-51A1-C57DB30E0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8755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454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B2ED59-9CE1-433F-ED2F-0520E9C93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90" y="283846"/>
            <a:ext cx="11089620" cy="854075"/>
          </a:xfrm>
        </p:spPr>
        <p:txBody>
          <a:bodyPr>
            <a:normAutofit/>
          </a:bodyPr>
          <a:lstStyle/>
          <a:p>
            <a:r>
              <a:rPr lang="en-US" b="1" dirty="0"/>
              <a:t>Other Health Provisions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E16705-33E4-D64F-A675-D9D3C74DA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386637"/>
              </p:ext>
            </p:extLst>
          </p:nvPr>
        </p:nvGraphicFramePr>
        <p:xfrm>
          <a:off x="772170" y="1838960"/>
          <a:ext cx="10647660" cy="4308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708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BDC19-3F3C-CFD0-EAAB-D2F64925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901A79D-0859-DBA7-FAE4-CFCA24D8D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4425CB-F10E-F0E1-6725-607D20850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1B4E7E-614D-543D-F735-8725C847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1B19FB-A808-3BBF-DCB5-300EF71F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D433B97-A0BC-3D93-1CC7-727DA7ED5917}"/>
              </a:ext>
            </a:extLst>
          </p:cNvPr>
          <p:cNvGrpSpPr/>
          <p:nvPr/>
        </p:nvGrpSpPr>
        <p:grpSpPr>
          <a:xfrm>
            <a:off x="596463" y="892138"/>
            <a:ext cx="10999072" cy="4910036"/>
            <a:chOff x="596463" y="892138"/>
            <a:chExt cx="10999072" cy="49100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A07FD6-62C9-700B-4CDB-E9C969D5512E}"/>
                </a:ext>
              </a:extLst>
            </p:cNvPr>
            <p:cNvGrpSpPr/>
            <p:nvPr/>
          </p:nvGrpSpPr>
          <p:grpSpPr>
            <a:xfrm>
              <a:off x="596463" y="892138"/>
              <a:ext cx="10891902" cy="4910036"/>
              <a:chOff x="596463" y="892138"/>
              <a:chExt cx="10891902" cy="491003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7357832-6818-3E20-6913-12C895548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81637"/>
              <a:stretch>
                <a:fillRect/>
              </a:stretch>
            </p:blipFill>
            <p:spPr>
              <a:xfrm>
                <a:off x="596463" y="4922068"/>
                <a:ext cx="8628829" cy="880106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47AAABA-02FC-8F1F-BAEA-8BFCCF76F525}"/>
                  </a:ext>
                </a:extLst>
              </p:cNvPr>
              <p:cNvGrpSpPr/>
              <p:nvPr/>
            </p:nvGrpSpPr>
            <p:grpSpPr>
              <a:xfrm>
                <a:off x="596463" y="892138"/>
                <a:ext cx="10891902" cy="3449362"/>
                <a:chOff x="596463" y="906089"/>
                <a:chExt cx="10891902" cy="344936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B742D0D5-4A55-2E71-26EB-0D50704D5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-1144" b="46329"/>
                <a:stretch>
                  <a:fillRect/>
                </a:stretch>
              </p:blipFill>
              <p:spPr>
                <a:xfrm>
                  <a:off x="596463" y="906089"/>
                  <a:ext cx="10891902" cy="3318134"/>
                </a:xfrm>
                <a:prstGeom prst="rect">
                  <a:avLst/>
                </a:prstGeom>
              </p:spPr>
            </p:pic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5E121EA-16D6-F6E5-65DC-5B9154790D02}"/>
                    </a:ext>
                  </a:extLst>
                </p:cNvPr>
                <p:cNvSpPr/>
                <p:nvPr/>
              </p:nvSpPr>
              <p:spPr>
                <a:xfrm>
                  <a:off x="5953327" y="4075889"/>
                  <a:ext cx="1926077" cy="2795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D7447D-6B60-A0AD-5DF0-209AF4C4D81E}"/>
                </a:ext>
              </a:extLst>
            </p:cNvPr>
            <p:cNvSpPr/>
            <p:nvPr/>
          </p:nvSpPr>
          <p:spPr>
            <a:xfrm>
              <a:off x="596463" y="892138"/>
              <a:ext cx="10999072" cy="163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657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58EBA-55C9-4297-C3EE-AA4D46E3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6" y="582683"/>
            <a:ext cx="12093988" cy="5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6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ick figure families holding hands">
            <a:extLst>
              <a:ext uri="{FF2B5EF4-FFF2-40B4-BE49-F238E27FC236}">
                <a16:creationId xmlns:a16="http://schemas.microsoft.com/office/drawing/2014/main" id="{80DC9F78-885A-5AA0-F8BB-E83D45C7F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09" b="4922"/>
          <a:stretch>
            <a:fillRect/>
          </a:stretch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0FC8D9-C701-3EBB-034F-D6CEEB38A2FF}"/>
              </a:ext>
            </a:extLst>
          </p:cNvPr>
          <p:cNvSpPr txBox="1">
            <a:spLocks/>
          </p:cNvSpPr>
          <p:nvPr/>
        </p:nvSpPr>
        <p:spPr>
          <a:xfrm>
            <a:off x="3703718" y="2300706"/>
            <a:ext cx="4845521" cy="258985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Impact on Individuals and Families</a:t>
            </a:r>
          </a:p>
        </p:txBody>
      </p:sp>
    </p:spTree>
    <p:extLst>
      <p:ext uri="{BB962C8B-B14F-4D97-AF65-F5344CB8AC3E}">
        <p14:creationId xmlns:p14="http://schemas.microsoft.com/office/powerpoint/2010/main" val="432505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E68A9-0CB9-ABD4-36B4-83F589B1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827834"/>
            <a:ext cx="4053329" cy="5583126"/>
          </a:xfrm>
        </p:spPr>
        <p:txBody>
          <a:bodyPr>
            <a:normAutofit/>
          </a:bodyPr>
          <a:lstStyle/>
          <a:p>
            <a:pPr algn="r"/>
            <a:r>
              <a:rPr lang="en-US" sz="3400" b="1" dirty="0"/>
              <a:t>Work Requirements: Potential Impact on Individuals and Families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D4DC487-6E41-4610-E64E-34BF01D19A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347393"/>
              </p:ext>
            </p:extLst>
          </p:nvPr>
        </p:nvGraphicFramePr>
        <p:xfrm>
          <a:off x="5182908" y="436881"/>
          <a:ext cx="6529691" cy="605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8B7DD0-BCB4-EA86-E043-F3778C985D09}"/>
              </a:ext>
            </a:extLst>
          </p:cNvPr>
          <p:cNvCxnSpPr/>
          <p:nvPr/>
        </p:nvCxnSpPr>
        <p:spPr>
          <a:xfrm>
            <a:off x="4704080" y="589280"/>
            <a:ext cx="91440" cy="582168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251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8F49-E952-0305-E2B7-71FBFEB4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46" y="135420"/>
            <a:ext cx="10515600" cy="1325563"/>
          </a:xfrm>
        </p:spPr>
        <p:txBody>
          <a:bodyPr/>
          <a:lstStyle/>
          <a:p>
            <a:r>
              <a:rPr lang="en-US" b="1" dirty="0"/>
              <a:t>Work Requirements: Participation </a:t>
            </a:r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A9648F44-2543-8437-ECDA-36ACAC13A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804756"/>
              </p:ext>
            </p:extLst>
          </p:nvPr>
        </p:nvGraphicFramePr>
        <p:xfrm>
          <a:off x="456038" y="1649125"/>
          <a:ext cx="11279923" cy="4953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276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2EC7B-4574-F21C-6E06-7F65504C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72" y="207426"/>
            <a:ext cx="10515600" cy="1133693"/>
          </a:xfrm>
        </p:spPr>
        <p:txBody>
          <a:bodyPr>
            <a:normAutofit/>
          </a:bodyPr>
          <a:lstStyle/>
          <a:p>
            <a:r>
              <a:rPr lang="en-US" b="1" dirty="0"/>
              <a:t>ACA Marketplace Plans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0DABB2C-52BD-3326-3F93-DA39FA0C70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284694"/>
              </p:ext>
            </p:extLst>
          </p:nvPr>
        </p:nvGraphicFramePr>
        <p:xfrm>
          <a:off x="838200" y="1554480"/>
          <a:ext cx="10784840" cy="5090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4621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BB0EA-64E1-F195-02AD-543DA42D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66" y="1341120"/>
            <a:ext cx="11580867" cy="372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717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98217-C07F-FA90-7AE1-FF80C5DDA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966"/>
            <a:ext cx="10515600" cy="1133693"/>
          </a:xfrm>
        </p:spPr>
        <p:txBody>
          <a:bodyPr>
            <a:normAutofit/>
          </a:bodyPr>
          <a:lstStyle/>
          <a:p>
            <a:r>
              <a:rPr lang="en-US" b="1" dirty="0"/>
              <a:t>Overview of the Presentation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34498DA-48B5-B6EA-E01C-706935E6CE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6634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2837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B8A994-A414-53FB-A05E-C17FFC36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41" y="296317"/>
            <a:ext cx="5393360" cy="1325563"/>
          </a:xfrm>
        </p:spPr>
        <p:txBody>
          <a:bodyPr>
            <a:normAutofit fontScale="90000"/>
          </a:bodyPr>
          <a:lstStyle/>
          <a:p>
            <a:r>
              <a:rPr lang="en-US" sz="4100" b="1" dirty="0"/>
              <a:t>Summary: Impact on Individuals and Families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CCD87-BD1A-F0DD-90A0-3A69B3BEC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Autofit/>
          </a:bodyPr>
          <a:lstStyle/>
          <a:p>
            <a:r>
              <a:rPr lang="en-US" sz="2400" dirty="0"/>
              <a:t>By 2034, 10 to 15 million people in U.S. will lose insurance coverage</a:t>
            </a:r>
          </a:p>
          <a:p>
            <a:r>
              <a:rPr lang="en-US" sz="2400" dirty="0"/>
              <a:t>Premiums for the ACA Marketplace plans will increase substantially next year</a:t>
            </a:r>
          </a:p>
          <a:p>
            <a:r>
              <a:rPr lang="en-US" sz="2400" dirty="0"/>
              <a:t>More “Red Tape” to navigate for Medicaid enrollees and ACA Marketplace enrollees</a:t>
            </a:r>
          </a:p>
          <a:p>
            <a:r>
              <a:rPr lang="en-US" sz="2400" dirty="0"/>
              <a:t>The availability of services will decline, particularly in rural areas because of more uncompensated care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Codes on papers">
            <a:extLst>
              <a:ext uri="{FF2B5EF4-FFF2-40B4-BE49-F238E27FC236}">
                <a16:creationId xmlns:a16="http://schemas.microsoft.com/office/drawing/2014/main" id="{7172284F-F2BC-1BE3-13B7-39A656B5F7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03" r="15347"/>
          <a:stretch>
            <a:fillRect/>
          </a:stretch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58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80816F2-EFB0-44E7-94C9-B65CB34D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322EC-E4A6-DD82-1643-19C1B444E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49" y="285532"/>
            <a:ext cx="10629900" cy="705642"/>
          </a:xfrm>
        </p:spPr>
        <p:txBody>
          <a:bodyPr anchor="b">
            <a:spAutoFit/>
          </a:bodyPr>
          <a:lstStyle/>
          <a:p>
            <a:r>
              <a:rPr lang="en-US" b="1" dirty="0"/>
              <a:t>The OBBBA will Magnify Access Challenges </a:t>
            </a:r>
          </a:p>
        </p:txBody>
      </p:sp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6AC8A644-0E59-4B2F-BED2-128ADF3CB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5508" y="1923832"/>
            <a:ext cx="3295868" cy="3295868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0FD1D6-84A8-FFFD-3D00-664B3D096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351472"/>
              </p:ext>
            </p:extLst>
          </p:nvPr>
        </p:nvGraphicFramePr>
        <p:xfrm>
          <a:off x="838200" y="1590675"/>
          <a:ext cx="7637308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09951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E124B-948C-368F-ADAB-FA2608376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214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187" y="600074"/>
            <a:ext cx="9953625" cy="5943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6762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6B5E9-F245-A97E-38FB-9D7154E3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51" y="20139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Impact on Access and Mortality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CF2D2-92F3-08E7-6C0B-B7BD81719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41" y="172834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Medicaid cuts will lead to 1,484 excess deaths annually</a:t>
            </a:r>
          </a:p>
          <a:p>
            <a:pPr lvl="0"/>
            <a:r>
              <a:rPr lang="en-US" dirty="0"/>
              <a:t>Almost 95,000 preventable hospitalizations</a:t>
            </a:r>
          </a:p>
          <a:p>
            <a:pPr lvl="0"/>
            <a:r>
              <a:rPr lang="en-US" dirty="0"/>
              <a:t>About 1.6 million people delaying care because of cost</a:t>
            </a:r>
          </a:p>
          <a:p>
            <a:pPr lvl="0"/>
            <a:r>
              <a:rPr lang="en-US" dirty="0"/>
              <a:t>A total of 1.9 million people delaying purchases of medications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Source: S. Basu, S. Patel, and S. Berkowitz. Projected Health System and Economic Impacts of 2025 Medicaid Policy Proposals. </a:t>
            </a:r>
            <a:r>
              <a:rPr lang="en-US" sz="2000" i="1" dirty="0"/>
              <a:t>JAMA Health Forum</a:t>
            </a:r>
            <a:r>
              <a:rPr lang="en-US" sz="2000" dirty="0"/>
              <a:t>. July 17, 2025.</a:t>
            </a:r>
          </a:p>
        </p:txBody>
      </p:sp>
    </p:spTree>
    <p:extLst>
      <p:ext uri="{BB962C8B-B14F-4D97-AF65-F5344CB8AC3E}">
        <p14:creationId xmlns:p14="http://schemas.microsoft.com/office/powerpoint/2010/main" val="3798563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ctor talking to patient">
            <a:extLst>
              <a:ext uri="{FF2B5EF4-FFF2-40B4-BE49-F238E27FC236}">
                <a16:creationId xmlns:a16="http://schemas.microsoft.com/office/drawing/2014/main" id="{C789F4BC-BD0B-E425-A44A-5E5A6AA4E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0" y="10"/>
            <a:ext cx="12191981" cy="6857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769E01-2C7F-CF9A-3778-5F7F89214639}"/>
              </a:ext>
            </a:extLst>
          </p:cNvPr>
          <p:cNvSpPr txBox="1">
            <a:spLocks/>
          </p:cNvSpPr>
          <p:nvPr/>
        </p:nvSpPr>
        <p:spPr>
          <a:xfrm>
            <a:off x="3690831" y="2351775"/>
            <a:ext cx="4810318" cy="1762398"/>
          </a:xfrm>
          <a:prstGeom prst="roundRect">
            <a:avLst/>
          </a:prstGeom>
          <a:solidFill>
            <a:schemeClr val="bg1">
              <a:alpha val="67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Impact on the Health System</a:t>
            </a:r>
          </a:p>
        </p:txBody>
      </p:sp>
    </p:spTree>
    <p:extLst>
      <p:ext uri="{BB962C8B-B14F-4D97-AF65-F5344CB8AC3E}">
        <p14:creationId xmlns:p14="http://schemas.microsoft.com/office/powerpoint/2010/main" val="2961069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4A387-DA19-94A4-9F0D-B0AEEC45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42DAF-7D8B-1C7E-8E8E-761140BE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36" y="177740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b="1" dirty="0"/>
              <a:t>Hospitals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C60F67C-E5C6-15CC-1B1F-C331748979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368866"/>
              </p:ext>
            </p:extLst>
          </p:nvPr>
        </p:nvGraphicFramePr>
        <p:xfrm>
          <a:off x="651443" y="1223884"/>
          <a:ext cx="11073630" cy="5108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6370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463F-355D-571D-5205-CA1A9DD1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3" y="160844"/>
            <a:ext cx="10515600" cy="1325563"/>
          </a:xfrm>
        </p:spPr>
        <p:txBody>
          <a:bodyPr/>
          <a:lstStyle/>
          <a:p>
            <a:r>
              <a:rPr lang="en-US" b="1" dirty="0"/>
              <a:t>Physician Clinics</a:t>
            </a:r>
            <a:endParaRPr 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5BD071E6-ADAD-9675-7B96-FED164EC04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872503"/>
              </p:ext>
            </p:extLst>
          </p:nvPr>
        </p:nvGraphicFramePr>
        <p:xfrm>
          <a:off x="624191" y="1400783"/>
          <a:ext cx="11110609" cy="509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9863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1CC1-58E1-4D95-9046-508A9DCB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02" y="133585"/>
            <a:ext cx="10515600" cy="1325563"/>
          </a:xfrm>
        </p:spPr>
        <p:txBody>
          <a:bodyPr/>
          <a:lstStyle/>
          <a:p>
            <a:r>
              <a:rPr lang="en-US" b="1" dirty="0"/>
              <a:t>FQHCs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CD7F4A2-1B8D-3D0A-FAB0-1A01C33EAC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006050"/>
              </p:ext>
            </p:extLst>
          </p:nvPr>
        </p:nvGraphicFramePr>
        <p:xfrm>
          <a:off x="873406" y="1459148"/>
          <a:ext cx="10515600" cy="4931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964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D7555-B31F-43FE-A060-23955D36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4" y="255630"/>
            <a:ext cx="10515600" cy="1133499"/>
          </a:xfrm>
        </p:spPr>
        <p:txBody>
          <a:bodyPr>
            <a:normAutofit/>
          </a:bodyPr>
          <a:lstStyle/>
          <a:p>
            <a:r>
              <a:rPr lang="en-US" b="1" dirty="0"/>
              <a:t>Certified Nursing Facilities (CNL)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B981F7-F0D5-5C8F-17CC-CEF3D5417F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96287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3657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tall grass&#10;&#10;AI-generated content may be incorrect.">
            <a:extLst>
              <a:ext uri="{FF2B5EF4-FFF2-40B4-BE49-F238E27FC236}">
                <a16:creationId xmlns:a16="http://schemas.microsoft.com/office/drawing/2014/main" id="{1DEB326A-E449-EDB7-EEF3-F9B76BE4D5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DF3BA6-A8E9-2D35-CAF6-5A790EA52D5B}"/>
              </a:ext>
            </a:extLst>
          </p:cNvPr>
          <p:cNvSpPr txBox="1">
            <a:spLocks/>
          </p:cNvSpPr>
          <p:nvPr/>
        </p:nvSpPr>
        <p:spPr>
          <a:xfrm>
            <a:off x="3556000" y="2541892"/>
            <a:ext cx="4804080" cy="2131364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Impact on 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Rural Areas</a:t>
            </a:r>
          </a:p>
        </p:txBody>
      </p:sp>
    </p:spTree>
    <p:extLst>
      <p:ext uri="{BB962C8B-B14F-4D97-AF65-F5344CB8AC3E}">
        <p14:creationId xmlns:p14="http://schemas.microsoft.com/office/powerpoint/2010/main" val="203829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field of corn with blue sky and clouds">
            <a:extLst>
              <a:ext uri="{FF2B5EF4-FFF2-40B4-BE49-F238E27FC236}">
                <a16:creationId xmlns:a16="http://schemas.microsoft.com/office/drawing/2014/main" id="{F0B1E6AA-D855-9403-4D56-2B8F456C1B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5DE343-BF4D-4BC7-09E7-F8059ECDA2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670273"/>
              </p:ext>
            </p:extLst>
          </p:nvPr>
        </p:nvGraphicFramePr>
        <p:xfrm>
          <a:off x="930877" y="1365434"/>
          <a:ext cx="10545358" cy="5187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BF0C9BF-3967-325C-4CE4-EBC478CF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91" y="491673"/>
            <a:ext cx="10084162" cy="568960"/>
          </a:xfrm>
        </p:spPr>
        <p:txBody>
          <a:bodyPr anchor="ctr">
            <a:noAutofit/>
          </a:bodyPr>
          <a:lstStyle/>
          <a:p>
            <a:pPr algn="ctr"/>
            <a:r>
              <a:rPr lang="en-US" b="1" dirty="0"/>
              <a:t>Current Medicaid Landscape in Nebraska</a:t>
            </a:r>
          </a:p>
        </p:txBody>
      </p:sp>
    </p:spTree>
    <p:extLst>
      <p:ext uri="{BB962C8B-B14F-4D97-AF65-F5344CB8AC3E}">
        <p14:creationId xmlns:p14="http://schemas.microsoft.com/office/powerpoint/2010/main" val="3157815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DA9942F-A18C-9E9D-BF08-9291C54E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12A7B-9E45-3C67-DF92-BB5ED374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36" y="460686"/>
            <a:ext cx="8522587" cy="5505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dirty="0"/>
              <a:t>Funding </a:t>
            </a:r>
            <a:r>
              <a:rPr lang="en-US" b="1" dirty="0"/>
              <a:t>Reductions</a:t>
            </a:r>
            <a:r>
              <a:rPr lang="en-US" sz="4000" b="1" dirty="0"/>
              <a:t> Impact Everyone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3494DA-97DF-D82C-EAA1-F622241CD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6089423"/>
              </p:ext>
            </p:extLst>
          </p:nvPr>
        </p:nvGraphicFramePr>
        <p:xfrm>
          <a:off x="572213" y="1220943"/>
          <a:ext cx="11047573" cy="542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2782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B7A94A-988D-9ECA-F7D6-05EF9890E6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7ED42-0E34-FC4E-8E45-66AEEC9F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9F5E00-BA26-EC36-CE77-5235A4A66063}"/>
              </a:ext>
            </a:extLst>
          </p:cNvPr>
          <p:cNvSpPr txBox="1">
            <a:spLocks/>
          </p:cNvSpPr>
          <p:nvPr/>
        </p:nvSpPr>
        <p:spPr>
          <a:xfrm>
            <a:off x="2866718" y="2493746"/>
            <a:ext cx="6113122" cy="258985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/>
              <a:t>Economic Impact on States and Communities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2086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895A8-F553-B9B4-9A14-65628CE2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16" y="274320"/>
            <a:ext cx="11114024" cy="635834"/>
          </a:xfrm>
        </p:spPr>
        <p:txBody>
          <a:bodyPr anchor="b">
            <a:normAutofit fontScale="90000"/>
          </a:bodyPr>
          <a:lstStyle/>
          <a:p>
            <a:r>
              <a:rPr lang="en-US" sz="3600" b="1" dirty="0"/>
              <a:t>Economic Impact of Medicaid Cuts and More Uninsured People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D2D399-6B4E-630C-8A51-D47D5702FB51}"/>
              </a:ext>
            </a:extLst>
          </p:cNvPr>
          <p:cNvSpPr/>
          <p:nvPr/>
        </p:nvSpPr>
        <p:spPr>
          <a:xfrm>
            <a:off x="544749" y="1381328"/>
            <a:ext cx="11114024" cy="63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9CEA7C-8C03-7C2D-4682-DE004FAD81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326616"/>
              </p:ext>
            </p:extLst>
          </p:nvPr>
        </p:nvGraphicFramePr>
        <p:xfrm>
          <a:off x="349004" y="1184474"/>
          <a:ext cx="11114024" cy="5561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9670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81134-E8BD-D524-7277-3A910D117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052EB-6A6A-DA35-6E1C-C0B511CC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60" y="111447"/>
            <a:ext cx="10515600" cy="1133693"/>
          </a:xfrm>
        </p:spPr>
        <p:txBody>
          <a:bodyPr>
            <a:normAutofit/>
          </a:bodyPr>
          <a:lstStyle/>
          <a:p>
            <a:r>
              <a:rPr lang="en-US" b="1" dirty="0"/>
              <a:t>Economic Impact Continued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BB6FD9-823A-360D-F92B-547B380B62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897830"/>
              </p:ext>
            </p:extLst>
          </p:nvPr>
        </p:nvGraphicFramePr>
        <p:xfrm>
          <a:off x="583661" y="1245140"/>
          <a:ext cx="11322994" cy="5376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746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920E7-18DC-4CC3-1C00-45946758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80C86-482C-4A2B-4510-75CA1B42994F}"/>
              </a:ext>
            </a:extLst>
          </p:cNvPr>
          <p:cNvGrpSpPr/>
          <p:nvPr/>
        </p:nvGrpSpPr>
        <p:grpSpPr>
          <a:xfrm>
            <a:off x="838200" y="1264500"/>
            <a:ext cx="10515600" cy="4329000"/>
            <a:chOff x="0" y="0"/>
            <a:chExt cx="10515600" cy="4329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76BDB7A-1754-0D9C-96CA-35FFE979EFC0}"/>
                </a:ext>
              </a:extLst>
            </p:cNvPr>
            <p:cNvSpPr/>
            <p:nvPr/>
          </p:nvSpPr>
          <p:spPr>
            <a:xfrm>
              <a:off x="0" y="0"/>
              <a:ext cx="10515600" cy="43290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5123FB-0242-289B-FA6E-6CDBF7C3A74F}"/>
                </a:ext>
              </a:extLst>
            </p:cNvPr>
            <p:cNvSpPr txBox="1"/>
            <p:nvPr/>
          </p:nvSpPr>
          <p:spPr>
            <a:xfrm>
              <a:off x="211324" y="211324"/>
              <a:ext cx="10092952" cy="39063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lvl="0" indent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000" kern="1200" dirty="0"/>
                <a:t>Early estimates by the KFF indicated that cuts in Medicaid and SNAP would lead to one million jobs lost and a $113 billion decline in states’ GDP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326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B9870-6B94-84F1-F49B-5F7A9A09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55" y="162560"/>
            <a:ext cx="6856290" cy="65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68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605701-D06F-9E47-F1BD-D3D996F813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728614"/>
              </p:ext>
            </p:extLst>
          </p:nvPr>
        </p:nvGraphicFramePr>
        <p:xfrm>
          <a:off x="632085" y="188025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615E1C4-7340-C300-02EF-1FD318E3EC33}"/>
              </a:ext>
            </a:extLst>
          </p:cNvPr>
          <p:cNvSpPr/>
          <p:nvPr/>
        </p:nvSpPr>
        <p:spPr>
          <a:xfrm>
            <a:off x="1811" y="-1"/>
            <a:ext cx="12191998" cy="1790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B74A2C-558C-1B2F-D927-BF93841BF399}"/>
              </a:ext>
            </a:extLst>
          </p:cNvPr>
          <p:cNvSpPr txBox="1">
            <a:spLocks/>
          </p:cNvSpPr>
          <p:nvPr/>
        </p:nvSpPr>
        <p:spPr>
          <a:xfrm>
            <a:off x="505626" y="25936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Impact on State of NE and Local Economies</a:t>
            </a:r>
          </a:p>
        </p:txBody>
      </p:sp>
    </p:spTree>
    <p:extLst>
      <p:ext uri="{BB962C8B-B14F-4D97-AF65-F5344CB8AC3E}">
        <p14:creationId xmlns:p14="http://schemas.microsoft.com/office/powerpoint/2010/main" val="305954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map with black squares&#10;&#10;AI-generated content may be incorrect.">
            <a:extLst>
              <a:ext uri="{FF2B5EF4-FFF2-40B4-BE49-F238E27FC236}">
                <a16:creationId xmlns:a16="http://schemas.microsoft.com/office/drawing/2014/main" id="{8FF572EE-DCD4-D28F-DB94-1D90B50777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89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63B92-8570-6730-BB2F-DB2782F4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49" y="239960"/>
            <a:ext cx="10515600" cy="649922"/>
          </a:xfrm>
        </p:spPr>
        <p:txBody>
          <a:bodyPr>
            <a:spAutoFit/>
          </a:bodyPr>
          <a:lstStyle/>
          <a:p>
            <a:r>
              <a:rPr lang="en-US" sz="4000" b="1" dirty="0"/>
              <a:t>Difficult Choices/Tradeoffs at the State Level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009FA5-9B10-634C-74C0-2FD99B0A23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129842"/>
          <a:ext cx="10515600" cy="5554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2332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F48FA-1CD7-4AC4-4581-80421ACD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87" y="48634"/>
            <a:ext cx="10515600" cy="1325563"/>
          </a:xfrm>
        </p:spPr>
        <p:txBody>
          <a:bodyPr/>
          <a:lstStyle/>
          <a:p>
            <a:r>
              <a:rPr lang="en-US" b="1" dirty="0"/>
              <a:t>Final Thoughts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93676594-1BEA-DB73-601E-7FFDBA41EC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715466"/>
              </p:ext>
            </p:extLst>
          </p:nvPr>
        </p:nvGraphicFramePr>
        <p:xfrm>
          <a:off x="601603" y="1516218"/>
          <a:ext cx="11125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6797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13C77-A63D-162B-5CDA-0A3D8C57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Thoughts from Jonathan Oberlander In Response to the OBBBA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706E-6C5A-0126-2114-882CC4833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138861"/>
            <a:ext cx="9941319" cy="4471417"/>
          </a:xfrm>
        </p:spPr>
        <p:txBody>
          <a:bodyPr anchor="ctr">
            <a:spAutoFit/>
          </a:bodyPr>
          <a:lstStyle/>
          <a:p>
            <a:pPr marL="0" indent="0">
              <a:buNone/>
            </a:pP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600" dirty="0"/>
              <a:t>“American health care will become less affordable, less accessible, and more inequitable. The only rich democratic country in the world with a large uninsured population is now pursuing policies that will reduce insurance coverage. If budgets reflect a nation’s social priorities and moral commitments, the 2025 reconciliation act offers a disquieting view of the current state of U.S. public policy.”</a:t>
            </a:r>
          </a:p>
          <a:p>
            <a:pPr marL="0" indent="0">
              <a:buNone/>
            </a:pPr>
            <a:br>
              <a:rPr lang="en-US" sz="1900" dirty="0"/>
            </a:br>
            <a:r>
              <a:rPr lang="en-US" sz="1900" dirty="0"/>
              <a:t>Source: Jonathan Oberlander, “Progress Lost – The Unraveling of Medicaid and the Affordable Care Act,” </a:t>
            </a:r>
            <a:r>
              <a:rPr lang="en-US" sz="1900" i="1" dirty="0"/>
              <a:t>The New England Journal of Medicine, </a:t>
            </a:r>
            <a:r>
              <a:rPr lang="en-US" sz="1900" dirty="0"/>
              <a:t>Downloaded</a:t>
            </a:r>
            <a:r>
              <a:rPr lang="en-US" sz="1900" i="1" dirty="0"/>
              <a:t> </a:t>
            </a:r>
            <a:r>
              <a:rPr lang="en-US" sz="1900" dirty="0"/>
              <a:t>from nejm.org on July 30, 2025.</a:t>
            </a:r>
          </a:p>
          <a:p>
            <a:pPr marL="0" indent="0">
              <a:buNone/>
            </a:pPr>
            <a:endParaRPr lang="en-US" sz="22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61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EA1992-2A0C-0CD7-F17C-A7DF1D2B8335}"/>
              </a:ext>
            </a:extLst>
          </p:cNvPr>
          <p:cNvGrpSpPr/>
          <p:nvPr/>
        </p:nvGrpSpPr>
        <p:grpSpPr>
          <a:xfrm>
            <a:off x="543266" y="247772"/>
            <a:ext cx="10969280" cy="6414878"/>
            <a:chOff x="543266" y="247772"/>
            <a:chExt cx="10969280" cy="64148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7A4C6E-6B78-92AF-238D-06642DD22872}"/>
                </a:ext>
              </a:extLst>
            </p:cNvPr>
            <p:cNvSpPr txBox="1"/>
            <p:nvPr/>
          </p:nvSpPr>
          <p:spPr>
            <a:xfrm>
              <a:off x="814364" y="6360649"/>
              <a:ext cx="10698182" cy="3020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Source: Department of Health and Human Services, Division of Medicaid and Long-Term Care," Nebraska Medicaid Annual Report,” December 2024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3661B-E941-A844-110A-4151762C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61" t="4553" r="4472" b="3356"/>
            <a:stretch>
              <a:fillRect/>
            </a:stretch>
          </p:blipFill>
          <p:spPr>
            <a:xfrm>
              <a:off x="1421275" y="1324990"/>
              <a:ext cx="9376427" cy="5004934"/>
            </a:xfrm>
            <a:prstGeom prst="rect">
              <a:avLst/>
            </a:prstGeom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B353EE-9247-6A0F-66D3-8D98354CC01F}"/>
                </a:ext>
              </a:extLst>
            </p:cNvPr>
            <p:cNvSpPr txBox="1"/>
            <p:nvPr/>
          </p:nvSpPr>
          <p:spPr>
            <a:xfrm>
              <a:off x="543266" y="247772"/>
              <a:ext cx="977229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Average Nebraska Monthly Enrollment for Medicaid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and CHIP by Category, SFY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546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25DD8-603A-3085-673E-E62CDEE72773}"/>
              </a:ext>
            </a:extLst>
          </p:cNvPr>
          <p:cNvSpPr txBox="1"/>
          <p:nvPr/>
        </p:nvSpPr>
        <p:spPr>
          <a:xfrm>
            <a:off x="1732280" y="1265630"/>
            <a:ext cx="8074815" cy="4323171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pPr marR="0" lvl="0" algn="ctr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David Palm, PhD</a:t>
            </a:r>
          </a:p>
          <a:p>
            <a:pPr marR="0" lvl="0" algn="ctr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Associate Professor and </a:t>
            </a:r>
            <a:b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Director of the Center for Health Policy</a:t>
            </a:r>
          </a:p>
          <a:p>
            <a:pPr marR="0" lvl="0" algn="ctr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College of Public Health</a:t>
            </a:r>
          </a:p>
          <a:p>
            <a:pPr marR="0" lvl="0" algn="ctr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University of Nebraska Medical Center</a:t>
            </a:r>
          </a:p>
          <a:p>
            <a:pPr marR="0" lvl="0" algn="ctr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Email: 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2"/>
              </a:rPr>
              <a:t>david.palm@unmc.edu</a:t>
            </a:r>
            <a:endParaRPr kumimoji="0" lang="en-US" sz="28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ctr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Phone: 402.770.3605</a:t>
            </a:r>
          </a:p>
        </p:txBody>
      </p:sp>
    </p:spTree>
    <p:extLst>
      <p:ext uri="{BB962C8B-B14F-4D97-AF65-F5344CB8AC3E}">
        <p14:creationId xmlns:p14="http://schemas.microsoft.com/office/powerpoint/2010/main" val="2845516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4120DC-02DC-9548-1788-BB6664AD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BDE1D4-81B9-7511-FE5B-EAE8BB41273E}"/>
              </a:ext>
            </a:extLst>
          </p:cNvPr>
          <p:cNvGrpSpPr/>
          <p:nvPr/>
        </p:nvGrpSpPr>
        <p:grpSpPr>
          <a:xfrm>
            <a:off x="814364" y="1364707"/>
            <a:ext cx="10698182" cy="5337660"/>
            <a:chOff x="814364" y="1324990"/>
            <a:chExt cx="10698182" cy="53376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62253C-0A77-E5DA-9664-5797190B87DC}"/>
                </a:ext>
              </a:extLst>
            </p:cNvPr>
            <p:cNvSpPr txBox="1"/>
            <p:nvPr/>
          </p:nvSpPr>
          <p:spPr>
            <a:xfrm>
              <a:off x="814364" y="6360649"/>
              <a:ext cx="10698182" cy="3020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Source: Department of Health and Human Services, Division of Medicaid and Long-Term Care," Nebraska Medicaid Annual Report,” December 2024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8F3548-40EF-2C34-A669-6B2476EEC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" r="115" b="1281"/>
            <a:stretch>
              <a:fillRect/>
            </a:stretch>
          </p:blipFill>
          <p:spPr>
            <a:xfrm>
              <a:off x="1421275" y="1324990"/>
              <a:ext cx="9484361" cy="4940843"/>
            </a:xfrm>
            <a:prstGeom prst="rect">
              <a:avLst/>
            </a:prstGeom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81D96A-5EED-72FE-84E7-DDBADC3C9C53}"/>
              </a:ext>
            </a:extLst>
          </p:cNvPr>
          <p:cNvSpPr txBox="1"/>
          <p:nvPr/>
        </p:nvSpPr>
        <p:spPr>
          <a:xfrm>
            <a:off x="551717" y="287489"/>
            <a:ext cx="9118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Nebraska Medicaid and CHIP Annual Cost by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Eligibility Category, SFY 2024</a:t>
            </a:r>
          </a:p>
        </p:txBody>
      </p:sp>
    </p:spTree>
    <p:extLst>
      <p:ext uri="{BB962C8B-B14F-4D97-AF65-F5344CB8AC3E}">
        <p14:creationId xmlns:p14="http://schemas.microsoft.com/office/powerpoint/2010/main" val="427993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94EA2-46E7-CCBD-64CC-90934D21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73" y="221191"/>
            <a:ext cx="10515600" cy="1133499"/>
          </a:xfrm>
        </p:spPr>
        <p:txBody>
          <a:bodyPr>
            <a:normAutofit/>
          </a:bodyPr>
          <a:lstStyle/>
          <a:p>
            <a:r>
              <a:rPr lang="en-US" b="1" dirty="0"/>
              <a:t>What Are the Projected Cuts?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649FA1-6111-90D3-BA63-00D7A444E0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83353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980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F3DA5-0AEA-32F0-5AD8-C4F2B2BB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19" y="259080"/>
            <a:ext cx="9837682" cy="633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900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9C7C3-DFF2-F247-6440-26A21882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61" y="420849"/>
            <a:ext cx="10515600" cy="705642"/>
          </a:xfrm>
        </p:spPr>
        <p:txBody>
          <a:bodyPr>
            <a:spAutoFit/>
          </a:bodyPr>
          <a:lstStyle/>
          <a:p>
            <a:r>
              <a:rPr lang="en-US" b="1" dirty="0"/>
              <a:t>Major Health Provisions - Medicaid</a:t>
            </a: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1E393C21-5C26-5F9F-EC57-322772F0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33620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Adult community engagement requirements ($326 billion savings)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Work at least 80 hours a month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Volunteer in a community service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Enroll in an educational  program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 combination of these activities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Eliminates new or increased provider taxes ($191 billion savings)</a:t>
            </a:r>
          </a:p>
          <a:p>
            <a:r>
              <a:rPr lang="en-US" dirty="0"/>
              <a:t>Reduces provider taxes from 6% of a provider’s net patient revenue to 3.5% by 2032</a:t>
            </a:r>
          </a:p>
        </p:txBody>
      </p:sp>
    </p:spTree>
    <p:extLst>
      <p:ext uri="{BB962C8B-B14F-4D97-AF65-F5344CB8AC3E}">
        <p14:creationId xmlns:p14="http://schemas.microsoft.com/office/powerpoint/2010/main" val="232014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4ACC3-5155-3DFE-6759-E2F97827A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E5B18BE8-7BF8-0D74-151B-81300A86A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6B6843D-9FB2-EFB3-3834-CFA352C04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E36F7-41D6-85F9-1018-818CB15F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10" y="110889"/>
            <a:ext cx="11068843" cy="1325563"/>
          </a:xfrm>
        </p:spPr>
        <p:txBody>
          <a:bodyPr>
            <a:normAutofit/>
          </a:bodyPr>
          <a:lstStyle/>
          <a:p>
            <a:r>
              <a:rPr lang="en-US" b="1" dirty="0"/>
              <a:t>Major Health Provisions – Medicaid Continued</a:t>
            </a: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781EDEE4-6E66-9C72-D971-E4ACF626C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1CF77C-50BB-43FB-35F6-35AF14067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03560"/>
            <a:ext cx="10515600" cy="4351338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en-US" dirty="0"/>
              <a:t>Reduces state directed payments ($149 cost savings)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Conduct eligibility determinations for the Medicaid expansion population every 6 months ($63 billion cost savings)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Retroactive eligibility is modified from 3 months to I month for the Medicaid expansion population ($122 cost savings)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Most immigrants are no longer eligible for Medicaid, Medicare, or Marketplace plans</a:t>
            </a:r>
          </a:p>
        </p:txBody>
      </p:sp>
    </p:spTree>
    <p:extLst>
      <p:ext uri="{BB962C8B-B14F-4D97-AF65-F5344CB8AC3E}">
        <p14:creationId xmlns:p14="http://schemas.microsoft.com/office/powerpoint/2010/main" val="4117829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ddb01ad-4983-436e-ab35-1af043b818c9}" enabled="0" method="" siteId="{fddb01ad-4983-436e-ab35-1af043b818c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1641</Words>
  <Application>Microsoft Office PowerPoint</Application>
  <PresentationFormat>Widescreen</PresentationFormat>
  <Paragraphs>144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Wingdings</vt:lpstr>
      <vt:lpstr>Office Theme</vt:lpstr>
      <vt:lpstr>The Impact of the One Big Beautiful Bill Act on Individuals and Families, the Health System, and Communities</vt:lpstr>
      <vt:lpstr>Overview of the Presentation</vt:lpstr>
      <vt:lpstr>Current Medicaid Landscape in Nebraska</vt:lpstr>
      <vt:lpstr>PowerPoint Presentation</vt:lpstr>
      <vt:lpstr>PowerPoint Presentation</vt:lpstr>
      <vt:lpstr>What Are the Projected Cuts?</vt:lpstr>
      <vt:lpstr>PowerPoint Presentation</vt:lpstr>
      <vt:lpstr>Major Health Provisions - Medicaid</vt:lpstr>
      <vt:lpstr>Major Health Provisions – Medicaid Continued</vt:lpstr>
      <vt:lpstr>Major Health Provisions - Medicare</vt:lpstr>
      <vt:lpstr>Major Health Provisions – ACA Marketplace Plans</vt:lpstr>
      <vt:lpstr>Other Health Provisions</vt:lpstr>
      <vt:lpstr>PowerPoint Presentation</vt:lpstr>
      <vt:lpstr>PowerPoint Presentation</vt:lpstr>
      <vt:lpstr>PowerPoint Presentation</vt:lpstr>
      <vt:lpstr>Work Requirements: Potential Impact on Individuals and Families</vt:lpstr>
      <vt:lpstr>Work Requirements: Participation </vt:lpstr>
      <vt:lpstr>ACA Marketplace Plans</vt:lpstr>
      <vt:lpstr>PowerPoint Presentation</vt:lpstr>
      <vt:lpstr>Summary: Impact on Individuals and Families</vt:lpstr>
      <vt:lpstr>The OBBBA will Magnify Access Challenges </vt:lpstr>
      <vt:lpstr>PowerPoint Presentation</vt:lpstr>
      <vt:lpstr>Impact on Access and Mortality</vt:lpstr>
      <vt:lpstr>PowerPoint Presentation</vt:lpstr>
      <vt:lpstr>Hospitals</vt:lpstr>
      <vt:lpstr>Physician Clinics</vt:lpstr>
      <vt:lpstr>FQHCs</vt:lpstr>
      <vt:lpstr>Certified Nursing Facilities (CNL)</vt:lpstr>
      <vt:lpstr>PowerPoint Presentation</vt:lpstr>
      <vt:lpstr>Funding Reductions Impact Everyone</vt:lpstr>
      <vt:lpstr>.</vt:lpstr>
      <vt:lpstr>Economic Impact of Medicaid Cuts and More Uninsured People</vt:lpstr>
      <vt:lpstr>Economic Impact Continued</vt:lpstr>
      <vt:lpstr>PowerPoint Presentation</vt:lpstr>
      <vt:lpstr>PowerPoint Presentation</vt:lpstr>
      <vt:lpstr>PowerPoint Presentation</vt:lpstr>
      <vt:lpstr>Difficult Choices/Tradeoffs at the State Level</vt:lpstr>
      <vt:lpstr>Final Thoughts</vt:lpstr>
      <vt:lpstr>Thoughts from Jonathan Oberlander In Response to the OBBBA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Palm</dc:creator>
  <cp:lastModifiedBy>David Palm</cp:lastModifiedBy>
  <cp:revision>14</cp:revision>
  <cp:lastPrinted>2025-09-02T17:25:09Z</cp:lastPrinted>
  <dcterms:created xsi:type="dcterms:W3CDTF">2025-08-28T14:52:06Z</dcterms:created>
  <dcterms:modified xsi:type="dcterms:W3CDTF">2025-09-09T00:11:12Z</dcterms:modified>
</cp:coreProperties>
</file>