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sldIdLst>
    <p:sldId id="2145707309" r:id="rId5"/>
    <p:sldId id="2145707310" r:id="rId6"/>
    <p:sldId id="2145707311" r:id="rId7"/>
    <p:sldId id="2145707301" r:id="rId8"/>
    <p:sldId id="2145707305" r:id="rId9"/>
    <p:sldId id="477" r:id="rId10"/>
    <p:sldId id="2145707289" r:id="rId11"/>
    <p:sldId id="3631" r:id="rId12"/>
    <p:sldId id="2145707302" r:id="rId13"/>
    <p:sldId id="2145707303" r:id="rId14"/>
    <p:sldId id="3630" r:id="rId15"/>
    <p:sldId id="2145707304" r:id="rId16"/>
    <p:sldId id="2145707178" r:id="rId17"/>
    <p:sldId id="2145707270" r:id="rId18"/>
    <p:sldId id="2145707299" r:id="rId19"/>
    <p:sldId id="372" r:id="rId20"/>
    <p:sldId id="2145707255" r:id="rId21"/>
    <p:sldId id="2145707298" r:id="rId22"/>
    <p:sldId id="2145707307" r:id="rId23"/>
    <p:sldId id="214570730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say Martin" initials="LM" lastIdx="1" clrIdx="0">
    <p:extLst>
      <p:ext uri="{19B8F6BF-5375-455C-9EA6-DF929625EA0E}">
        <p15:presenceInfo xmlns:p15="http://schemas.microsoft.com/office/powerpoint/2012/main" userId="e7551e9ac883a03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19" autoAdjust="0"/>
    <p:restoredTop sz="71701" autoAdjust="0"/>
  </p:normalViewPr>
  <p:slideViewPr>
    <p:cSldViewPr snapToGrid="0">
      <p:cViewPr varScale="1">
        <p:scale>
          <a:sx n="78" d="100"/>
          <a:sy n="78" d="100"/>
        </p:scale>
        <p:origin x="10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EC9CB2-52A0-4BBE-82AA-DDAF2862158F}" type="datetimeFigureOut">
              <a:rPr lang="en-US" smtClean="0"/>
              <a:t>4/14/2021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A37A95-DA6A-4B32-9C75-F629F601B7C6}" type="slidenum">
              <a:rPr lang="en-US" smtClean="0"/>
              <a:t>‹#›</a:t>
            </a:fld>
            <a:endParaRPr lang="en-US"/>
          </a:p>
        </p:txBody>
      </p:sp>
    </p:spTree>
    <p:extLst>
      <p:ext uri="{BB962C8B-B14F-4D97-AF65-F5344CB8AC3E}">
        <p14:creationId xmlns:p14="http://schemas.microsoft.com/office/powerpoint/2010/main" val="10212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This set of slides is meant to be a resource for Nursing Homes. While there will be QI content infused throughout each of the modules, based on the questions and cases that are arising in your nursing home, you may want to use additional material from this deck.</a:t>
            </a:r>
          </a:p>
        </p:txBody>
      </p:sp>
      <p:sp>
        <p:nvSpPr>
          <p:cNvPr id="4" name="Slide Number Placeholder 3"/>
          <p:cNvSpPr>
            <a:spLocks noGrp="1"/>
          </p:cNvSpPr>
          <p:nvPr>
            <p:ph type="sldNum" sz="quarter" idx="5"/>
          </p:nvPr>
        </p:nvSpPr>
        <p:spPr/>
        <p:txBody>
          <a:bodyPr/>
          <a:lstStyle/>
          <a:p>
            <a:fld id="{0EA37A95-DA6A-4B32-9C75-F629F601B7C6}" type="slidenum">
              <a:rPr lang="en-US" smtClean="0"/>
              <a:t>1</a:t>
            </a:fld>
            <a:endParaRPr lang="en-US"/>
          </a:p>
        </p:txBody>
      </p:sp>
    </p:spTree>
    <p:extLst>
      <p:ext uri="{BB962C8B-B14F-4D97-AF65-F5344CB8AC3E}">
        <p14:creationId xmlns:p14="http://schemas.microsoft.com/office/powerpoint/2010/main" val="3308405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believe you have a process working well in your organization, you can test that theory:</a:t>
            </a:r>
          </a:p>
          <a:p>
            <a:r>
              <a:rPr lang="en-US" dirty="0"/>
              <a:t>-Ask 5 staff involved in that process to describe the five attributes of the process. This isn’t a test – just a casual question – ask the five independently to describe the process. If the five direct staff can articulate the five attributes as you except, then you know that (1) you have a process in place that people know about; (2) you have a good chance that you can achieve high performance at that process and sustain it.</a:t>
            </a:r>
          </a:p>
          <a:p>
            <a:endParaRPr lang="en-US" dirty="0"/>
          </a:p>
          <a:p>
            <a:r>
              <a:rPr lang="en-US" dirty="0"/>
              <a:t>-IF 4 direct staff cannot describe the work with the five attribute then you need to determine two things:</a:t>
            </a:r>
          </a:p>
          <a:p>
            <a:pPr marL="228600" indent="-228600">
              <a:buAutoNum type="arabicParenBoth"/>
            </a:pPr>
            <a:r>
              <a:rPr lang="en-US" dirty="0"/>
              <a:t>Is this a common or infrequent failure – we will review more on the next slide – but is this something everyone can’t articulate or just one individual?</a:t>
            </a:r>
          </a:p>
          <a:p>
            <a:pPr marL="228600" indent="-228600">
              <a:buAutoNum type="arabicParenBoth"/>
            </a:pPr>
            <a:r>
              <a:rPr lang="en-US" dirty="0"/>
              <a:t>Determine which of the attributes is problematic or if the whole process is. Then you will be able to isolate the problem and begin to think about improvement. </a:t>
            </a:r>
          </a:p>
        </p:txBody>
      </p:sp>
      <p:sp>
        <p:nvSpPr>
          <p:cNvPr id="4" name="Slide Number Placeholder 3"/>
          <p:cNvSpPr>
            <a:spLocks noGrp="1"/>
          </p:cNvSpPr>
          <p:nvPr>
            <p:ph type="sldNum" sz="quarter" idx="5"/>
          </p:nvPr>
        </p:nvSpPr>
        <p:spPr/>
        <p:txBody>
          <a:bodyPr/>
          <a:lstStyle/>
          <a:p>
            <a:fld id="{0EA37A95-DA6A-4B32-9C75-F629F601B7C6}" type="slidenum">
              <a:rPr lang="en-US" smtClean="0"/>
              <a:t>10</a:t>
            </a:fld>
            <a:endParaRPr lang="en-US"/>
          </a:p>
        </p:txBody>
      </p:sp>
    </p:spTree>
    <p:extLst>
      <p:ext uri="{BB962C8B-B14F-4D97-AF65-F5344CB8AC3E}">
        <p14:creationId xmlns:p14="http://schemas.microsoft.com/office/powerpoint/2010/main" val="1237010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 Common failure is one in which 2 or more of the individuals you asked to describe the processes cannot do it.</a:t>
            </a:r>
          </a:p>
          <a:p>
            <a:r>
              <a:rPr lang="en-US" dirty="0"/>
              <a:t>First things first – let’s not assume that it is a problem with education – let’s assume it is a system problem – and ask why the problem is occurring? Do the staff know there is a process in place? Do they know why this process is important and why we need to execute on it in a particular way?</a:t>
            </a:r>
          </a:p>
          <a:p>
            <a:r>
              <a:rPr lang="en-US" dirty="0"/>
              <a:t>Then dive in – get curious as to what isn’t working – ask lots of question and get at the root of the challenge.</a:t>
            </a:r>
          </a:p>
          <a:p>
            <a:r>
              <a:rPr lang="en-US" dirty="0"/>
              <a:t>You will then begin to develop a plan to fix one attribute and try it (you don’t need to fix them all at once) find a place to start and keep it simple.</a:t>
            </a:r>
          </a:p>
          <a:p>
            <a:endParaRPr lang="en-US" dirty="0"/>
          </a:p>
          <a:p>
            <a:r>
              <a:rPr lang="en-US" dirty="0"/>
              <a:t>An Infrequent Failure is one in which only 1 of the five cannot articulate the process. It is still a failure but likely for different reasons. First, don’t redo your entire process because one person didn’t know it. Talk to that person – find out what is occurring. Is there a simple fix? Is this one person who wasn’t trained on the process? Is it a new hire? Uncover the root, fix it if it is simple and prepare to move on. </a:t>
            </a:r>
          </a:p>
        </p:txBody>
      </p:sp>
      <p:sp>
        <p:nvSpPr>
          <p:cNvPr id="4" name="Slide Number Placeholder 3"/>
          <p:cNvSpPr>
            <a:spLocks noGrp="1"/>
          </p:cNvSpPr>
          <p:nvPr>
            <p:ph type="sldNum" sz="quarter" idx="5"/>
          </p:nvPr>
        </p:nvSpPr>
        <p:spPr/>
        <p:txBody>
          <a:bodyPr/>
          <a:lstStyle/>
          <a:p>
            <a:fld id="{18D03014-4A08-45CF-BFC5-844F9D0BC333}" type="slidenum">
              <a:rPr lang="en-US" smtClean="0"/>
              <a:t>11</a:t>
            </a:fld>
            <a:endParaRPr lang="en-US"/>
          </a:p>
        </p:txBody>
      </p:sp>
    </p:spTree>
    <p:extLst>
      <p:ext uri="{BB962C8B-B14F-4D97-AF65-F5344CB8AC3E}">
        <p14:creationId xmlns:p14="http://schemas.microsoft.com/office/powerpoint/2010/main" val="2183169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Flow charts are a big part of reliable design. The key to a flow chart is to lay out 4-6 high level steps at the very most. In this example you can see we laid out four steps to using PPE:</a:t>
            </a:r>
          </a:p>
          <a:p>
            <a:pPr marL="228600" indent="-228600">
              <a:buAutoNum type="arabicPeriod"/>
            </a:pPr>
            <a:r>
              <a:rPr lang="en-US" dirty="0"/>
              <a:t>Obtain the PPE</a:t>
            </a:r>
          </a:p>
          <a:p>
            <a:pPr marL="228600" indent="-228600">
              <a:buAutoNum type="arabicPeriod"/>
            </a:pPr>
            <a:r>
              <a:rPr lang="en-US" dirty="0"/>
              <a:t>Put on the PPE</a:t>
            </a:r>
          </a:p>
          <a:p>
            <a:pPr marL="228600" indent="-228600">
              <a:buAutoNum type="arabicPeriod"/>
            </a:pPr>
            <a:r>
              <a:rPr lang="en-US" dirty="0"/>
              <a:t>Use the PPE</a:t>
            </a:r>
          </a:p>
          <a:p>
            <a:pPr marL="228600" indent="-228600">
              <a:buAutoNum type="arabicPeriod"/>
            </a:pPr>
            <a:r>
              <a:rPr lang="en-US" dirty="0"/>
              <a:t>Take off the PPE</a:t>
            </a:r>
          </a:p>
          <a:p>
            <a:pPr marL="228600" indent="-228600">
              <a:buAutoNum type="arabicPeriod"/>
            </a:pPr>
            <a:endParaRPr lang="en-US" dirty="0"/>
          </a:p>
          <a:p>
            <a:pPr marL="0" indent="0">
              <a:buNone/>
            </a:pPr>
            <a:r>
              <a:rPr lang="en-US" dirty="0"/>
              <a:t>Is this extremely simplistic – YES of course it is – and it is intentionally. Remember – we can only remember 4-7 things in our short-term memory. So, if you can’t remember a simple process, you won’t be able to remember or even design a more complex process. Once you lay out the high-level steps then you can assign boxes to team members to address all the considerations that might fall under each box. For this example – I laid out a lot of questions that would need to be considered in the obtaining of PPE. Now let’s work together and layout the next box. What are the considerations in putting on PPE?</a:t>
            </a:r>
          </a:p>
        </p:txBody>
      </p:sp>
      <p:sp>
        <p:nvSpPr>
          <p:cNvPr id="4" name="Slide Number Placeholder 3"/>
          <p:cNvSpPr>
            <a:spLocks noGrp="1"/>
          </p:cNvSpPr>
          <p:nvPr>
            <p:ph type="sldNum" sz="quarter" idx="5"/>
          </p:nvPr>
        </p:nvSpPr>
        <p:spPr/>
        <p:txBody>
          <a:bodyPr/>
          <a:lstStyle/>
          <a:p>
            <a:fld id="{0EA37A95-DA6A-4B32-9C75-F629F601B7C6}" type="slidenum">
              <a:rPr lang="en-US" smtClean="0"/>
              <a:t>12</a:t>
            </a:fld>
            <a:endParaRPr lang="en-US"/>
          </a:p>
        </p:txBody>
      </p:sp>
    </p:spTree>
    <p:extLst>
      <p:ext uri="{BB962C8B-B14F-4D97-AF65-F5344CB8AC3E}">
        <p14:creationId xmlns:p14="http://schemas.microsoft.com/office/powerpoint/2010/main" val="31407900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all know that vaccination in our nursing homes was not a simple process and yet here it is laid out in five boxes. There were countless considerations that went into place to make it successful, and I am sure you improved your process between Clinic 1 and 2 and then 2 and 3. But you can see it is possible to get the high-level flow right and then go into the detail of each step. In addition, by laying it out this way you can also identify where you think the biggest problem in your system might be. For some it may be step 1 – they are afraid of bottlenecks in arrivals. For others it might be verifying the informed consent or having the right space for observation. You will determine the strengths and weaknesses in each step for YOUR organization.</a:t>
            </a:r>
          </a:p>
        </p:txBody>
      </p:sp>
      <p:sp>
        <p:nvSpPr>
          <p:cNvPr id="4" name="Slide Number Placeholder 3"/>
          <p:cNvSpPr>
            <a:spLocks noGrp="1"/>
          </p:cNvSpPr>
          <p:nvPr>
            <p:ph type="sldNum" sz="quarter" idx="5"/>
          </p:nvPr>
        </p:nvSpPr>
        <p:spPr/>
        <p:txBody>
          <a:bodyPr/>
          <a:lstStyle/>
          <a:p>
            <a:fld id="{0EA37A95-DA6A-4B32-9C75-F629F601B7C6}" type="slidenum">
              <a:rPr lang="en-US" smtClean="0"/>
              <a:t>13</a:t>
            </a:fld>
            <a:endParaRPr lang="en-US"/>
          </a:p>
        </p:txBody>
      </p:sp>
    </p:spTree>
    <p:extLst>
      <p:ext uri="{BB962C8B-B14F-4D97-AF65-F5344CB8AC3E}">
        <p14:creationId xmlns:p14="http://schemas.microsoft.com/office/powerpoint/2010/main" val="3438493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Model for Improvement, developed by API is a common method used to make improvements. It is three simple questions:</a:t>
            </a:r>
          </a:p>
          <a:p>
            <a:pPr marL="228600" indent="-228600">
              <a:buAutoNum type="arabicPeriod"/>
            </a:pPr>
            <a:r>
              <a:rPr lang="en-US" dirty="0"/>
              <a:t>What are we trying to accomplish? That is to say, what is your aim?</a:t>
            </a:r>
          </a:p>
          <a:p>
            <a:pPr marL="228600" indent="-228600">
              <a:buAutoNum type="arabicPeriod"/>
            </a:pPr>
            <a:r>
              <a:rPr lang="en-US" dirty="0"/>
              <a:t>How will we know that a change is an improvement? This is where measurement comes in.</a:t>
            </a:r>
          </a:p>
          <a:p>
            <a:pPr marL="228600" indent="-228600">
              <a:buAutoNum type="arabicPeriod"/>
            </a:pPr>
            <a:r>
              <a:rPr lang="en-US" dirty="0"/>
              <a:t>What changes can we make that will result in Improvement? These are your change ideas (or ideas you steal from others).</a:t>
            </a:r>
          </a:p>
          <a:p>
            <a:pPr marL="228600" indent="-228600">
              <a:buAutoNum type="arabicPeriod"/>
            </a:pPr>
            <a:endParaRPr lang="en-US" dirty="0"/>
          </a:p>
          <a:p>
            <a:pPr marL="0" indent="0">
              <a:buNone/>
            </a:pPr>
            <a:r>
              <a:rPr lang="en-US" dirty="0"/>
              <a:t>Then you can engage in rapid cycle testing – the PDSA cycle:</a:t>
            </a:r>
          </a:p>
          <a:p>
            <a:r>
              <a:rPr lang="en-US" dirty="0"/>
              <a:t>Step 1:  Finalize the first idea you are going to “try out” (aka test)</a:t>
            </a:r>
          </a:p>
          <a:p>
            <a:r>
              <a:rPr lang="en-US" dirty="0"/>
              <a:t>Step 2:  Design and plan the 5 attributes of the “try out”</a:t>
            </a:r>
          </a:p>
          <a:p>
            <a:r>
              <a:rPr lang="en-US" dirty="0"/>
              <a:t>Step 3:  Perform the “test”</a:t>
            </a:r>
          </a:p>
          <a:p>
            <a:r>
              <a:rPr lang="en-US" dirty="0"/>
              <a:t>Step 4:  Evaluate with a huddle and decide what to do next</a:t>
            </a:r>
          </a:p>
          <a:p>
            <a:r>
              <a:rPr lang="en-US" dirty="0"/>
              <a:t>Step 5:  Act on your next step</a:t>
            </a:r>
          </a:p>
          <a:p>
            <a:endParaRPr lang="en-US" dirty="0"/>
          </a:p>
          <a:p>
            <a:r>
              <a:rPr lang="en-US" dirty="0"/>
              <a:t>Unlike research, in QI you can stack the deck in your favor – you can segment your population and test where it is easy, where people are interested in trying your test, where you have the least complicated patients, or the fewest obstacles. Once you get it right in that environment you can then learn in a more complex location. </a:t>
            </a:r>
          </a:p>
        </p:txBody>
      </p:sp>
      <p:sp>
        <p:nvSpPr>
          <p:cNvPr id="4" name="Slide Number Placeholder 3"/>
          <p:cNvSpPr>
            <a:spLocks noGrp="1"/>
          </p:cNvSpPr>
          <p:nvPr>
            <p:ph type="sldNum" sz="quarter" idx="5"/>
          </p:nvPr>
        </p:nvSpPr>
        <p:spPr/>
        <p:txBody>
          <a:bodyPr/>
          <a:lstStyle/>
          <a:p>
            <a:fld id="{0EA37A95-DA6A-4B32-9C75-F629F601B7C6}" type="slidenum">
              <a:rPr lang="en-US" smtClean="0"/>
              <a:t>14</a:t>
            </a:fld>
            <a:endParaRPr lang="en-US"/>
          </a:p>
        </p:txBody>
      </p:sp>
    </p:spTree>
    <p:extLst>
      <p:ext uri="{BB962C8B-B14F-4D97-AF65-F5344CB8AC3E}">
        <p14:creationId xmlns:p14="http://schemas.microsoft.com/office/powerpoint/2010/main" val="433560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Measurement is foundational in healthcare. It is used all the time to let us know how our patients or residents are doing. And yet, it turns a lot of people off. Measurement is the key to knowing if the changes we are making are leading to an improvement. </a:t>
            </a:r>
          </a:p>
          <a:p>
            <a:endParaRPr lang="en-US" dirty="0"/>
          </a:p>
          <a:p>
            <a:r>
              <a:rPr lang="en-US" dirty="0"/>
              <a:t>Measurement for improvement should be immediately useful. Is this better or not. Are we making progress. A few simple reminders:</a:t>
            </a:r>
          </a:p>
          <a:p>
            <a:pPr marL="228600" indent="-228600">
              <a:buAutoNum type="arabicPeriod"/>
            </a:pPr>
            <a:r>
              <a:rPr lang="en-US" dirty="0"/>
              <a:t>Keep it simple – even a yes/no format is helpful – and collect at the point of the change.</a:t>
            </a:r>
          </a:p>
          <a:p>
            <a:pPr marL="228600" indent="-228600">
              <a:buAutoNum type="arabicPeriod"/>
            </a:pPr>
            <a:r>
              <a:rPr lang="en-US" dirty="0"/>
              <a:t>Make sure it is doable – If you ask for something that is impossible to collect no one will do it. Use small samples rather than the whole population (if it isn’t working on a few, it isn’t working for everyone).</a:t>
            </a:r>
          </a:p>
          <a:p>
            <a:pPr marL="228600" indent="-228600">
              <a:buAutoNum type="arabicPeriod"/>
            </a:pPr>
            <a:r>
              <a:rPr lang="en-US" dirty="0"/>
              <a:t>Use minimal resources – the people responsible for the design should do the data collection – it should not be a big burden.</a:t>
            </a:r>
          </a:p>
          <a:p>
            <a:pPr marL="228600" indent="-228600">
              <a:buAutoNum type="arabicPeriod"/>
            </a:pPr>
            <a:r>
              <a:rPr lang="en-US" dirty="0"/>
              <a:t>Know what the data is telling you over time. Just as we look at the current state of COVID and what is has done over time, know what your process looks like over time. </a:t>
            </a:r>
          </a:p>
          <a:p>
            <a:pPr marL="228600" indent="-228600">
              <a:buAutoNum type="arabicPeriod"/>
            </a:pPr>
            <a:endParaRPr lang="en-US" dirty="0"/>
          </a:p>
          <a:p>
            <a:pPr marL="0" indent="0">
              <a:buNone/>
            </a:pPr>
            <a:r>
              <a:rPr lang="en-US" dirty="0"/>
              <a:t>Finally – do spot check periodically to make sure the processes you have in place are reliable.</a:t>
            </a:r>
          </a:p>
        </p:txBody>
      </p:sp>
      <p:sp>
        <p:nvSpPr>
          <p:cNvPr id="4" name="Slide Number Placeholder 3"/>
          <p:cNvSpPr>
            <a:spLocks noGrp="1"/>
          </p:cNvSpPr>
          <p:nvPr>
            <p:ph type="sldNum" sz="quarter" idx="5"/>
          </p:nvPr>
        </p:nvSpPr>
        <p:spPr/>
        <p:txBody>
          <a:bodyPr/>
          <a:lstStyle/>
          <a:p>
            <a:fld id="{0EA37A95-DA6A-4B32-9C75-F629F601B7C6}" type="slidenum">
              <a:rPr lang="en-US" smtClean="0"/>
              <a:t>15</a:t>
            </a:fld>
            <a:endParaRPr lang="en-US"/>
          </a:p>
        </p:txBody>
      </p:sp>
    </p:spTree>
    <p:extLst>
      <p:ext uri="{BB962C8B-B14F-4D97-AF65-F5344CB8AC3E}">
        <p14:creationId xmlns:p14="http://schemas.microsoft.com/office/powerpoint/2010/main" val="3532909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txBox="1">
            <a:spLocks noGrp="1" noChangeArrowheads="1"/>
          </p:cNvSpPr>
          <p:nvPr/>
        </p:nvSpPr>
        <p:spPr bwMode="auto">
          <a:xfrm>
            <a:off x="3884414" y="8685894"/>
            <a:ext cx="2972098" cy="456595"/>
          </a:xfrm>
          <a:prstGeom prst="rect">
            <a:avLst/>
          </a:prstGeom>
          <a:noFill/>
          <a:ln w="9525">
            <a:noFill/>
            <a:miter lim="800000"/>
            <a:headEnd/>
            <a:tailEnd/>
          </a:ln>
        </p:spPr>
        <p:txBody>
          <a:bodyPr lIns="91424" tIns="45712" rIns="91424" bIns="45712" anchor="b">
            <a:prstTxWarp prst="textNoShape">
              <a:avLst/>
            </a:prstTxWarp>
          </a:bodyPr>
          <a:lstStyle/>
          <a:p>
            <a:pPr marL="0" marR="0" lvl="0" indent="0" algn="r" defTabSz="914485" rtl="0" eaLnBrk="1" fontAlgn="auto" latinLnBrk="0" hangingPunct="1">
              <a:lnSpc>
                <a:spcPct val="100000"/>
              </a:lnSpc>
              <a:spcBef>
                <a:spcPts val="0"/>
              </a:spcBef>
              <a:spcAft>
                <a:spcPts val="0"/>
              </a:spcAft>
              <a:buClrTx/>
              <a:buSzTx/>
              <a:buFontTx/>
              <a:buNone/>
              <a:tabLst/>
              <a:defRPr/>
            </a:pPr>
            <a:fld id="{F7DE978D-ABAE-D549-B55A-E1AF381BAF4F}"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85"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p:spPr>
        <p:txBody>
          <a:bodyPr/>
          <a:lstStyle/>
          <a:p>
            <a:pPr eaLnBrk="1" hangingPunct="1"/>
            <a:r>
              <a:rPr lang="en-US" dirty="0"/>
              <a:t>Tracking data can be as easy as putting up a white board. On the x-axis put the time (days, hours, shifts) – what the right time measurement is for your process. Then on the y-axis put the item you are measuring. In this case it is the % of 5 PPE Observation per day that were done correctly.</a:t>
            </a:r>
          </a:p>
          <a:p>
            <a:pPr eaLnBrk="1" hangingPunct="1"/>
            <a:endParaRPr lang="en-US" dirty="0"/>
          </a:p>
          <a:p>
            <a:pPr eaLnBrk="1" hangingPunct="1"/>
            <a:r>
              <a:rPr lang="en-US" dirty="0"/>
              <a:t>It is not necessary to use any fancy data programs to track data overtime.</a:t>
            </a:r>
          </a:p>
          <a:p>
            <a:pPr eaLnBrk="1" hangingPunct="1"/>
            <a:r>
              <a:rPr lang="en-US" dirty="0"/>
              <a:t>This is also a good time to remember that data transparency is helpful – put your measures up where everyone can review it.</a:t>
            </a:r>
          </a:p>
          <a:p>
            <a:pPr eaLnBrk="1" hangingPunct="1"/>
            <a:endParaRPr lang="en-US" dirty="0"/>
          </a:p>
          <a:p>
            <a:pPr eaLnBrk="1" hangingPunct="1"/>
            <a:r>
              <a:rPr lang="en-US" dirty="0"/>
              <a:t>If you have built a reliable process and are at 95% reliability – consider switching to a time between measure – you can track the number of days between events. For example – number of days between pressure ulcers, or the number of days between new COVID cases.</a:t>
            </a:r>
          </a:p>
        </p:txBody>
      </p:sp>
    </p:spTree>
    <p:extLst>
      <p:ext uri="{BB962C8B-B14F-4D97-AF65-F5344CB8AC3E}">
        <p14:creationId xmlns:p14="http://schemas.microsoft.com/office/powerpoint/2010/main" val="6192939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considering QI, we need to remember that we do not all have the same level of comfort with change, we do not all have the same level of comfort with trying new things and that is okay. There are ways to help bring along individuals in the different phases of this curve. Not everyone has to be onboard immediately – and at times – that is a good and safe thing. </a:t>
            </a:r>
          </a:p>
          <a:p>
            <a:endParaRPr lang="en-US" dirty="0"/>
          </a:p>
          <a:p>
            <a:r>
              <a:rPr lang="en-US" dirty="0"/>
              <a:t>For each category there are different strategies to bring people onboard. </a:t>
            </a:r>
          </a:p>
          <a:p>
            <a:r>
              <a:rPr lang="en-US" dirty="0"/>
              <a:t>First, don’t worry about the laggards – unless they are actively trying to dissuade others from participation, we can just leave them alone for now – that is okay.</a:t>
            </a:r>
          </a:p>
          <a:p>
            <a:endParaRPr lang="en-US" dirty="0"/>
          </a:p>
          <a:p>
            <a:r>
              <a:rPr lang="en-US" dirty="0"/>
              <a:t>The Innovators are already onboard – they came up with the idea. </a:t>
            </a:r>
          </a:p>
          <a:p>
            <a:endParaRPr lang="en-US" dirty="0"/>
          </a:p>
          <a:p>
            <a:r>
              <a:rPr lang="en-US" dirty="0"/>
              <a:t>Most of use will fall into Early Adopters/Early Majority/Late Majority.</a:t>
            </a:r>
          </a:p>
          <a:p>
            <a:endParaRPr lang="en-US" dirty="0"/>
          </a:p>
          <a:p>
            <a:r>
              <a:rPr lang="en-US" dirty="0"/>
              <a:t>The early adopter are a great place to start, they want to try. Put your attention here – work with them to try the change and then make their work visible so others can see what they are doing.</a:t>
            </a:r>
          </a:p>
          <a:p>
            <a:r>
              <a:rPr lang="en-US" dirty="0"/>
              <a:t>The early majority will need to see what the early adopters are doing to get comfortable with the idea.</a:t>
            </a:r>
          </a:p>
          <a:p>
            <a:r>
              <a:rPr lang="en-US" dirty="0"/>
              <a:t>And the late majority will need more – they may need to wait to see that change is inevitable and apply a bit of general positive pressure. </a:t>
            </a:r>
          </a:p>
        </p:txBody>
      </p:sp>
      <p:sp>
        <p:nvSpPr>
          <p:cNvPr id="4" name="Slide Number Placeholder 3"/>
          <p:cNvSpPr>
            <a:spLocks noGrp="1"/>
          </p:cNvSpPr>
          <p:nvPr>
            <p:ph type="sldNum" sz="quarter" idx="5"/>
          </p:nvPr>
        </p:nvSpPr>
        <p:spPr/>
        <p:txBody>
          <a:bodyPr/>
          <a:lstStyle/>
          <a:p>
            <a:fld id="{0EA37A95-DA6A-4B32-9C75-F629F601B7C6}" type="slidenum">
              <a:rPr lang="en-US" smtClean="0"/>
              <a:t>17</a:t>
            </a:fld>
            <a:endParaRPr lang="en-US"/>
          </a:p>
        </p:txBody>
      </p:sp>
    </p:spTree>
    <p:extLst>
      <p:ext uri="{BB962C8B-B14F-4D97-AF65-F5344CB8AC3E}">
        <p14:creationId xmlns:p14="http://schemas.microsoft.com/office/powerpoint/2010/main" val="2779146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activities we just discussed and helpful ways for each </a:t>
            </a:r>
            <a:r>
              <a:rPr lang="en-US" dirty="0" err="1"/>
              <a:t>adopoter</a:t>
            </a:r>
            <a:r>
              <a:rPr lang="en-US" dirty="0"/>
              <a:t> category to be ready for the changes you are proposing. </a:t>
            </a:r>
          </a:p>
          <a:p>
            <a:endParaRPr lang="en-US" dirty="0"/>
          </a:p>
          <a:p>
            <a:r>
              <a:rPr lang="en-US" dirty="0"/>
              <a:t>As for the laggards – they will either come onboard or Leadership can address those who don’t get onboard.</a:t>
            </a:r>
          </a:p>
        </p:txBody>
      </p:sp>
      <p:sp>
        <p:nvSpPr>
          <p:cNvPr id="4" name="Slide Number Placeholder 3"/>
          <p:cNvSpPr>
            <a:spLocks noGrp="1"/>
          </p:cNvSpPr>
          <p:nvPr>
            <p:ph type="sldNum" sz="quarter" idx="5"/>
          </p:nvPr>
        </p:nvSpPr>
        <p:spPr/>
        <p:txBody>
          <a:bodyPr/>
          <a:lstStyle/>
          <a:p>
            <a:fld id="{0EA37A95-DA6A-4B32-9C75-F629F601B7C6}" type="slidenum">
              <a:rPr lang="en-US" smtClean="0"/>
              <a:t>18</a:t>
            </a:fld>
            <a:endParaRPr lang="en-US"/>
          </a:p>
        </p:txBody>
      </p:sp>
    </p:spTree>
    <p:extLst>
      <p:ext uri="{BB962C8B-B14F-4D97-AF65-F5344CB8AC3E}">
        <p14:creationId xmlns:p14="http://schemas.microsoft.com/office/powerpoint/2010/main" val="34419294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discussed a lot about human factors and how we can unreliable. We use QI and reliability science to help us use tools to turn our ideas into reliable practices. Some of them are:</a:t>
            </a:r>
          </a:p>
          <a:p>
            <a:pPr marL="171450" indent="-171450">
              <a:buFont typeface="Arial" panose="020B0604020202020204" pitchFamily="34" charset="0"/>
              <a:buChar char="•"/>
            </a:pPr>
            <a:r>
              <a:rPr lang="en-US" dirty="0"/>
              <a:t>Standardization – having a standard process that everyone can follow is the first big step to having a reliable process</a:t>
            </a:r>
          </a:p>
          <a:p>
            <a:pPr marL="171450" indent="-171450">
              <a:buFont typeface="Arial" panose="020B0604020202020204" pitchFamily="34" charset="0"/>
              <a:buChar char="•"/>
            </a:pPr>
            <a:r>
              <a:rPr lang="en-US" dirty="0"/>
              <a:t>Use Decision Aids and reminders to make it easy to follow the process – again try to combat the 4-7 items that we are remembering at any one time in our short-term memory.</a:t>
            </a:r>
          </a:p>
          <a:p>
            <a:pPr marL="171450" indent="-171450">
              <a:buFont typeface="Arial" panose="020B0604020202020204" pitchFamily="34" charset="0"/>
              <a:buChar char="•"/>
            </a:pPr>
            <a:r>
              <a:rPr lang="en-US" dirty="0"/>
              <a:t>Make the desired action the default</a:t>
            </a:r>
          </a:p>
          <a:p>
            <a:pPr marL="171450" indent="-171450">
              <a:buFont typeface="Arial" panose="020B0604020202020204" pitchFamily="34" charset="0"/>
              <a:buChar char="•"/>
            </a:pPr>
            <a:r>
              <a:rPr lang="en-US" dirty="0"/>
              <a:t>Create redundancy – if the system fails the first time, how can you make sure it doesn’t get through the second.</a:t>
            </a:r>
          </a:p>
          <a:p>
            <a:pPr marL="171450" indent="-171450">
              <a:buFont typeface="Arial" panose="020B0604020202020204" pitchFamily="34" charset="0"/>
              <a:buChar char="•"/>
            </a:pPr>
            <a:r>
              <a:rPr lang="en-US" dirty="0"/>
              <a:t>Bundle improvements – when improvements can happen in the same space and time it is easier for people to do the right thing.</a:t>
            </a:r>
          </a:p>
          <a:p>
            <a:pPr marL="171450" indent="-171450">
              <a:buFont typeface="Arial" panose="020B0604020202020204" pitchFamily="34" charset="0"/>
              <a:buChar char="•"/>
            </a:pPr>
            <a:r>
              <a:rPr lang="en-US" dirty="0"/>
              <a:t>Finally build resiliency through teamwork, learning, and feedback loops. </a:t>
            </a:r>
          </a:p>
        </p:txBody>
      </p:sp>
      <p:sp>
        <p:nvSpPr>
          <p:cNvPr id="4" name="Slide Number Placeholder 3"/>
          <p:cNvSpPr>
            <a:spLocks noGrp="1"/>
          </p:cNvSpPr>
          <p:nvPr>
            <p:ph type="sldNum" sz="quarter" idx="5"/>
          </p:nvPr>
        </p:nvSpPr>
        <p:spPr/>
        <p:txBody>
          <a:bodyPr/>
          <a:lstStyle/>
          <a:p>
            <a:fld id="{0EA37A95-DA6A-4B32-9C75-F629F601B7C6}" type="slidenum">
              <a:rPr lang="en-US" smtClean="0"/>
              <a:t>19</a:t>
            </a:fld>
            <a:endParaRPr lang="en-US"/>
          </a:p>
        </p:txBody>
      </p:sp>
    </p:spTree>
    <p:extLst>
      <p:ext uri="{BB962C8B-B14F-4D97-AF65-F5344CB8AC3E}">
        <p14:creationId xmlns:p14="http://schemas.microsoft.com/office/powerpoint/2010/main" val="3523248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37A95-DA6A-4B32-9C75-F629F601B7C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52270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COVID is one of those moments when dangers in our system became more apparent. During times of greater threats, these four steps can help you combat the human factors that can contribute to failure:</a:t>
            </a:r>
          </a:p>
          <a:p>
            <a:pPr marL="228600" indent="-228600">
              <a:buAutoNum type="arabicPeriod"/>
            </a:pPr>
            <a:r>
              <a:rPr lang="en-US" dirty="0"/>
              <a:t>Make risk visible – it is hard to combat something you can’t see. Use data posted transparently to ensure everyone knows you are at an elevated level of threat. Know when things can go wrong. And highlight weaknesses in your process so you can look for threats.</a:t>
            </a:r>
          </a:p>
          <a:p>
            <a:pPr marL="228600" indent="-228600">
              <a:buAutoNum type="arabicPeriod"/>
            </a:pPr>
            <a:r>
              <a:rPr lang="en-US" dirty="0"/>
              <a:t>Honor existing procedure and protocols and adapt new ones as needed – make sure you follow your standard processes AND create training opportunities for new processes you have created.</a:t>
            </a:r>
          </a:p>
          <a:p>
            <a:pPr marL="228600" indent="-228600">
              <a:buAutoNum type="arabicPeriod"/>
            </a:pPr>
            <a:r>
              <a:rPr lang="en-US" dirty="0"/>
              <a:t>Double down on efforts that address psychological safety – if a team member does note feel safe to call out a possible failure in the system or a weak point – they will not and that can put the entire system and possibly lives at risk. Encourage and celebrate the identification of weakness and breaks in your system.</a:t>
            </a:r>
          </a:p>
          <a:p>
            <a:pPr marL="228600" indent="-228600">
              <a:buAutoNum type="arabicPeriod"/>
            </a:pPr>
            <a:r>
              <a:rPr lang="en-US" dirty="0"/>
              <a:t>Be transparent – everyone in your system should be aware of the current state. For Nursing Homes ”everyone” in your system includes: your staff, your consultants, your residents, your family members, your volunteers, your transportation system, etc. Nursing homes have done a great job of this type of communication during COVID and it should continue well beyond!</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0EA37A95-DA6A-4B32-9C75-F629F601B7C6}" type="slidenum">
              <a:rPr lang="en-US" smtClean="0"/>
              <a:t>20</a:t>
            </a:fld>
            <a:endParaRPr lang="en-US"/>
          </a:p>
        </p:txBody>
      </p:sp>
    </p:spTree>
    <p:extLst>
      <p:ext uri="{BB962C8B-B14F-4D97-AF65-F5344CB8AC3E}">
        <p14:creationId xmlns:p14="http://schemas.microsoft.com/office/powerpoint/2010/main" val="3239579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If natural “cases” come up during the “follow-up” phase , you may want to add the aims/feedback/changes questions…</a:t>
            </a:r>
            <a:endParaRPr lang="en-US" sz="1050"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37A95-DA6A-4B32-9C75-F629F601B7C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635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Humans are inherently unreliable - it is part of who are – and that is okay. It is important to know that we are unreliable, and we have tools at our disposal to help us to be more reliable.</a:t>
            </a:r>
          </a:p>
          <a:p>
            <a:endParaRPr lang="en-US" dirty="0"/>
          </a:p>
          <a:p>
            <a:r>
              <a:rPr lang="en-US" dirty="0"/>
              <a:t>First let’s consider the Human Factors that make us unreliable (and which are exacerbated by COVID-19)</a:t>
            </a:r>
          </a:p>
          <a:p>
            <a:endParaRPr lang="en-US" dirty="0"/>
          </a:p>
          <a:p>
            <a:pPr marL="228600" indent="-228600">
              <a:buAutoNum type="arabicPeriod"/>
            </a:pPr>
            <a:r>
              <a:rPr lang="en-US" dirty="0"/>
              <a:t>Memory Failure – we can only hold somewhere between 4 and 7 items in our short-term memory and let’s be honest, caring for multiple residents during a quiet time requires a lo more than 4 to 7 items, during a pandemic there are far more things to remember.</a:t>
            </a:r>
          </a:p>
          <a:p>
            <a:pPr marL="228600" indent="-228600">
              <a:buAutoNum type="arabicPeriod"/>
            </a:pPr>
            <a:r>
              <a:rPr lang="en-US" dirty="0"/>
              <a:t>Fatigue – Both physical and mental exhaustion are a very real part of everyday life during this pandemic and can exacerbate our level of fatigue.</a:t>
            </a:r>
          </a:p>
          <a:p>
            <a:pPr marL="228600" indent="-228600">
              <a:buAutoNum type="arabicPeriod"/>
            </a:pPr>
            <a:r>
              <a:rPr lang="en-US" dirty="0"/>
              <a:t>Boredom – This sounds bad, as if we aren’t interested in what we are doing, but that isn’t necessarily the case. Boredom can come about without us recognizing it, like donning and doffing PPE – it is something we do repeatedly and is a task that can easily become tiresome as you do it dozens of times a day.</a:t>
            </a:r>
          </a:p>
          <a:p>
            <a:pPr marL="228600" indent="-228600">
              <a:buAutoNum type="arabicPeriod"/>
            </a:pPr>
            <a:r>
              <a:rPr lang="en-US" dirty="0"/>
              <a:t>Overload – The constant deluge of new information, changes in resident conditions, new policies, </a:t>
            </a:r>
            <a:r>
              <a:rPr lang="en-US" dirty="0" err="1"/>
              <a:t>etc</a:t>
            </a:r>
            <a:r>
              <a:rPr lang="en-US" dirty="0"/>
              <a:t> can easily result in staff feeling overloaded. And let’s not forgot that are personal lives may not be quite “normal” yet and that can add to our state of overload as well.</a:t>
            </a:r>
          </a:p>
          <a:p>
            <a:pPr marL="228600" indent="-228600">
              <a:buAutoNum type="arabicPeriod"/>
            </a:pPr>
            <a:r>
              <a:rPr lang="en-US" dirty="0"/>
              <a:t>Distraction – New policies, procedures, even questions when we are in the middle of a task can distract us from what we are doing.</a:t>
            </a:r>
          </a:p>
          <a:p>
            <a:pPr marL="228600" indent="-228600">
              <a:buAutoNum type="arabicPeriod"/>
            </a:pPr>
            <a:r>
              <a:rPr lang="en-US" dirty="0"/>
              <a:t>Stress – A condition that is not new to any of us. In addition to the emotional stress put on us from COVID, there may also be very real issues of financial and family stress that can affect staff.</a:t>
            </a:r>
          </a:p>
          <a:p>
            <a:pPr marL="228600" indent="-228600">
              <a:buAutoNum type="arabicPeriod"/>
            </a:pPr>
            <a:r>
              <a:rPr lang="en-US" dirty="0"/>
              <a:t>Lack of Routine Practice – Now you might think – wait a minute we have a whole lot of practice as we have been working 24/7 during this pandemic and that is the case however, we have staff in new or different roles, we have new policies that are created, new guidance that comes out, and even new plans with visitation that we have not yet had a chance to practice – to make routine. </a:t>
            </a:r>
          </a:p>
          <a:p>
            <a:pPr marL="228600" indent="-228600">
              <a:buAutoNum type="arabicPeriod"/>
            </a:pPr>
            <a:endParaRPr lang="en-US" dirty="0"/>
          </a:p>
          <a:p>
            <a:pPr marL="0" indent="0">
              <a:buNone/>
            </a:pPr>
            <a:r>
              <a:rPr lang="en-US" dirty="0"/>
              <a:t>So, we know that we are human, and being human makes us unreliable. Our job is to then create standard processes that help to be more reliable – so we don’t need to rely on ourselves to carry all the reliability we need.</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0EA37A95-DA6A-4B32-9C75-F629F601B7C6}" type="slidenum">
              <a:rPr lang="en-US" smtClean="0"/>
              <a:t>4</a:t>
            </a:fld>
            <a:endParaRPr lang="en-US"/>
          </a:p>
        </p:txBody>
      </p:sp>
    </p:spTree>
    <p:extLst>
      <p:ext uri="{BB962C8B-B14F-4D97-AF65-F5344CB8AC3E}">
        <p14:creationId xmlns:p14="http://schemas.microsoft.com/office/powerpoint/2010/main" val="873204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Everett Rogers was a communications professor who studied the processes by which an innovation spread in a social system. </a:t>
            </a:r>
          </a:p>
          <a:p>
            <a:r>
              <a:rPr lang="en-US" dirty="0"/>
              <a:t>It is helpful to consider Rogers’ theory because we all fall at different points on this continuum based on the innovation or change being asked of us. For example, for some new technology is easy to adopt they are “Early Adopters” and proud of it. For others, they will keep their flip phone until it no longer functions.  </a:t>
            </a:r>
          </a:p>
          <a:p>
            <a:r>
              <a:rPr lang="en-US" dirty="0"/>
              <a:t>When considering QI, we need to remember that we do not all have the same level of comfort with change, we do not all have the same level of comfort with trying new things and that is okay. There are ways to help bring along individuals in the different phases of this curve. Not everyone has to be onboard immediately – and at times – that is a good and safe thing. </a:t>
            </a:r>
          </a:p>
        </p:txBody>
      </p:sp>
      <p:sp>
        <p:nvSpPr>
          <p:cNvPr id="4" name="Slide Number Placeholder 3"/>
          <p:cNvSpPr>
            <a:spLocks noGrp="1"/>
          </p:cNvSpPr>
          <p:nvPr>
            <p:ph type="sldNum" sz="quarter" idx="5"/>
          </p:nvPr>
        </p:nvSpPr>
        <p:spPr/>
        <p:txBody>
          <a:bodyPr/>
          <a:lstStyle/>
          <a:p>
            <a:fld id="{0EA37A95-DA6A-4B32-9C75-F629F601B7C6}" type="slidenum">
              <a:rPr lang="en-US" smtClean="0"/>
              <a:t>5</a:t>
            </a:fld>
            <a:endParaRPr lang="en-US"/>
          </a:p>
        </p:txBody>
      </p:sp>
    </p:spTree>
    <p:extLst>
      <p:ext uri="{BB962C8B-B14F-4D97-AF65-F5344CB8AC3E}">
        <p14:creationId xmlns:p14="http://schemas.microsoft.com/office/powerpoint/2010/main" val="1208364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W. Edwards Deming is often thought of as being the father of Quality Improvement. And the key to a lot of what he discovered is that most of the problems with quality  are system problems – meaning that they are baked into how the system was build and performs. System problems are not the responsible of the front-line to fix. Deming believe that system problem are the responsibility of management and those problems account for about 94% of the opportunities for improvement in the system. The remaining 6% are due to special circumstances and can be addressed at the point of problem.</a:t>
            </a:r>
          </a:p>
          <a:p>
            <a:endParaRPr lang="en-US" altLang="en-US" dirty="0">
              <a:latin typeface="Arial" panose="020B0604020202020204" pitchFamily="34" charset="0"/>
            </a:endParaRPr>
          </a:p>
          <a:p>
            <a:r>
              <a:rPr lang="en-US" altLang="en-US" dirty="0">
                <a:latin typeface="Arial" panose="020B0604020202020204" pitchFamily="34" charset="0"/>
              </a:rPr>
              <a:t>The other item we will focus on in QI is knowing what the real problem is – saying that “something happens all of the time” without being able to articulate what the problem is – makes it impossible to fix. We need to know where the system is breaking down and then we can set about to fix the system.</a:t>
            </a:r>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7238" indent="-290513">
              <a:spcBef>
                <a:spcPct val="30000"/>
              </a:spcBef>
              <a:defRPr sz="1200">
                <a:solidFill>
                  <a:schemeClr val="tx1"/>
                </a:solidFill>
                <a:latin typeface="Arial" panose="020B0604020202020204" pitchFamily="34" charset="0"/>
              </a:defRPr>
            </a:lvl2pPr>
            <a:lvl3pPr marL="1163638" indent="-231775">
              <a:spcBef>
                <a:spcPct val="30000"/>
              </a:spcBef>
              <a:defRPr sz="1200">
                <a:solidFill>
                  <a:schemeClr val="tx1"/>
                </a:solidFill>
                <a:latin typeface="Arial" panose="020B0604020202020204" pitchFamily="34" charset="0"/>
              </a:defRPr>
            </a:lvl3pPr>
            <a:lvl4pPr marL="1630363" indent="-231775">
              <a:spcBef>
                <a:spcPct val="30000"/>
              </a:spcBef>
              <a:defRPr sz="1200">
                <a:solidFill>
                  <a:schemeClr val="tx1"/>
                </a:solidFill>
                <a:latin typeface="Arial" panose="020B0604020202020204" pitchFamily="34" charset="0"/>
              </a:defRPr>
            </a:lvl4pPr>
            <a:lvl5pPr marL="2097088" indent="-231775">
              <a:spcBef>
                <a:spcPct val="30000"/>
              </a:spcBef>
              <a:defRPr sz="1200">
                <a:solidFill>
                  <a:schemeClr val="tx1"/>
                </a:solidFill>
                <a:latin typeface="Arial" panose="020B0604020202020204" pitchFamily="34" charset="0"/>
              </a:defRPr>
            </a:lvl5pPr>
            <a:lvl6pPr marL="2554288" indent="-231775" eaLnBrk="0" fontAlgn="base" hangingPunct="0">
              <a:spcBef>
                <a:spcPct val="30000"/>
              </a:spcBef>
              <a:spcAft>
                <a:spcPct val="0"/>
              </a:spcAft>
              <a:defRPr sz="1200">
                <a:solidFill>
                  <a:schemeClr val="tx1"/>
                </a:solidFill>
                <a:latin typeface="Arial" panose="020B0604020202020204" pitchFamily="34" charset="0"/>
              </a:defRPr>
            </a:lvl6pPr>
            <a:lvl7pPr marL="3011488" indent="-231775" eaLnBrk="0" fontAlgn="base" hangingPunct="0">
              <a:spcBef>
                <a:spcPct val="30000"/>
              </a:spcBef>
              <a:spcAft>
                <a:spcPct val="0"/>
              </a:spcAft>
              <a:defRPr sz="1200">
                <a:solidFill>
                  <a:schemeClr val="tx1"/>
                </a:solidFill>
                <a:latin typeface="Arial" panose="020B0604020202020204" pitchFamily="34" charset="0"/>
              </a:defRPr>
            </a:lvl7pPr>
            <a:lvl8pPr marL="3468688" indent="-231775" eaLnBrk="0" fontAlgn="base" hangingPunct="0">
              <a:spcBef>
                <a:spcPct val="30000"/>
              </a:spcBef>
              <a:spcAft>
                <a:spcPct val="0"/>
              </a:spcAft>
              <a:defRPr sz="1200">
                <a:solidFill>
                  <a:schemeClr val="tx1"/>
                </a:solidFill>
                <a:latin typeface="Arial" panose="020B0604020202020204" pitchFamily="34" charset="0"/>
              </a:defRPr>
            </a:lvl8pPr>
            <a:lvl9pPr marL="3925888" indent="-23177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156B88-8018-488D-B5B9-520D76EBA196}" type="slidenum">
              <a:rPr lang="en-US" altLang="en-US" smtClean="0"/>
              <a:pPr>
                <a:spcBef>
                  <a:spcPct val="0"/>
                </a:spcBef>
              </a:pPr>
              <a:t>6</a:t>
            </a:fld>
            <a:endParaRPr lang="en-US" altLang="en-US"/>
          </a:p>
        </p:txBody>
      </p:sp>
    </p:spTree>
    <p:extLst>
      <p:ext uri="{BB962C8B-B14F-4D97-AF65-F5344CB8AC3E}">
        <p14:creationId xmlns:p14="http://schemas.microsoft.com/office/powerpoint/2010/main" val="3792577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Leadership in Nursing Homes is even more important now than ever. </a:t>
            </a:r>
          </a:p>
          <a:p>
            <a:r>
              <a:rPr lang="en-US" dirty="0"/>
              <a:t>Marshall Ganz, a senior Lecturer at the Kennedy School of Government at Harvard gives us a great definition that embodies the leadership needed during COVID.</a:t>
            </a:r>
          </a:p>
          <a:p>
            <a:endParaRPr lang="en-US" dirty="0"/>
          </a:p>
          <a:p>
            <a:r>
              <a:rPr lang="en-US" dirty="0"/>
              <a:t>Leadership is about accepting responsibility (which you all do every day) for enabling other (your workforce) to achieve shared purpose (the aim of your organization to provide a home for your residents) under conditions of uncertainty (which COVID provides you an opportunity for daily).</a:t>
            </a:r>
          </a:p>
          <a:p>
            <a:endParaRPr lang="en-US" dirty="0"/>
          </a:p>
          <a:p>
            <a:r>
              <a:rPr lang="en-US" dirty="0"/>
              <a:t>As leaders in nursing home, you need to be both wise (and learned in all the components of your business and the every changing COVID landscape) and compassionate – you are in a business that has compassion at its core. So your role is to be: a wise compassionate leader – doing hard things in a human way.</a:t>
            </a:r>
          </a:p>
        </p:txBody>
      </p:sp>
      <p:sp>
        <p:nvSpPr>
          <p:cNvPr id="4" name="Slide Number Placeholder 3"/>
          <p:cNvSpPr>
            <a:spLocks noGrp="1"/>
          </p:cNvSpPr>
          <p:nvPr>
            <p:ph type="sldNum" sz="quarter" idx="5"/>
          </p:nvPr>
        </p:nvSpPr>
        <p:spPr/>
        <p:txBody>
          <a:bodyPr/>
          <a:lstStyle/>
          <a:p>
            <a:fld id="{0EA37A95-DA6A-4B32-9C75-F629F601B7C6}" type="slidenum">
              <a:rPr lang="en-US" smtClean="0"/>
              <a:t>7</a:t>
            </a:fld>
            <a:endParaRPr lang="en-US"/>
          </a:p>
        </p:txBody>
      </p:sp>
    </p:spTree>
    <p:extLst>
      <p:ext uri="{BB962C8B-B14F-4D97-AF65-F5344CB8AC3E}">
        <p14:creationId xmlns:p14="http://schemas.microsoft.com/office/powerpoint/2010/main" val="790982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 takes time and it takes intentionality to make the changes stick. A few key points to know:</a:t>
            </a:r>
          </a:p>
          <a:p>
            <a:pPr marL="171450" indent="-171450">
              <a:buFont typeface="Arial" panose="020B0604020202020204" pitchFamily="34" charset="0"/>
              <a:buChar char="•"/>
            </a:pPr>
            <a:r>
              <a:rPr lang="en-US" dirty="0"/>
              <a:t>While it is important to have a goal and know where you want your performance to be – initially it is far more important to focus on key processes rather then the benchmark. What will work in your organization and how will you make the changes locally appropriate so they can become part of routine care.</a:t>
            </a:r>
          </a:p>
          <a:p>
            <a:pPr marL="171450" indent="-171450">
              <a:buFont typeface="Arial" panose="020B0604020202020204" pitchFamily="34" charset="0"/>
              <a:buChar char="•"/>
            </a:pPr>
            <a:r>
              <a:rPr lang="en-US" dirty="0"/>
              <a:t>You may think you have a process that works, double check – ask staff if they know the process. Be prepared to train staff and remember that people learn in different ways – you may need to provide different learning modalities for different staff.</a:t>
            </a:r>
          </a:p>
          <a:p>
            <a:pPr marL="171450" indent="-171450">
              <a:buFont typeface="Arial" panose="020B0604020202020204" pitchFamily="34" charset="0"/>
              <a:buChar char="•"/>
            </a:pPr>
            <a:r>
              <a:rPr lang="en-US" dirty="0"/>
              <a:t>Key to reliability is to KEEP IT SIMPLE. Processes that are too complicated cannot be remembered or followed. A beautiful flow chart that no one can remember is useless. Take advantage of processes that you already have in place and the habitats and patterns of your staff.</a:t>
            </a:r>
          </a:p>
          <a:p>
            <a:pPr marL="171450" indent="-171450">
              <a:buFont typeface="Arial" panose="020B0604020202020204" pitchFamily="34" charset="0"/>
              <a:buChar char="•"/>
            </a:pPr>
            <a:r>
              <a:rPr lang="en-US" dirty="0"/>
              <a:t>Finally, commit to learning – we all know we won’t get everything right the first time, and that’s okay. The goal is to learn your way into a process that works for your organization. Take you time, test small, and find what will work for you.</a:t>
            </a:r>
          </a:p>
        </p:txBody>
      </p:sp>
      <p:sp>
        <p:nvSpPr>
          <p:cNvPr id="4" name="Slide Number Placeholder 3"/>
          <p:cNvSpPr>
            <a:spLocks noGrp="1"/>
          </p:cNvSpPr>
          <p:nvPr>
            <p:ph type="sldNum" sz="quarter" idx="5"/>
          </p:nvPr>
        </p:nvSpPr>
        <p:spPr/>
        <p:txBody>
          <a:bodyPr/>
          <a:lstStyle/>
          <a:p>
            <a:fld id="{18D03014-4A08-45CF-BFC5-844F9D0BC333}" type="slidenum">
              <a:rPr lang="en-US" smtClean="0"/>
              <a:t>8</a:t>
            </a:fld>
            <a:endParaRPr lang="en-US"/>
          </a:p>
        </p:txBody>
      </p:sp>
    </p:spTree>
    <p:extLst>
      <p:ext uri="{BB962C8B-B14F-4D97-AF65-F5344CB8AC3E}">
        <p14:creationId xmlns:p14="http://schemas.microsoft.com/office/powerpoint/2010/main" val="3656330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Processes have five key attributes that you need to articulate and make sure staff are aware of:</a:t>
            </a:r>
          </a:p>
          <a:p>
            <a:pPr marL="228600" indent="-228600">
              <a:buAutoNum type="arabicPeriod"/>
            </a:pPr>
            <a:r>
              <a:rPr lang="en-US" dirty="0"/>
              <a:t>Who does the process – Literally, who in your organization are we talking about doing this process?</a:t>
            </a:r>
          </a:p>
          <a:p>
            <a:pPr marL="228600" indent="-228600">
              <a:buAutoNum type="arabicPeriod"/>
            </a:pPr>
            <a:r>
              <a:rPr lang="en-US" dirty="0"/>
              <a:t>When should it be done – Is it a time of time, dependent on a patient conditions, </a:t>
            </a:r>
            <a:r>
              <a:rPr lang="en-US" dirty="0" err="1"/>
              <a:t>etc</a:t>
            </a:r>
            <a:r>
              <a:rPr lang="en-US" dirty="0"/>
              <a:t>?</a:t>
            </a:r>
          </a:p>
          <a:p>
            <a:pPr marL="228600" indent="-228600">
              <a:buAutoNum type="arabicPeriod"/>
            </a:pPr>
            <a:r>
              <a:rPr lang="en-US" dirty="0"/>
              <a:t>Where is it done – What is the physical location?</a:t>
            </a:r>
          </a:p>
          <a:p>
            <a:pPr marL="228600" indent="-228600">
              <a:buAutoNum type="arabicPeriod"/>
            </a:pPr>
            <a:r>
              <a:rPr lang="en-US" dirty="0"/>
              <a:t>How is it done – How does the process get executed? Are there steps to follow (where those derived from science?)</a:t>
            </a:r>
          </a:p>
          <a:p>
            <a:pPr marL="228600" indent="-228600">
              <a:buAutoNum type="arabicPeriod"/>
            </a:pPr>
            <a:r>
              <a:rPr lang="en-US" dirty="0"/>
              <a:t>What is needed to do it – Do you need materials, team members, supplies?</a:t>
            </a:r>
          </a:p>
        </p:txBody>
      </p:sp>
      <p:sp>
        <p:nvSpPr>
          <p:cNvPr id="4" name="Slide Number Placeholder 3"/>
          <p:cNvSpPr>
            <a:spLocks noGrp="1"/>
          </p:cNvSpPr>
          <p:nvPr>
            <p:ph type="sldNum" sz="quarter" idx="5"/>
          </p:nvPr>
        </p:nvSpPr>
        <p:spPr/>
        <p:txBody>
          <a:bodyPr/>
          <a:lstStyle/>
          <a:p>
            <a:fld id="{0EA37A95-DA6A-4B32-9C75-F629F601B7C6}" type="slidenum">
              <a:rPr lang="en-US" smtClean="0"/>
              <a:t>9</a:t>
            </a:fld>
            <a:endParaRPr lang="en-US"/>
          </a:p>
        </p:txBody>
      </p:sp>
    </p:spTree>
    <p:extLst>
      <p:ext uri="{BB962C8B-B14F-4D97-AF65-F5344CB8AC3E}">
        <p14:creationId xmlns:p14="http://schemas.microsoft.com/office/powerpoint/2010/main" val="40879932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410EBD-2FE8-6448-9FDF-DE2395096672}"/>
              </a:ext>
            </a:extLst>
          </p:cNvPr>
          <p:cNvSpPr/>
          <p:nvPr/>
        </p:nvSpPr>
        <p:spPr>
          <a:xfrm>
            <a:off x="0" y="0"/>
            <a:ext cx="12192000" cy="568518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 Placeholder 2">
            <a:extLst>
              <a:ext uri="{FF2B5EF4-FFF2-40B4-BE49-F238E27FC236}">
                <a16:creationId xmlns:a16="http://schemas.microsoft.com/office/drawing/2014/main" id="{1CCF1AD7-B810-CC48-87B4-F4B3B0362A3E}"/>
              </a:ext>
            </a:extLst>
          </p:cNvPr>
          <p:cNvSpPr>
            <a:spLocks noGrp="1"/>
          </p:cNvSpPr>
          <p:nvPr>
            <p:ph type="body" sz="quarter" idx="16" hasCustomPrompt="1"/>
          </p:nvPr>
        </p:nvSpPr>
        <p:spPr>
          <a:xfrm>
            <a:off x="714336" y="1170878"/>
            <a:ext cx="10827176" cy="1895707"/>
          </a:xfrm>
          <a:prstGeom prst="rect">
            <a:avLst/>
          </a:prstGeom>
        </p:spPr>
        <p:txBody>
          <a:bodyPr anchor="b" anchorCtr="0"/>
          <a:lstStyle>
            <a:lvl1pPr marL="0" indent="0">
              <a:buNone/>
              <a:defRPr sz="5500" b="0" cap="none" baseline="0">
                <a:solidFill>
                  <a:schemeClr val="bg1"/>
                </a:solidFill>
                <a:latin typeface="+mj-lt"/>
              </a:defRPr>
            </a:lvl1pPr>
          </a:lstStyle>
          <a:p>
            <a:pPr lvl="0"/>
            <a:r>
              <a:rPr lang="en-US" dirty="0"/>
              <a:t>Click to Edit Title</a:t>
            </a:r>
          </a:p>
        </p:txBody>
      </p:sp>
      <p:sp>
        <p:nvSpPr>
          <p:cNvPr id="17" name="Text Placeholder 2">
            <a:extLst>
              <a:ext uri="{FF2B5EF4-FFF2-40B4-BE49-F238E27FC236}">
                <a16:creationId xmlns:a16="http://schemas.microsoft.com/office/drawing/2014/main" id="{0330BC7F-1688-584E-BF31-C7B05932D6EA}"/>
              </a:ext>
            </a:extLst>
          </p:cNvPr>
          <p:cNvSpPr>
            <a:spLocks noGrp="1"/>
          </p:cNvSpPr>
          <p:nvPr>
            <p:ph type="body" sz="quarter" idx="17" hasCustomPrompt="1"/>
          </p:nvPr>
        </p:nvSpPr>
        <p:spPr>
          <a:xfrm>
            <a:off x="714336" y="3083312"/>
            <a:ext cx="10827176" cy="501456"/>
          </a:xfrm>
          <a:prstGeom prst="rect">
            <a:avLst/>
          </a:prstGeom>
        </p:spPr>
        <p:txBody>
          <a:bodyPr/>
          <a:lstStyle>
            <a:lvl1pPr marL="0" indent="0">
              <a:buNone/>
              <a:defRPr sz="3000" b="0">
                <a:solidFill>
                  <a:schemeClr val="bg1"/>
                </a:solidFill>
                <a:latin typeface="+mn-lt"/>
              </a:defRPr>
            </a:lvl1pPr>
          </a:lstStyle>
          <a:p>
            <a:pPr lvl="0"/>
            <a:r>
              <a:rPr lang="en-US" dirty="0"/>
              <a:t>Click to Edit Subtitle</a:t>
            </a:r>
          </a:p>
        </p:txBody>
      </p:sp>
      <p:sp>
        <p:nvSpPr>
          <p:cNvPr id="18" name="Text Placeholder 2">
            <a:extLst>
              <a:ext uri="{FF2B5EF4-FFF2-40B4-BE49-F238E27FC236}">
                <a16:creationId xmlns:a16="http://schemas.microsoft.com/office/drawing/2014/main" id="{B19035F9-A701-7046-8095-0C950ADC272F}"/>
              </a:ext>
            </a:extLst>
          </p:cNvPr>
          <p:cNvSpPr>
            <a:spLocks noGrp="1"/>
          </p:cNvSpPr>
          <p:nvPr>
            <p:ph type="body" sz="quarter" idx="18" hasCustomPrompt="1"/>
          </p:nvPr>
        </p:nvSpPr>
        <p:spPr>
          <a:xfrm>
            <a:off x="714336" y="4724400"/>
            <a:ext cx="10827176" cy="501456"/>
          </a:xfrm>
          <a:prstGeom prst="rect">
            <a:avLst/>
          </a:prstGeom>
        </p:spPr>
        <p:txBody>
          <a:bodyPr/>
          <a:lstStyle>
            <a:lvl1pPr marL="0" indent="0">
              <a:buNone/>
              <a:defRPr sz="1500" b="0">
                <a:solidFill>
                  <a:schemeClr val="bg1"/>
                </a:solidFill>
                <a:latin typeface="+mn-lt"/>
              </a:defRPr>
            </a:lvl1pPr>
          </a:lstStyle>
          <a:p>
            <a:pPr lvl="0"/>
            <a:r>
              <a:rPr lang="en-US" dirty="0"/>
              <a:t>Click to Edit Speaker Names  |  Date</a:t>
            </a:r>
          </a:p>
        </p:txBody>
      </p:sp>
      <p:sp>
        <p:nvSpPr>
          <p:cNvPr id="8" name="Rectangle 7">
            <a:extLst>
              <a:ext uri="{FF2B5EF4-FFF2-40B4-BE49-F238E27FC236}">
                <a16:creationId xmlns:a16="http://schemas.microsoft.com/office/drawing/2014/main" id="{8CE20118-2543-BA4D-B34A-AE1A4B6DAF15}"/>
              </a:ext>
            </a:extLst>
          </p:cNvPr>
          <p:cNvSpPr/>
          <p:nvPr/>
        </p:nvSpPr>
        <p:spPr>
          <a:xfrm>
            <a:off x="0" y="0"/>
            <a:ext cx="100584" cy="5685182"/>
          </a:xfrm>
          <a:prstGeom prst="rect">
            <a:avLst/>
          </a:prstGeom>
          <a:solidFill>
            <a:srgbClr val="008A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12C0AF03-8FE9-2743-96DF-CD6ED4598C32}"/>
              </a:ext>
            </a:extLst>
          </p:cNvPr>
          <p:cNvSpPr/>
          <p:nvPr/>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4AD2E7B0-CA90-C745-B996-493EE8EFB391}"/>
              </a:ext>
            </a:extLst>
          </p:cNvPr>
          <p:cNvGrpSpPr/>
          <p:nvPr/>
        </p:nvGrpSpPr>
        <p:grpSpPr>
          <a:xfrm>
            <a:off x="668756" y="5991944"/>
            <a:ext cx="9168516" cy="567146"/>
            <a:chOff x="663897" y="5991944"/>
            <a:chExt cx="9168516" cy="567146"/>
          </a:xfrm>
        </p:grpSpPr>
        <p:grpSp>
          <p:nvGrpSpPr>
            <p:cNvPr id="10" name="Group 9">
              <a:extLst>
                <a:ext uri="{FF2B5EF4-FFF2-40B4-BE49-F238E27FC236}">
                  <a16:creationId xmlns:a16="http://schemas.microsoft.com/office/drawing/2014/main" id="{F6C6363D-A7E6-3547-A38F-ADA4DA9E7701}"/>
                </a:ext>
              </a:extLst>
            </p:cNvPr>
            <p:cNvGrpSpPr/>
            <p:nvPr/>
          </p:nvGrpSpPr>
          <p:grpSpPr>
            <a:xfrm>
              <a:off x="4318669" y="5997465"/>
              <a:ext cx="5513744" cy="536831"/>
              <a:chOff x="1458338" y="5934612"/>
              <a:chExt cx="7690799" cy="748792"/>
            </a:xfrm>
          </p:grpSpPr>
          <p:pic>
            <p:nvPicPr>
              <p:cNvPr id="14" name="Picture 13" descr="A picture containing drawing, clock&#10;&#10;Description automatically generated">
                <a:extLst>
                  <a:ext uri="{FF2B5EF4-FFF2-40B4-BE49-F238E27FC236}">
                    <a16:creationId xmlns:a16="http://schemas.microsoft.com/office/drawing/2014/main" id="{A79FE54C-FB74-934A-94F1-835313F9E9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1631" y="6011641"/>
                <a:ext cx="2766024" cy="516418"/>
              </a:xfrm>
              <a:prstGeom prst="rect">
                <a:avLst/>
              </a:prstGeom>
            </p:spPr>
          </p:pic>
          <p:pic>
            <p:nvPicPr>
              <p:cNvPr id="15" name="Picture 14" descr="A picture containing drawing&#10;&#10;Description automatically generated">
                <a:extLst>
                  <a:ext uri="{FF2B5EF4-FFF2-40B4-BE49-F238E27FC236}">
                    <a16:creationId xmlns:a16="http://schemas.microsoft.com/office/drawing/2014/main" id="{EF75D9BA-D0F8-4945-B77F-EC302F9F7DA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16042" y="5934612"/>
                <a:ext cx="1433095" cy="748792"/>
              </a:xfrm>
              <a:prstGeom prst="rect">
                <a:avLst/>
              </a:prstGeom>
            </p:spPr>
          </p:pic>
          <p:pic>
            <p:nvPicPr>
              <p:cNvPr id="19" name="Picture 18" descr="A picture containing drawing&#10;&#10;Description automatically generated">
                <a:extLst>
                  <a:ext uri="{FF2B5EF4-FFF2-40B4-BE49-F238E27FC236}">
                    <a16:creationId xmlns:a16="http://schemas.microsoft.com/office/drawing/2014/main" id="{BD995021-E80F-0B44-9DF2-EFB6FD437A5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8338" y="5989248"/>
                <a:ext cx="2499443" cy="626979"/>
              </a:xfrm>
              <a:prstGeom prst="rect">
                <a:avLst/>
              </a:prstGeom>
            </p:spPr>
          </p:pic>
        </p:grpSp>
        <p:sp>
          <p:nvSpPr>
            <p:cNvPr id="12" name="Rectangle 11">
              <a:extLst>
                <a:ext uri="{FF2B5EF4-FFF2-40B4-BE49-F238E27FC236}">
                  <a16:creationId xmlns:a16="http://schemas.microsoft.com/office/drawing/2014/main" id="{74AC7E72-A7F1-474A-A8FF-3F4D62CCBC29}"/>
                </a:ext>
              </a:extLst>
            </p:cNvPr>
            <p:cNvSpPr/>
            <p:nvPr/>
          </p:nvSpPr>
          <p:spPr>
            <a:xfrm>
              <a:off x="663897" y="5991944"/>
              <a:ext cx="3195926" cy="553998"/>
            </a:xfrm>
            <a:prstGeom prst="rect">
              <a:avLst/>
            </a:prstGeom>
          </p:spPr>
          <p:txBody>
            <a:bodyPr wrap="square">
              <a:spAutoFit/>
            </a:bodyPr>
            <a:lstStyle/>
            <a:p>
              <a:r>
                <a:rPr lang="en-US" sz="1500" b="1" dirty="0">
                  <a:solidFill>
                    <a:schemeClr val="accent1"/>
                  </a:solidFill>
                  <a:latin typeface="+mj-lt"/>
                </a:rPr>
                <a:t>AHRQ ECHO National Nursing Home COVID-19 Action Network</a:t>
              </a:r>
            </a:p>
          </p:txBody>
        </p:sp>
        <p:cxnSp>
          <p:nvCxnSpPr>
            <p:cNvPr id="13" name="Straight Connector 12">
              <a:extLst>
                <a:ext uri="{FF2B5EF4-FFF2-40B4-BE49-F238E27FC236}">
                  <a16:creationId xmlns:a16="http://schemas.microsoft.com/office/drawing/2014/main" id="{74AEC885-98F9-7848-8DDD-D9CB9C7AC3ED}"/>
                </a:ext>
              </a:extLst>
            </p:cNvPr>
            <p:cNvCxnSpPr>
              <a:cxnSpLocks/>
            </p:cNvCxnSpPr>
            <p:nvPr/>
          </p:nvCxnSpPr>
          <p:spPr>
            <a:xfrm>
              <a:off x="4005173" y="5996381"/>
              <a:ext cx="0" cy="562709"/>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4273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9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90751C-080A-DC49-8276-1F8299D75FB4}"/>
              </a:ext>
            </a:extLst>
          </p:cNvPr>
          <p:cNvSpPr/>
          <p:nvPr/>
        </p:nvSpPr>
        <p:spPr>
          <a:xfrm>
            <a:off x="0" y="0"/>
            <a:ext cx="12192000" cy="568518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Placeholder 2">
            <a:extLst>
              <a:ext uri="{FF2B5EF4-FFF2-40B4-BE49-F238E27FC236}">
                <a16:creationId xmlns:a16="http://schemas.microsoft.com/office/drawing/2014/main" id="{6F8A068D-B0FE-B645-95A4-DC3B17FA2522}"/>
              </a:ext>
            </a:extLst>
          </p:cNvPr>
          <p:cNvSpPr>
            <a:spLocks noGrp="1"/>
          </p:cNvSpPr>
          <p:nvPr>
            <p:ph type="body" sz="quarter" idx="16" hasCustomPrompt="1"/>
          </p:nvPr>
        </p:nvSpPr>
        <p:spPr>
          <a:xfrm>
            <a:off x="682412" y="2027259"/>
            <a:ext cx="10827176" cy="1895707"/>
          </a:xfrm>
          <a:prstGeom prst="rect">
            <a:avLst/>
          </a:prstGeom>
        </p:spPr>
        <p:txBody>
          <a:bodyPr anchor="ctr" anchorCtr="0"/>
          <a:lstStyle>
            <a:lvl1pPr marL="0" indent="0" algn="ctr">
              <a:buNone/>
              <a:defRPr sz="8000" b="0">
                <a:solidFill>
                  <a:schemeClr val="bg1"/>
                </a:solidFill>
                <a:latin typeface="+mj-lt"/>
              </a:defRPr>
            </a:lvl1pPr>
          </a:lstStyle>
          <a:p>
            <a:pPr lvl="0"/>
            <a:r>
              <a:rPr lang="en-US" dirty="0"/>
              <a:t>Thank You!</a:t>
            </a:r>
          </a:p>
        </p:txBody>
      </p:sp>
      <p:sp>
        <p:nvSpPr>
          <p:cNvPr id="6" name="Rectangle 5">
            <a:extLst>
              <a:ext uri="{FF2B5EF4-FFF2-40B4-BE49-F238E27FC236}">
                <a16:creationId xmlns:a16="http://schemas.microsoft.com/office/drawing/2014/main" id="{F0AC27BC-CBFE-8845-A856-0E05D06D484A}"/>
              </a:ext>
            </a:extLst>
          </p:cNvPr>
          <p:cNvSpPr/>
          <p:nvPr/>
        </p:nvSpPr>
        <p:spPr>
          <a:xfrm>
            <a:off x="0" y="0"/>
            <a:ext cx="100584" cy="5685182"/>
          </a:xfrm>
          <a:prstGeom prst="rect">
            <a:avLst/>
          </a:prstGeom>
          <a:solidFill>
            <a:srgbClr val="008A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10F972E-16FB-B949-946E-57B1A9DC7CAC}"/>
              </a:ext>
            </a:extLst>
          </p:cNvPr>
          <p:cNvSpPr/>
          <p:nvPr/>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2F9888CF-763C-424B-B764-80AF6768DA90}"/>
              </a:ext>
            </a:extLst>
          </p:cNvPr>
          <p:cNvGrpSpPr/>
          <p:nvPr/>
        </p:nvGrpSpPr>
        <p:grpSpPr>
          <a:xfrm>
            <a:off x="668756" y="5991944"/>
            <a:ext cx="9168516" cy="567146"/>
            <a:chOff x="663897" y="5991944"/>
            <a:chExt cx="9168516" cy="567146"/>
          </a:xfrm>
        </p:grpSpPr>
        <p:grpSp>
          <p:nvGrpSpPr>
            <p:cNvPr id="10" name="Group 9">
              <a:extLst>
                <a:ext uri="{FF2B5EF4-FFF2-40B4-BE49-F238E27FC236}">
                  <a16:creationId xmlns:a16="http://schemas.microsoft.com/office/drawing/2014/main" id="{40E56908-A79E-9D4D-AA0E-531B012E1C33}"/>
                </a:ext>
              </a:extLst>
            </p:cNvPr>
            <p:cNvGrpSpPr/>
            <p:nvPr/>
          </p:nvGrpSpPr>
          <p:grpSpPr>
            <a:xfrm>
              <a:off x="4318669" y="5997465"/>
              <a:ext cx="5513744" cy="536831"/>
              <a:chOff x="1458338" y="5934612"/>
              <a:chExt cx="7690799" cy="748792"/>
            </a:xfrm>
          </p:grpSpPr>
          <p:pic>
            <p:nvPicPr>
              <p:cNvPr id="16" name="Picture 15" descr="A picture containing drawing, clock&#10;&#10;Description automatically generated">
                <a:extLst>
                  <a:ext uri="{FF2B5EF4-FFF2-40B4-BE49-F238E27FC236}">
                    <a16:creationId xmlns:a16="http://schemas.microsoft.com/office/drawing/2014/main" id="{FF591D79-0526-4D4C-9AEA-D238A186296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1631" y="6011641"/>
                <a:ext cx="2766024" cy="516418"/>
              </a:xfrm>
              <a:prstGeom prst="rect">
                <a:avLst/>
              </a:prstGeom>
            </p:spPr>
          </p:pic>
          <p:pic>
            <p:nvPicPr>
              <p:cNvPr id="17" name="Picture 16" descr="A picture containing drawing&#10;&#10;Description automatically generated">
                <a:extLst>
                  <a:ext uri="{FF2B5EF4-FFF2-40B4-BE49-F238E27FC236}">
                    <a16:creationId xmlns:a16="http://schemas.microsoft.com/office/drawing/2014/main" id="{E412D8AA-DC00-244A-B71B-6BFAE6505B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16042" y="5934612"/>
                <a:ext cx="1433095" cy="748792"/>
              </a:xfrm>
              <a:prstGeom prst="rect">
                <a:avLst/>
              </a:prstGeom>
            </p:spPr>
          </p:pic>
          <p:pic>
            <p:nvPicPr>
              <p:cNvPr id="18" name="Picture 17" descr="A picture containing drawing&#10;&#10;Description automatically generated">
                <a:extLst>
                  <a:ext uri="{FF2B5EF4-FFF2-40B4-BE49-F238E27FC236}">
                    <a16:creationId xmlns:a16="http://schemas.microsoft.com/office/drawing/2014/main" id="{4C57F0A4-F92B-904F-AEF7-59F39DA182F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8338" y="5989248"/>
                <a:ext cx="2499443" cy="626979"/>
              </a:xfrm>
              <a:prstGeom prst="rect">
                <a:avLst/>
              </a:prstGeom>
            </p:spPr>
          </p:pic>
        </p:grpSp>
        <p:sp>
          <p:nvSpPr>
            <p:cNvPr id="11" name="Rectangle 10">
              <a:extLst>
                <a:ext uri="{FF2B5EF4-FFF2-40B4-BE49-F238E27FC236}">
                  <a16:creationId xmlns:a16="http://schemas.microsoft.com/office/drawing/2014/main" id="{827EC477-6D30-A044-967A-7FF09B2441F6}"/>
                </a:ext>
              </a:extLst>
            </p:cNvPr>
            <p:cNvSpPr/>
            <p:nvPr/>
          </p:nvSpPr>
          <p:spPr>
            <a:xfrm>
              <a:off x="663897" y="5991944"/>
              <a:ext cx="3195926" cy="553998"/>
            </a:xfrm>
            <a:prstGeom prst="rect">
              <a:avLst/>
            </a:prstGeom>
          </p:spPr>
          <p:txBody>
            <a:bodyPr wrap="square">
              <a:spAutoFit/>
            </a:bodyPr>
            <a:lstStyle/>
            <a:p>
              <a:r>
                <a:rPr lang="en-US" sz="1500" b="1" dirty="0">
                  <a:solidFill>
                    <a:schemeClr val="accent1"/>
                  </a:solidFill>
                  <a:latin typeface="+mj-lt"/>
                </a:rPr>
                <a:t>AHRQ ECHO National Nursing Home COVID-19 Action Network</a:t>
              </a:r>
            </a:p>
          </p:txBody>
        </p:sp>
        <p:cxnSp>
          <p:nvCxnSpPr>
            <p:cNvPr id="12" name="Straight Connector 11">
              <a:extLst>
                <a:ext uri="{FF2B5EF4-FFF2-40B4-BE49-F238E27FC236}">
                  <a16:creationId xmlns:a16="http://schemas.microsoft.com/office/drawing/2014/main" id="{156E9ECC-5110-D64D-875B-BE2096C21248}"/>
                </a:ext>
              </a:extLst>
            </p:cNvPr>
            <p:cNvCxnSpPr>
              <a:cxnSpLocks/>
            </p:cNvCxnSpPr>
            <p:nvPr/>
          </p:nvCxnSpPr>
          <p:spPr>
            <a:xfrm>
              <a:off x="4005173" y="5996381"/>
              <a:ext cx="0" cy="562709"/>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9836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A22623-3BC4-3643-BBC3-2C677FF25A46}"/>
              </a:ext>
            </a:extLst>
          </p:cNvPr>
          <p:cNvSpPr>
            <a:spLocks noGrp="1"/>
          </p:cNvSpPr>
          <p:nvPr>
            <p:ph type="dt" sz="half" idx="10"/>
          </p:nvPr>
        </p:nvSpPr>
        <p:spPr/>
        <p:txBody>
          <a:bodyPr/>
          <a:lstStyle/>
          <a:p>
            <a:fld id="{E28BEC65-CD39-794D-9347-17014CEB78B6}" type="datetimeFigureOut">
              <a:rPr lang="en-US" smtClean="0"/>
              <a:t>4/14/2021</a:t>
            </a:fld>
            <a:endParaRPr lang="en-US"/>
          </a:p>
        </p:txBody>
      </p:sp>
      <p:sp>
        <p:nvSpPr>
          <p:cNvPr id="3" name="Footer Placeholder 2">
            <a:extLst>
              <a:ext uri="{FF2B5EF4-FFF2-40B4-BE49-F238E27FC236}">
                <a16:creationId xmlns:a16="http://schemas.microsoft.com/office/drawing/2014/main" id="{BBB41CFA-089A-BA48-A59C-8D9B7D176E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902B20-93AB-6E4A-AE12-58DF3CE76D9D}"/>
              </a:ext>
            </a:extLst>
          </p:cNvPr>
          <p:cNvSpPr>
            <a:spLocks noGrp="1"/>
          </p:cNvSpPr>
          <p:nvPr>
            <p:ph type="sldNum" sz="quarter" idx="12"/>
          </p:nvPr>
        </p:nvSpPr>
        <p:spPr/>
        <p:txBody>
          <a:bodyPr/>
          <a:lstStyle/>
          <a:p>
            <a:fld id="{AE710F40-1438-4C4C-A1DB-6147A4DAFB96}" type="slidenum">
              <a:rPr lang="en-US" smtClean="0"/>
              <a:t>‹#›</a:t>
            </a:fld>
            <a:endParaRPr lang="en-US"/>
          </a:p>
        </p:txBody>
      </p:sp>
    </p:spTree>
    <p:extLst>
      <p:ext uri="{BB962C8B-B14F-4D97-AF65-F5344CB8AC3E}">
        <p14:creationId xmlns:p14="http://schemas.microsoft.com/office/powerpoint/2010/main" val="1538775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66A7A8B7-09DD-404B-AB49-D3C4E14C6DE8}"/>
              </a:ext>
            </a:extLst>
          </p:cNvPr>
          <p:cNvSpPr/>
          <p:nvPr/>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7"/>
          <p:cNvSpPr>
            <a:spLocks noGrp="1"/>
          </p:cNvSpPr>
          <p:nvPr>
            <p:ph type="pic" sz="quarter" idx="10" hasCustomPrompt="1"/>
          </p:nvPr>
        </p:nvSpPr>
        <p:spPr>
          <a:xfrm>
            <a:off x="1038083" y="2011920"/>
            <a:ext cx="1991836" cy="1991834"/>
          </a:xfrm>
          <a:custGeom>
            <a:avLst/>
            <a:gdLst>
              <a:gd name="connsiteX0" fmla="*/ 995918 w 1991836"/>
              <a:gd name="connsiteY0" fmla="*/ 0 h 1991834"/>
              <a:gd name="connsiteX1" fmla="*/ 1991836 w 1991836"/>
              <a:gd name="connsiteY1" fmla="*/ 995917 h 1991834"/>
              <a:gd name="connsiteX2" fmla="*/ 995918 w 1991836"/>
              <a:gd name="connsiteY2" fmla="*/ 1991834 h 1991834"/>
              <a:gd name="connsiteX3" fmla="*/ 0 w 1991836"/>
              <a:gd name="connsiteY3" fmla="*/ 995917 h 1991834"/>
              <a:gd name="connsiteX4" fmla="*/ 995918 w 1991836"/>
              <a:gd name="connsiteY4" fmla="*/ 0 h 1991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836" h="1991834">
                <a:moveTo>
                  <a:pt x="995918" y="0"/>
                </a:moveTo>
                <a:cubicBezTo>
                  <a:pt x="1545948" y="0"/>
                  <a:pt x="1991836" y="445887"/>
                  <a:pt x="1991836" y="995917"/>
                </a:cubicBezTo>
                <a:cubicBezTo>
                  <a:pt x="1991836" y="1545947"/>
                  <a:pt x="1545948" y="1991834"/>
                  <a:pt x="995918" y="1991834"/>
                </a:cubicBezTo>
                <a:cubicBezTo>
                  <a:pt x="445888" y="1991834"/>
                  <a:pt x="0" y="1545947"/>
                  <a:pt x="0" y="995917"/>
                </a:cubicBezTo>
                <a:cubicBezTo>
                  <a:pt x="0" y="445887"/>
                  <a:pt x="445888" y="0"/>
                  <a:pt x="995918" y="0"/>
                </a:cubicBez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9" name="Picture Placeholder 8"/>
          <p:cNvSpPr>
            <a:spLocks noGrp="1"/>
          </p:cNvSpPr>
          <p:nvPr>
            <p:ph type="pic" sz="quarter" idx="11" hasCustomPrompt="1"/>
          </p:nvPr>
        </p:nvSpPr>
        <p:spPr>
          <a:xfrm>
            <a:off x="3746760" y="2011920"/>
            <a:ext cx="1991836" cy="1991834"/>
          </a:xfrm>
          <a:custGeom>
            <a:avLst/>
            <a:gdLst>
              <a:gd name="connsiteX0" fmla="*/ 995918 w 1991836"/>
              <a:gd name="connsiteY0" fmla="*/ 0 h 1991834"/>
              <a:gd name="connsiteX1" fmla="*/ 1991836 w 1991836"/>
              <a:gd name="connsiteY1" fmla="*/ 995917 h 1991834"/>
              <a:gd name="connsiteX2" fmla="*/ 995918 w 1991836"/>
              <a:gd name="connsiteY2" fmla="*/ 1991834 h 1991834"/>
              <a:gd name="connsiteX3" fmla="*/ 0 w 1991836"/>
              <a:gd name="connsiteY3" fmla="*/ 995917 h 1991834"/>
              <a:gd name="connsiteX4" fmla="*/ 995918 w 1991836"/>
              <a:gd name="connsiteY4" fmla="*/ 0 h 1991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836" h="1991834">
                <a:moveTo>
                  <a:pt x="995918" y="0"/>
                </a:moveTo>
                <a:cubicBezTo>
                  <a:pt x="1545948" y="0"/>
                  <a:pt x="1991836" y="445887"/>
                  <a:pt x="1991836" y="995917"/>
                </a:cubicBezTo>
                <a:cubicBezTo>
                  <a:pt x="1991836" y="1545947"/>
                  <a:pt x="1545948" y="1991834"/>
                  <a:pt x="995918" y="1991834"/>
                </a:cubicBezTo>
                <a:cubicBezTo>
                  <a:pt x="445888" y="1991834"/>
                  <a:pt x="0" y="1545947"/>
                  <a:pt x="0" y="995917"/>
                </a:cubicBezTo>
                <a:cubicBezTo>
                  <a:pt x="0" y="445887"/>
                  <a:pt x="445888" y="0"/>
                  <a:pt x="995918" y="0"/>
                </a:cubicBez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0" name="Picture Placeholder 9"/>
          <p:cNvSpPr>
            <a:spLocks noGrp="1"/>
          </p:cNvSpPr>
          <p:nvPr>
            <p:ph type="pic" sz="quarter" idx="12" hasCustomPrompt="1"/>
          </p:nvPr>
        </p:nvSpPr>
        <p:spPr>
          <a:xfrm>
            <a:off x="6455437" y="2011920"/>
            <a:ext cx="1991836" cy="1991834"/>
          </a:xfrm>
          <a:custGeom>
            <a:avLst/>
            <a:gdLst>
              <a:gd name="connsiteX0" fmla="*/ 995918 w 1991836"/>
              <a:gd name="connsiteY0" fmla="*/ 0 h 1991834"/>
              <a:gd name="connsiteX1" fmla="*/ 1991836 w 1991836"/>
              <a:gd name="connsiteY1" fmla="*/ 995917 h 1991834"/>
              <a:gd name="connsiteX2" fmla="*/ 995918 w 1991836"/>
              <a:gd name="connsiteY2" fmla="*/ 1991834 h 1991834"/>
              <a:gd name="connsiteX3" fmla="*/ 0 w 1991836"/>
              <a:gd name="connsiteY3" fmla="*/ 995917 h 1991834"/>
              <a:gd name="connsiteX4" fmla="*/ 995918 w 1991836"/>
              <a:gd name="connsiteY4" fmla="*/ 0 h 1991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836" h="1991834">
                <a:moveTo>
                  <a:pt x="995918" y="0"/>
                </a:moveTo>
                <a:cubicBezTo>
                  <a:pt x="1545948" y="0"/>
                  <a:pt x="1991836" y="445887"/>
                  <a:pt x="1991836" y="995917"/>
                </a:cubicBezTo>
                <a:cubicBezTo>
                  <a:pt x="1991836" y="1545947"/>
                  <a:pt x="1545948" y="1991834"/>
                  <a:pt x="995918" y="1991834"/>
                </a:cubicBezTo>
                <a:cubicBezTo>
                  <a:pt x="445888" y="1991834"/>
                  <a:pt x="0" y="1545947"/>
                  <a:pt x="0" y="995917"/>
                </a:cubicBezTo>
                <a:cubicBezTo>
                  <a:pt x="0" y="445887"/>
                  <a:pt x="445888" y="0"/>
                  <a:pt x="995918" y="0"/>
                </a:cubicBez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1" name="Picture Placeholder 10"/>
          <p:cNvSpPr>
            <a:spLocks noGrp="1"/>
          </p:cNvSpPr>
          <p:nvPr>
            <p:ph type="pic" sz="quarter" idx="13" hasCustomPrompt="1"/>
          </p:nvPr>
        </p:nvSpPr>
        <p:spPr>
          <a:xfrm>
            <a:off x="9164114" y="2011920"/>
            <a:ext cx="1991836" cy="1991834"/>
          </a:xfrm>
          <a:custGeom>
            <a:avLst/>
            <a:gdLst>
              <a:gd name="connsiteX0" fmla="*/ 995918 w 1991836"/>
              <a:gd name="connsiteY0" fmla="*/ 0 h 1991834"/>
              <a:gd name="connsiteX1" fmla="*/ 1991836 w 1991836"/>
              <a:gd name="connsiteY1" fmla="*/ 995917 h 1991834"/>
              <a:gd name="connsiteX2" fmla="*/ 995918 w 1991836"/>
              <a:gd name="connsiteY2" fmla="*/ 1991834 h 1991834"/>
              <a:gd name="connsiteX3" fmla="*/ 0 w 1991836"/>
              <a:gd name="connsiteY3" fmla="*/ 995917 h 1991834"/>
              <a:gd name="connsiteX4" fmla="*/ 995918 w 1991836"/>
              <a:gd name="connsiteY4" fmla="*/ 0 h 1991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836" h="1991834">
                <a:moveTo>
                  <a:pt x="995918" y="0"/>
                </a:moveTo>
                <a:cubicBezTo>
                  <a:pt x="1545948" y="0"/>
                  <a:pt x="1991836" y="445887"/>
                  <a:pt x="1991836" y="995917"/>
                </a:cubicBezTo>
                <a:cubicBezTo>
                  <a:pt x="1991836" y="1545947"/>
                  <a:pt x="1545948" y="1991834"/>
                  <a:pt x="995918" y="1991834"/>
                </a:cubicBezTo>
                <a:cubicBezTo>
                  <a:pt x="445888" y="1991834"/>
                  <a:pt x="0" y="1545947"/>
                  <a:pt x="0" y="995917"/>
                </a:cubicBezTo>
                <a:cubicBezTo>
                  <a:pt x="0" y="445887"/>
                  <a:pt x="445888" y="0"/>
                  <a:pt x="995918" y="0"/>
                </a:cubicBez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4" name="Text Placeholder 2">
            <a:extLst>
              <a:ext uri="{FF2B5EF4-FFF2-40B4-BE49-F238E27FC236}">
                <a16:creationId xmlns:a16="http://schemas.microsoft.com/office/drawing/2014/main" id="{7C9EBFE0-99B1-3D49-8827-D1379D9FA751}"/>
              </a:ext>
            </a:extLst>
          </p:cNvPr>
          <p:cNvSpPr>
            <a:spLocks noGrp="1"/>
          </p:cNvSpPr>
          <p:nvPr>
            <p:ph type="body" sz="quarter" idx="18" hasCustomPrompt="1"/>
          </p:nvPr>
        </p:nvSpPr>
        <p:spPr>
          <a:xfrm>
            <a:off x="962439" y="4353452"/>
            <a:ext cx="2178326" cy="1084967"/>
          </a:xfrm>
          <a:prstGeom prst="rect">
            <a:avLst/>
          </a:prstGeom>
        </p:spPr>
        <p:txBody>
          <a:bodyPr/>
          <a:lstStyle>
            <a:lvl1pPr marL="0" indent="0" algn="ctr">
              <a:lnSpc>
                <a:spcPct val="110000"/>
              </a:lnSpc>
              <a:spcBef>
                <a:spcPts val="600"/>
              </a:spcBef>
              <a:buNone/>
              <a:defRPr sz="1600">
                <a:solidFill>
                  <a:schemeClr val="bg2">
                    <a:lumMod val="50000"/>
                  </a:schemeClr>
                </a:solidFill>
              </a:defRPr>
            </a:lvl1pPr>
          </a:lstStyle>
          <a:p>
            <a:pPr lvl="0"/>
            <a:r>
              <a:rPr lang="en-US" dirty="0"/>
              <a:t>Speaker Name &amp; Title</a:t>
            </a:r>
          </a:p>
        </p:txBody>
      </p:sp>
      <p:sp>
        <p:nvSpPr>
          <p:cNvPr id="15" name="Text Placeholder 2">
            <a:extLst>
              <a:ext uri="{FF2B5EF4-FFF2-40B4-BE49-F238E27FC236}">
                <a16:creationId xmlns:a16="http://schemas.microsoft.com/office/drawing/2014/main" id="{C24E6718-31B1-B244-AA67-CDB8D6CD139F}"/>
              </a:ext>
            </a:extLst>
          </p:cNvPr>
          <p:cNvSpPr>
            <a:spLocks noGrp="1"/>
          </p:cNvSpPr>
          <p:nvPr>
            <p:ph type="body" sz="quarter" idx="19" hasCustomPrompt="1"/>
          </p:nvPr>
        </p:nvSpPr>
        <p:spPr>
          <a:xfrm>
            <a:off x="3665330" y="4353452"/>
            <a:ext cx="2178326" cy="1084967"/>
          </a:xfrm>
          <a:prstGeom prst="rect">
            <a:avLst/>
          </a:prstGeom>
        </p:spPr>
        <p:txBody>
          <a:bodyPr/>
          <a:lstStyle>
            <a:lvl1pPr marL="0" indent="0" algn="ctr">
              <a:lnSpc>
                <a:spcPct val="110000"/>
              </a:lnSpc>
              <a:spcBef>
                <a:spcPts val="600"/>
              </a:spcBef>
              <a:buNone/>
              <a:defRPr sz="1600">
                <a:solidFill>
                  <a:schemeClr val="bg2">
                    <a:lumMod val="50000"/>
                  </a:schemeClr>
                </a:solidFill>
              </a:defRPr>
            </a:lvl1pPr>
          </a:lstStyle>
          <a:p>
            <a:pPr lvl="0"/>
            <a:r>
              <a:rPr lang="en-US" dirty="0"/>
              <a:t>Speaker Name &amp; Title</a:t>
            </a:r>
          </a:p>
        </p:txBody>
      </p:sp>
      <p:sp>
        <p:nvSpPr>
          <p:cNvPr id="16" name="Text Placeholder 2">
            <a:extLst>
              <a:ext uri="{FF2B5EF4-FFF2-40B4-BE49-F238E27FC236}">
                <a16:creationId xmlns:a16="http://schemas.microsoft.com/office/drawing/2014/main" id="{DFE48D6C-7798-744F-B01E-59BA509595D5}"/>
              </a:ext>
            </a:extLst>
          </p:cNvPr>
          <p:cNvSpPr>
            <a:spLocks noGrp="1"/>
          </p:cNvSpPr>
          <p:nvPr>
            <p:ph type="body" sz="quarter" idx="20" hasCustomPrompt="1"/>
          </p:nvPr>
        </p:nvSpPr>
        <p:spPr>
          <a:xfrm>
            <a:off x="6368221" y="4353452"/>
            <a:ext cx="2178326" cy="1084967"/>
          </a:xfrm>
          <a:prstGeom prst="rect">
            <a:avLst/>
          </a:prstGeom>
        </p:spPr>
        <p:txBody>
          <a:bodyPr/>
          <a:lstStyle>
            <a:lvl1pPr marL="0" indent="0" algn="ctr">
              <a:lnSpc>
                <a:spcPct val="110000"/>
              </a:lnSpc>
              <a:spcBef>
                <a:spcPts val="600"/>
              </a:spcBef>
              <a:buNone/>
              <a:defRPr sz="1600">
                <a:solidFill>
                  <a:schemeClr val="bg2">
                    <a:lumMod val="50000"/>
                  </a:schemeClr>
                </a:solidFill>
              </a:defRPr>
            </a:lvl1pPr>
          </a:lstStyle>
          <a:p>
            <a:pPr lvl="0"/>
            <a:r>
              <a:rPr lang="en-US" dirty="0"/>
              <a:t>Speaker Name &amp; Title</a:t>
            </a:r>
          </a:p>
        </p:txBody>
      </p:sp>
      <p:sp>
        <p:nvSpPr>
          <p:cNvPr id="17" name="Text Placeholder 2">
            <a:extLst>
              <a:ext uri="{FF2B5EF4-FFF2-40B4-BE49-F238E27FC236}">
                <a16:creationId xmlns:a16="http://schemas.microsoft.com/office/drawing/2014/main" id="{36AACBE1-24DA-FB4F-9C39-770687936528}"/>
              </a:ext>
            </a:extLst>
          </p:cNvPr>
          <p:cNvSpPr>
            <a:spLocks noGrp="1"/>
          </p:cNvSpPr>
          <p:nvPr>
            <p:ph type="body" sz="quarter" idx="21" hasCustomPrompt="1"/>
          </p:nvPr>
        </p:nvSpPr>
        <p:spPr>
          <a:xfrm>
            <a:off x="9071112" y="4353452"/>
            <a:ext cx="2178326" cy="1084967"/>
          </a:xfrm>
          <a:prstGeom prst="rect">
            <a:avLst/>
          </a:prstGeom>
        </p:spPr>
        <p:txBody>
          <a:bodyPr/>
          <a:lstStyle>
            <a:lvl1pPr marL="0" indent="0" algn="ctr">
              <a:lnSpc>
                <a:spcPct val="110000"/>
              </a:lnSpc>
              <a:spcBef>
                <a:spcPts val="600"/>
              </a:spcBef>
              <a:buNone/>
              <a:defRPr sz="1600">
                <a:solidFill>
                  <a:schemeClr val="bg2">
                    <a:lumMod val="50000"/>
                  </a:schemeClr>
                </a:solidFill>
              </a:defRPr>
            </a:lvl1pPr>
          </a:lstStyle>
          <a:p>
            <a:pPr lvl="0"/>
            <a:r>
              <a:rPr lang="en-US" dirty="0"/>
              <a:t>Speaker Name &amp; Title</a:t>
            </a:r>
          </a:p>
        </p:txBody>
      </p:sp>
      <p:sp>
        <p:nvSpPr>
          <p:cNvPr id="20" name="Rectangle 19">
            <a:extLst>
              <a:ext uri="{FF2B5EF4-FFF2-40B4-BE49-F238E27FC236}">
                <a16:creationId xmlns:a16="http://schemas.microsoft.com/office/drawing/2014/main" id="{965BCF9F-549F-DD45-8DF2-55DFB31AC538}"/>
              </a:ext>
            </a:extLst>
          </p:cNvPr>
          <p:cNvSpPr/>
          <p:nvPr/>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Placeholder 2">
            <a:extLst>
              <a:ext uri="{FF2B5EF4-FFF2-40B4-BE49-F238E27FC236}">
                <a16:creationId xmlns:a16="http://schemas.microsoft.com/office/drawing/2014/main" id="{C3B97D8B-9C9C-814B-876C-19CB84575664}"/>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1"/>
                </a:solidFill>
                <a:latin typeface="+mj-lt"/>
              </a:defRPr>
            </a:lvl1pPr>
          </a:lstStyle>
          <a:p>
            <a:pPr lvl="0"/>
            <a:r>
              <a:rPr lang="en-US" dirty="0"/>
              <a:t>Click to Edit Title</a:t>
            </a:r>
          </a:p>
        </p:txBody>
      </p:sp>
      <p:grpSp>
        <p:nvGrpSpPr>
          <p:cNvPr id="2" name="Group 1">
            <a:extLst>
              <a:ext uri="{FF2B5EF4-FFF2-40B4-BE49-F238E27FC236}">
                <a16:creationId xmlns:a16="http://schemas.microsoft.com/office/drawing/2014/main" id="{DC7534E0-4C2F-1C4B-9AEF-497D34FF84C3}"/>
              </a:ext>
            </a:extLst>
          </p:cNvPr>
          <p:cNvGrpSpPr/>
          <p:nvPr/>
        </p:nvGrpSpPr>
        <p:grpSpPr>
          <a:xfrm>
            <a:off x="0" y="6329876"/>
            <a:ext cx="12192000" cy="490288"/>
            <a:chOff x="0" y="6329876"/>
            <a:chExt cx="12192000" cy="490288"/>
          </a:xfrm>
        </p:grpSpPr>
        <p:cxnSp>
          <p:nvCxnSpPr>
            <p:cNvPr id="26" name="Straight Connector 25">
              <a:extLst>
                <a:ext uri="{FF2B5EF4-FFF2-40B4-BE49-F238E27FC236}">
                  <a16:creationId xmlns:a16="http://schemas.microsoft.com/office/drawing/2014/main" id="{AB8A52E7-508B-DB4E-8B16-F40101330BE3}"/>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7" name="Rectangle 26">
              <a:extLst>
                <a:ext uri="{FF2B5EF4-FFF2-40B4-BE49-F238E27FC236}">
                  <a16:creationId xmlns:a16="http://schemas.microsoft.com/office/drawing/2014/main" id="{39D07A3A-9D1C-9D40-9BBF-FDAF760EC403}"/>
                </a:ext>
              </a:extLst>
            </p:cNvPr>
            <p:cNvSpPr/>
            <p:nvPr userDrawn="1"/>
          </p:nvSpPr>
          <p:spPr>
            <a:xfrm>
              <a:off x="7472855" y="6450332"/>
              <a:ext cx="4545431" cy="307777"/>
            </a:xfrm>
            <a:prstGeom prst="rect">
              <a:avLst/>
            </a:prstGeom>
          </p:spPr>
          <p:txBody>
            <a:bodyPr wrap="square">
              <a:spAutoFit/>
            </a:bodyPr>
            <a:lstStyle/>
            <a:p>
              <a:pPr algn="r"/>
              <a:fld id="{5584E26C-4F08-1244-8AC8-2D1525C0D4FE}" type="slidenum">
                <a:rPr lang="en-US" sz="1400" spc="100" smtClean="0">
                  <a:solidFill>
                    <a:schemeClr val="accent3"/>
                  </a:solidFill>
                  <a:latin typeface="Arial" panose="020B0604020202020204" pitchFamily="34" charset="0"/>
                  <a:cs typeface="Arial" panose="020B0604020202020204" pitchFamily="34" charset="0"/>
                </a:rPr>
                <a:t>‹#›</a:t>
              </a:fld>
              <a:endParaRPr lang="en-US" sz="1400" spc="100" dirty="0">
                <a:solidFill>
                  <a:schemeClr val="accent3"/>
                </a:solidFill>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CD4E7E49-CF63-4040-B580-48E1049D2635}"/>
                </a:ext>
              </a:extLst>
            </p:cNvPr>
            <p:cNvGrpSpPr/>
            <p:nvPr userDrawn="1"/>
          </p:nvGrpSpPr>
          <p:grpSpPr>
            <a:xfrm>
              <a:off x="730303" y="6400799"/>
              <a:ext cx="6842772" cy="419365"/>
              <a:chOff x="730303" y="6400799"/>
              <a:chExt cx="6842772" cy="419365"/>
            </a:xfrm>
          </p:grpSpPr>
          <p:grpSp>
            <p:nvGrpSpPr>
              <p:cNvPr id="22" name="Group 21">
                <a:extLst>
                  <a:ext uri="{FF2B5EF4-FFF2-40B4-BE49-F238E27FC236}">
                    <a16:creationId xmlns:a16="http://schemas.microsoft.com/office/drawing/2014/main" id="{C13271D7-787E-204C-98CB-2853BC048DCE}"/>
                  </a:ext>
                </a:extLst>
              </p:cNvPr>
              <p:cNvGrpSpPr/>
              <p:nvPr userDrawn="1"/>
            </p:nvGrpSpPr>
            <p:grpSpPr>
              <a:xfrm>
                <a:off x="3171531" y="6400799"/>
                <a:ext cx="4401544" cy="419365"/>
                <a:chOff x="2071925" y="5965139"/>
                <a:chExt cx="7131851" cy="679501"/>
              </a:xfrm>
            </p:grpSpPr>
            <p:pic>
              <p:nvPicPr>
                <p:cNvPr id="23" name="Picture 22" descr="A picture containing drawing, clock&#10;&#10;Description automatically generated">
                  <a:extLst>
                    <a:ext uri="{FF2B5EF4-FFF2-40B4-BE49-F238E27FC236}">
                      <a16:creationId xmlns:a16="http://schemas.microsoft.com/office/drawing/2014/main" id="{4CF8860A-0664-C44C-A508-60BDB972CC6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24" name="Picture 23" descr="A picture containing drawing&#10;&#10;Description automatically generated">
                  <a:extLst>
                    <a:ext uri="{FF2B5EF4-FFF2-40B4-BE49-F238E27FC236}">
                      <a16:creationId xmlns:a16="http://schemas.microsoft.com/office/drawing/2014/main" id="{D5338AE9-EC33-7E47-9EC2-3CA965259A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25" name="Picture 24" descr="A picture containing drawing&#10;&#10;Description automatically generated">
                  <a:extLst>
                    <a:ext uri="{FF2B5EF4-FFF2-40B4-BE49-F238E27FC236}">
                      <a16:creationId xmlns:a16="http://schemas.microsoft.com/office/drawing/2014/main" id="{736656D4-D15F-7648-9D0B-C9C114CA00D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30" name="Rectangle 29">
                <a:extLst>
                  <a:ext uri="{FF2B5EF4-FFF2-40B4-BE49-F238E27FC236}">
                    <a16:creationId xmlns:a16="http://schemas.microsoft.com/office/drawing/2014/main" id="{CC419903-7966-6244-BFC4-D3A10DBC98D0}"/>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31" name="Straight Connector 30">
                <a:extLst>
                  <a:ext uri="{FF2B5EF4-FFF2-40B4-BE49-F238E27FC236}">
                    <a16:creationId xmlns:a16="http://schemas.microsoft.com/office/drawing/2014/main" id="{30ABB449-3EE3-494F-8C07-14E3F65F00A4}"/>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357876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EFC5FD8F-3E89-984A-8F98-3F502B835380}"/>
              </a:ext>
            </a:extLst>
          </p:cNvPr>
          <p:cNvSpPr>
            <a:spLocks noGrp="1"/>
          </p:cNvSpPr>
          <p:nvPr>
            <p:ph type="body" sz="quarter" idx="18" hasCustomPrompt="1"/>
          </p:nvPr>
        </p:nvSpPr>
        <p:spPr>
          <a:xfrm>
            <a:off x="723900" y="1790755"/>
            <a:ext cx="4965700" cy="3614737"/>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9" name="Text Placeholder 2">
            <a:extLst>
              <a:ext uri="{FF2B5EF4-FFF2-40B4-BE49-F238E27FC236}">
                <a16:creationId xmlns:a16="http://schemas.microsoft.com/office/drawing/2014/main" id="{9DA3C019-0A32-694F-82D7-1197C6906BDE}"/>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2"/>
                </a:solidFill>
                <a:latin typeface="+mj-lt"/>
              </a:defRPr>
            </a:lvl1pPr>
          </a:lstStyle>
          <a:p>
            <a:pPr lvl="0"/>
            <a:r>
              <a:rPr lang="en-US" dirty="0"/>
              <a:t>Click to Edit Title</a:t>
            </a:r>
          </a:p>
        </p:txBody>
      </p:sp>
      <p:sp>
        <p:nvSpPr>
          <p:cNvPr id="17" name="Text Placeholder 2">
            <a:extLst>
              <a:ext uri="{FF2B5EF4-FFF2-40B4-BE49-F238E27FC236}">
                <a16:creationId xmlns:a16="http://schemas.microsoft.com/office/drawing/2014/main" id="{AA7360AE-8269-EE48-A145-05500E7D3009}"/>
              </a:ext>
            </a:extLst>
          </p:cNvPr>
          <p:cNvSpPr>
            <a:spLocks noGrp="1"/>
          </p:cNvSpPr>
          <p:nvPr>
            <p:ph type="body" sz="quarter" idx="20" hasCustomPrompt="1"/>
          </p:nvPr>
        </p:nvSpPr>
        <p:spPr>
          <a:xfrm>
            <a:off x="6553200" y="1790755"/>
            <a:ext cx="4965700" cy="3614737"/>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26" name="Rectangle 25">
            <a:extLst>
              <a:ext uri="{FF2B5EF4-FFF2-40B4-BE49-F238E27FC236}">
                <a16:creationId xmlns:a16="http://schemas.microsoft.com/office/drawing/2014/main" id="{9A1EC5C3-8C82-5143-823F-3370163A8E32}"/>
              </a:ext>
            </a:extLst>
          </p:cNvPr>
          <p:cNvSpPr/>
          <p:nvPr/>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A0140FC2-F13A-6C4E-A9BE-03D072B276E3}"/>
              </a:ext>
            </a:extLst>
          </p:cNvPr>
          <p:cNvSpPr/>
          <p:nvPr/>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62C0D6F4-C80B-FC4F-ACE5-050B32EEFFF0}"/>
              </a:ext>
            </a:extLst>
          </p:cNvPr>
          <p:cNvGrpSpPr/>
          <p:nvPr/>
        </p:nvGrpSpPr>
        <p:grpSpPr>
          <a:xfrm>
            <a:off x="0" y="6329876"/>
            <a:ext cx="12192000" cy="490288"/>
            <a:chOff x="0" y="6329876"/>
            <a:chExt cx="12192000" cy="490288"/>
          </a:xfrm>
        </p:grpSpPr>
        <p:cxnSp>
          <p:nvCxnSpPr>
            <p:cNvPr id="20" name="Straight Connector 19">
              <a:extLst>
                <a:ext uri="{FF2B5EF4-FFF2-40B4-BE49-F238E27FC236}">
                  <a16:creationId xmlns:a16="http://schemas.microsoft.com/office/drawing/2014/main" id="{AB53B4F5-4C39-974C-93F6-9A300BB68156}"/>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1" name="Rectangle 20">
              <a:extLst>
                <a:ext uri="{FF2B5EF4-FFF2-40B4-BE49-F238E27FC236}">
                  <a16:creationId xmlns:a16="http://schemas.microsoft.com/office/drawing/2014/main" id="{CBBC4419-D010-A641-9C29-DE99F7784797}"/>
                </a:ext>
              </a:extLst>
            </p:cNvPr>
            <p:cNvSpPr/>
            <p:nvPr userDrawn="1"/>
          </p:nvSpPr>
          <p:spPr>
            <a:xfrm>
              <a:off x="7472855" y="6450332"/>
              <a:ext cx="4545431" cy="307777"/>
            </a:xfrm>
            <a:prstGeom prst="rect">
              <a:avLst/>
            </a:prstGeom>
          </p:spPr>
          <p:txBody>
            <a:bodyPr wrap="square">
              <a:spAutoFit/>
            </a:bodyPr>
            <a:lstStyle/>
            <a:p>
              <a:pPr algn="r"/>
              <a:fld id="{5584E26C-4F08-1244-8AC8-2D1525C0D4FE}" type="slidenum">
                <a:rPr lang="en-US" sz="1400" spc="100" smtClean="0">
                  <a:solidFill>
                    <a:schemeClr val="accent3"/>
                  </a:solidFill>
                  <a:latin typeface="Arial" panose="020B0604020202020204" pitchFamily="34" charset="0"/>
                  <a:cs typeface="Arial" panose="020B0604020202020204" pitchFamily="34" charset="0"/>
                </a:rPr>
                <a:t>‹#›</a:t>
              </a:fld>
              <a:endParaRPr lang="en-US" sz="1400" spc="100" dirty="0">
                <a:solidFill>
                  <a:schemeClr val="accent3"/>
                </a:solidFill>
                <a:latin typeface="Arial" panose="020B0604020202020204" pitchFamily="34" charset="0"/>
                <a:cs typeface="Arial" panose="020B0604020202020204" pitchFamily="34" charset="0"/>
              </a:endParaRPr>
            </a:p>
          </p:txBody>
        </p:sp>
        <p:grpSp>
          <p:nvGrpSpPr>
            <p:cNvPr id="22" name="Group 21">
              <a:extLst>
                <a:ext uri="{FF2B5EF4-FFF2-40B4-BE49-F238E27FC236}">
                  <a16:creationId xmlns:a16="http://schemas.microsoft.com/office/drawing/2014/main" id="{19080570-605B-AE41-803D-0DF323CE21F2}"/>
                </a:ext>
              </a:extLst>
            </p:cNvPr>
            <p:cNvGrpSpPr/>
            <p:nvPr userDrawn="1"/>
          </p:nvGrpSpPr>
          <p:grpSpPr>
            <a:xfrm>
              <a:off x="730303" y="6400799"/>
              <a:ext cx="6842772" cy="419365"/>
              <a:chOff x="730303" y="6400799"/>
              <a:chExt cx="6842772" cy="419365"/>
            </a:xfrm>
          </p:grpSpPr>
          <p:grpSp>
            <p:nvGrpSpPr>
              <p:cNvPr id="23" name="Group 22">
                <a:extLst>
                  <a:ext uri="{FF2B5EF4-FFF2-40B4-BE49-F238E27FC236}">
                    <a16:creationId xmlns:a16="http://schemas.microsoft.com/office/drawing/2014/main" id="{A6076DD9-BD8C-0348-9AAB-168DC5246197}"/>
                  </a:ext>
                </a:extLst>
              </p:cNvPr>
              <p:cNvGrpSpPr/>
              <p:nvPr userDrawn="1"/>
            </p:nvGrpSpPr>
            <p:grpSpPr>
              <a:xfrm>
                <a:off x="3171531" y="6400799"/>
                <a:ext cx="4401544" cy="419365"/>
                <a:chOff x="2071925" y="5965139"/>
                <a:chExt cx="7131851" cy="679501"/>
              </a:xfrm>
            </p:grpSpPr>
            <p:pic>
              <p:nvPicPr>
                <p:cNvPr id="38" name="Picture 37" descr="A picture containing drawing, clock&#10;&#10;Description automatically generated">
                  <a:extLst>
                    <a:ext uri="{FF2B5EF4-FFF2-40B4-BE49-F238E27FC236}">
                      <a16:creationId xmlns:a16="http://schemas.microsoft.com/office/drawing/2014/main" id="{EE134031-A89C-6D44-9778-D0A9BBEE92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9" name="Picture 38" descr="A picture containing drawing&#10;&#10;Description automatically generated">
                  <a:extLst>
                    <a:ext uri="{FF2B5EF4-FFF2-40B4-BE49-F238E27FC236}">
                      <a16:creationId xmlns:a16="http://schemas.microsoft.com/office/drawing/2014/main" id="{33AADF71-E9A7-A742-B719-3F87EA502A7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40" name="Picture 39" descr="A picture containing drawing&#10;&#10;Description automatically generated">
                  <a:extLst>
                    <a:ext uri="{FF2B5EF4-FFF2-40B4-BE49-F238E27FC236}">
                      <a16:creationId xmlns:a16="http://schemas.microsoft.com/office/drawing/2014/main" id="{496D7305-EF96-6A4D-9B24-9E4B34AD362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4" name="Rectangle 23">
                <a:extLst>
                  <a:ext uri="{FF2B5EF4-FFF2-40B4-BE49-F238E27FC236}">
                    <a16:creationId xmlns:a16="http://schemas.microsoft.com/office/drawing/2014/main" id="{C1B4E89D-20AF-B046-9AC0-E8918359AF2D}"/>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5" name="Straight Connector 24">
                <a:extLst>
                  <a:ext uri="{FF2B5EF4-FFF2-40B4-BE49-F238E27FC236}">
                    <a16:creationId xmlns:a16="http://schemas.microsoft.com/office/drawing/2014/main" id="{863168B4-7F33-3B47-8AD0-D7E51F427F7E}"/>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22338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EFC5FD8F-3E89-984A-8F98-3F502B835380}"/>
              </a:ext>
            </a:extLst>
          </p:cNvPr>
          <p:cNvSpPr>
            <a:spLocks noGrp="1"/>
          </p:cNvSpPr>
          <p:nvPr>
            <p:ph type="body" sz="quarter" idx="18" hasCustomPrompt="1"/>
          </p:nvPr>
        </p:nvSpPr>
        <p:spPr>
          <a:xfrm>
            <a:off x="714336" y="1843307"/>
            <a:ext cx="10815055" cy="3614737"/>
          </a:xfrm>
          <a:prstGeom prst="rect">
            <a:avLst/>
          </a:prstGeom>
        </p:spPr>
        <p:txBody>
          <a:bodyPr/>
          <a:lstStyle>
            <a:lvl1pPr marL="228600" indent="-228600">
              <a:lnSpc>
                <a:spcPct val="110000"/>
              </a:lnSpc>
              <a:spcBef>
                <a:spcPts val="1600"/>
              </a:spcBef>
              <a:buClr>
                <a:schemeClr val="tx1"/>
              </a:buClr>
              <a:buFont typeface="Wingdings" pitchFamily="2" charset="2"/>
              <a:buChar char="§"/>
              <a:defRPr sz="22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16" name="Text Placeholder 2">
            <a:extLst>
              <a:ext uri="{FF2B5EF4-FFF2-40B4-BE49-F238E27FC236}">
                <a16:creationId xmlns:a16="http://schemas.microsoft.com/office/drawing/2014/main" id="{20DD1346-B008-7742-A271-D7F8630D4E40}"/>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1"/>
                </a:solidFill>
                <a:latin typeface="+mj-lt"/>
              </a:defRPr>
            </a:lvl1pPr>
          </a:lstStyle>
          <a:p>
            <a:pPr lvl="0"/>
            <a:r>
              <a:rPr lang="en-US" dirty="0"/>
              <a:t>Click to Edit Title</a:t>
            </a:r>
          </a:p>
        </p:txBody>
      </p:sp>
      <p:sp>
        <p:nvSpPr>
          <p:cNvPr id="25" name="Rectangle 24">
            <a:extLst>
              <a:ext uri="{FF2B5EF4-FFF2-40B4-BE49-F238E27FC236}">
                <a16:creationId xmlns:a16="http://schemas.microsoft.com/office/drawing/2014/main" id="{E8E7D54E-86B6-F046-954A-9EEFB919BD46}"/>
              </a:ext>
            </a:extLst>
          </p:cNvPr>
          <p:cNvSpPr/>
          <p:nvPr/>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86984ED3-EFD1-CA4C-9389-F9071DC920EE}"/>
              </a:ext>
            </a:extLst>
          </p:cNvPr>
          <p:cNvSpPr/>
          <p:nvPr/>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C59F98CB-F207-E44E-B80B-F8675E51B47D}"/>
              </a:ext>
            </a:extLst>
          </p:cNvPr>
          <p:cNvGrpSpPr/>
          <p:nvPr/>
        </p:nvGrpSpPr>
        <p:grpSpPr>
          <a:xfrm>
            <a:off x="0" y="6329876"/>
            <a:ext cx="12192000" cy="490288"/>
            <a:chOff x="0" y="6329876"/>
            <a:chExt cx="12192000" cy="490288"/>
          </a:xfrm>
        </p:grpSpPr>
        <p:cxnSp>
          <p:nvCxnSpPr>
            <p:cNvPr id="19" name="Straight Connector 18">
              <a:extLst>
                <a:ext uri="{FF2B5EF4-FFF2-40B4-BE49-F238E27FC236}">
                  <a16:creationId xmlns:a16="http://schemas.microsoft.com/office/drawing/2014/main" id="{8820BBFF-EB56-004C-9ED4-A226FC853A29}"/>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0" name="Rectangle 19">
              <a:extLst>
                <a:ext uri="{FF2B5EF4-FFF2-40B4-BE49-F238E27FC236}">
                  <a16:creationId xmlns:a16="http://schemas.microsoft.com/office/drawing/2014/main" id="{63838F2C-8680-FB43-B910-8A76DD0BD199}"/>
                </a:ext>
              </a:extLst>
            </p:cNvPr>
            <p:cNvSpPr/>
            <p:nvPr userDrawn="1"/>
          </p:nvSpPr>
          <p:spPr>
            <a:xfrm>
              <a:off x="7472855" y="6450332"/>
              <a:ext cx="4545431" cy="307777"/>
            </a:xfrm>
            <a:prstGeom prst="rect">
              <a:avLst/>
            </a:prstGeom>
          </p:spPr>
          <p:txBody>
            <a:bodyPr wrap="square">
              <a:spAutoFit/>
            </a:bodyPr>
            <a:lstStyle/>
            <a:p>
              <a:pPr algn="r"/>
              <a:fld id="{5584E26C-4F08-1244-8AC8-2D1525C0D4FE}" type="slidenum">
                <a:rPr lang="en-US" sz="1400" spc="100" smtClean="0">
                  <a:solidFill>
                    <a:schemeClr val="accent3"/>
                  </a:solidFill>
                  <a:latin typeface="Arial" panose="020B0604020202020204" pitchFamily="34" charset="0"/>
                  <a:cs typeface="Arial" panose="020B0604020202020204" pitchFamily="34" charset="0"/>
                </a:rPr>
                <a:t>‹#›</a:t>
              </a:fld>
              <a:endParaRPr lang="en-US" sz="1400" spc="100" dirty="0">
                <a:solidFill>
                  <a:schemeClr val="accent3"/>
                </a:solidFill>
                <a:latin typeface="Arial" panose="020B0604020202020204" pitchFamily="34" charset="0"/>
                <a:cs typeface="Arial" panose="020B0604020202020204" pitchFamily="34" charset="0"/>
              </a:endParaRPr>
            </a:p>
          </p:txBody>
        </p:sp>
        <p:grpSp>
          <p:nvGrpSpPr>
            <p:cNvPr id="21" name="Group 20">
              <a:extLst>
                <a:ext uri="{FF2B5EF4-FFF2-40B4-BE49-F238E27FC236}">
                  <a16:creationId xmlns:a16="http://schemas.microsoft.com/office/drawing/2014/main" id="{A7702EF7-9120-AD44-ABD2-3F428502F543}"/>
                </a:ext>
              </a:extLst>
            </p:cNvPr>
            <p:cNvGrpSpPr/>
            <p:nvPr userDrawn="1"/>
          </p:nvGrpSpPr>
          <p:grpSpPr>
            <a:xfrm>
              <a:off x="730303" y="6400799"/>
              <a:ext cx="6842772" cy="419365"/>
              <a:chOff x="730303" y="6400799"/>
              <a:chExt cx="6842772" cy="419365"/>
            </a:xfrm>
          </p:grpSpPr>
          <p:grpSp>
            <p:nvGrpSpPr>
              <p:cNvPr id="22" name="Group 21">
                <a:extLst>
                  <a:ext uri="{FF2B5EF4-FFF2-40B4-BE49-F238E27FC236}">
                    <a16:creationId xmlns:a16="http://schemas.microsoft.com/office/drawing/2014/main" id="{D3034789-76D8-D248-A580-3E25789A320F}"/>
                  </a:ext>
                </a:extLst>
              </p:cNvPr>
              <p:cNvGrpSpPr/>
              <p:nvPr userDrawn="1"/>
            </p:nvGrpSpPr>
            <p:grpSpPr>
              <a:xfrm>
                <a:off x="3171531" y="6400799"/>
                <a:ext cx="4401544" cy="419365"/>
                <a:chOff x="2071925" y="5965139"/>
                <a:chExt cx="7131851" cy="679501"/>
              </a:xfrm>
            </p:grpSpPr>
            <p:pic>
              <p:nvPicPr>
                <p:cNvPr id="37" name="Picture 36" descr="A picture containing drawing, clock&#10;&#10;Description automatically generated">
                  <a:extLst>
                    <a:ext uri="{FF2B5EF4-FFF2-40B4-BE49-F238E27FC236}">
                      <a16:creationId xmlns:a16="http://schemas.microsoft.com/office/drawing/2014/main" id="{16ACF4AE-778B-EE4D-BECD-27AD9933D3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8" name="Picture 37" descr="A picture containing drawing&#10;&#10;Description automatically generated">
                  <a:extLst>
                    <a:ext uri="{FF2B5EF4-FFF2-40B4-BE49-F238E27FC236}">
                      <a16:creationId xmlns:a16="http://schemas.microsoft.com/office/drawing/2014/main" id="{E4D1AFA6-A174-8040-927D-94F2CC20FAF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39" name="Picture 38" descr="A picture containing drawing&#10;&#10;Description automatically generated">
                  <a:extLst>
                    <a:ext uri="{FF2B5EF4-FFF2-40B4-BE49-F238E27FC236}">
                      <a16:creationId xmlns:a16="http://schemas.microsoft.com/office/drawing/2014/main" id="{8518BF4C-A247-F64C-9EA2-658AE739852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3" name="Rectangle 22">
                <a:extLst>
                  <a:ext uri="{FF2B5EF4-FFF2-40B4-BE49-F238E27FC236}">
                    <a16:creationId xmlns:a16="http://schemas.microsoft.com/office/drawing/2014/main" id="{EDFEE54D-0624-6348-B4D0-C6FBD2E253CD}"/>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4" name="Straight Connector 23">
                <a:extLst>
                  <a:ext uri="{FF2B5EF4-FFF2-40B4-BE49-F238E27FC236}">
                    <a16:creationId xmlns:a16="http://schemas.microsoft.com/office/drawing/2014/main" id="{7E659DEC-8D83-D34B-9544-2B1C38CCCFF4}"/>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9532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Picture Placeholder 3"/>
          <p:cNvSpPr>
            <a:spLocks noGrp="1"/>
          </p:cNvSpPr>
          <p:nvPr>
            <p:ph type="pic" sz="quarter" idx="10" hasCustomPrompt="1"/>
          </p:nvPr>
        </p:nvSpPr>
        <p:spPr>
          <a:xfrm>
            <a:off x="0" y="1"/>
            <a:ext cx="12192000" cy="6311590"/>
          </a:xfrm>
          <a:custGeom>
            <a:avLst/>
            <a:gdLst>
              <a:gd name="connsiteX0" fmla="*/ 0 w 10515600"/>
              <a:gd name="connsiteY0" fmla="*/ 0 h 5915024"/>
              <a:gd name="connsiteX1" fmla="*/ 10515600 w 10515600"/>
              <a:gd name="connsiteY1" fmla="*/ 0 h 5915024"/>
              <a:gd name="connsiteX2" fmla="*/ 10515600 w 10515600"/>
              <a:gd name="connsiteY2" fmla="*/ 5915024 h 5915024"/>
              <a:gd name="connsiteX3" fmla="*/ 0 w 10515600"/>
              <a:gd name="connsiteY3" fmla="*/ 5915024 h 5915024"/>
            </a:gdLst>
            <a:ahLst/>
            <a:cxnLst>
              <a:cxn ang="0">
                <a:pos x="connsiteX0" y="connsiteY0"/>
              </a:cxn>
              <a:cxn ang="0">
                <a:pos x="connsiteX1" y="connsiteY1"/>
              </a:cxn>
              <a:cxn ang="0">
                <a:pos x="connsiteX2" y="connsiteY2"/>
              </a:cxn>
              <a:cxn ang="0">
                <a:pos x="connsiteX3" y="connsiteY3"/>
              </a:cxn>
            </a:cxnLst>
            <a:rect l="l" t="t" r="r" b="b"/>
            <a:pathLst>
              <a:path w="10515600" h="5915024">
                <a:moveTo>
                  <a:pt x="0" y="0"/>
                </a:moveTo>
                <a:lnTo>
                  <a:pt x="10515600" y="0"/>
                </a:lnTo>
                <a:lnTo>
                  <a:pt x="10515600" y="5915024"/>
                </a:lnTo>
                <a:lnTo>
                  <a:pt x="0" y="5915024"/>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grpSp>
        <p:nvGrpSpPr>
          <p:cNvPr id="14" name="Group 13">
            <a:extLst>
              <a:ext uri="{FF2B5EF4-FFF2-40B4-BE49-F238E27FC236}">
                <a16:creationId xmlns:a16="http://schemas.microsoft.com/office/drawing/2014/main" id="{129C10EF-0C5A-B748-A276-6F379F3E8804}"/>
              </a:ext>
            </a:extLst>
          </p:cNvPr>
          <p:cNvGrpSpPr/>
          <p:nvPr/>
        </p:nvGrpSpPr>
        <p:grpSpPr>
          <a:xfrm>
            <a:off x="0" y="6329876"/>
            <a:ext cx="12192000" cy="490288"/>
            <a:chOff x="0" y="6329876"/>
            <a:chExt cx="12192000" cy="490288"/>
          </a:xfrm>
        </p:grpSpPr>
        <p:cxnSp>
          <p:nvCxnSpPr>
            <p:cNvPr id="15" name="Straight Connector 14">
              <a:extLst>
                <a:ext uri="{FF2B5EF4-FFF2-40B4-BE49-F238E27FC236}">
                  <a16:creationId xmlns:a16="http://schemas.microsoft.com/office/drawing/2014/main" id="{08CF46C3-C5E8-EC49-8220-1D0A6E6D84B5}"/>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6" name="Rectangle 15">
              <a:extLst>
                <a:ext uri="{FF2B5EF4-FFF2-40B4-BE49-F238E27FC236}">
                  <a16:creationId xmlns:a16="http://schemas.microsoft.com/office/drawing/2014/main" id="{C1EBF513-763E-D74E-AD96-0D64082FD2E4}"/>
                </a:ext>
              </a:extLst>
            </p:cNvPr>
            <p:cNvSpPr/>
            <p:nvPr userDrawn="1"/>
          </p:nvSpPr>
          <p:spPr>
            <a:xfrm>
              <a:off x="7472855" y="6450332"/>
              <a:ext cx="4545431" cy="307777"/>
            </a:xfrm>
            <a:prstGeom prst="rect">
              <a:avLst/>
            </a:prstGeom>
          </p:spPr>
          <p:txBody>
            <a:bodyPr wrap="square">
              <a:spAutoFit/>
            </a:bodyPr>
            <a:lstStyle/>
            <a:p>
              <a:pPr algn="r"/>
              <a:fld id="{5584E26C-4F08-1244-8AC8-2D1525C0D4FE}" type="slidenum">
                <a:rPr lang="en-US" sz="1400" spc="100" smtClean="0">
                  <a:solidFill>
                    <a:schemeClr val="accent3"/>
                  </a:solidFill>
                  <a:latin typeface="Arial" panose="020B0604020202020204" pitchFamily="34" charset="0"/>
                  <a:cs typeface="Arial" panose="020B0604020202020204" pitchFamily="34" charset="0"/>
                </a:rPr>
                <a:t>‹#›</a:t>
              </a:fld>
              <a:endParaRPr lang="en-US" sz="1400" spc="100" dirty="0">
                <a:solidFill>
                  <a:schemeClr val="accent3"/>
                </a:solidFill>
                <a:latin typeface="Arial" panose="020B0604020202020204" pitchFamily="34" charset="0"/>
                <a:cs typeface="Arial" panose="020B0604020202020204" pitchFamily="34" charset="0"/>
              </a:endParaRPr>
            </a:p>
          </p:txBody>
        </p:sp>
        <p:grpSp>
          <p:nvGrpSpPr>
            <p:cNvPr id="17" name="Group 16">
              <a:extLst>
                <a:ext uri="{FF2B5EF4-FFF2-40B4-BE49-F238E27FC236}">
                  <a16:creationId xmlns:a16="http://schemas.microsoft.com/office/drawing/2014/main" id="{AC771644-5FEF-AC4A-BF20-66D4B3A8C9D6}"/>
                </a:ext>
              </a:extLst>
            </p:cNvPr>
            <p:cNvGrpSpPr/>
            <p:nvPr userDrawn="1"/>
          </p:nvGrpSpPr>
          <p:grpSpPr>
            <a:xfrm>
              <a:off x="730303" y="6400799"/>
              <a:ext cx="6842772" cy="419365"/>
              <a:chOff x="730303" y="6400799"/>
              <a:chExt cx="6842772" cy="419365"/>
            </a:xfrm>
          </p:grpSpPr>
          <p:grpSp>
            <p:nvGrpSpPr>
              <p:cNvPr id="18" name="Group 17">
                <a:extLst>
                  <a:ext uri="{FF2B5EF4-FFF2-40B4-BE49-F238E27FC236}">
                    <a16:creationId xmlns:a16="http://schemas.microsoft.com/office/drawing/2014/main" id="{955438E2-0D72-3D4B-8A6A-B8D12520707C}"/>
                  </a:ext>
                </a:extLst>
              </p:cNvPr>
              <p:cNvGrpSpPr/>
              <p:nvPr userDrawn="1"/>
            </p:nvGrpSpPr>
            <p:grpSpPr>
              <a:xfrm>
                <a:off x="3171531" y="6400799"/>
                <a:ext cx="4401544" cy="419365"/>
                <a:chOff x="2071925" y="5965139"/>
                <a:chExt cx="7131851" cy="679501"/>
              </a:xfrm>
            </p:grpSpPr>
            <p:pic>
              <p:nvPicPr>
                <p:cNvPr id="21" name="Picture 20" descr="A picture containing drawing, clock&#10;&#10;Description automatically generated">
                  <a:extLst>
                    <a:ext uri="{FF2B5EF4-FFF2-40B4-BE49-F238E27FC236}">
                      <a16:creationId xmlns:a16="http://schemas.microsoft.com/office/drawing/2014/main" id="{B36AA972-FC44-534A-B34A-4A53AFBD23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1" name="Picture 30" descr="A picture containing drawing&#10;&#10;Description automatically generated">
                  <a:extLst>
                    <a:ext uri="{FF2B5EF4-FFF2-40B4-BE49-F238E27FC236}">
                      <a16:creationId xmlns:a16="http://schemas.microsoft.com/office/drawing/2014/main" id="{8C2A78CA-265A-204B-8DD5-2585E2184DA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32" name="Picture 31" descr="A picture containing drawing&#10;&#10;Description automatically generated">
                  <a:extLst>
                    <a:ext uri="{FF2B5EF4-FFF2-40B4-BE49-F238E27FC236}">
                      <a16:creationId xmlns:a16="http://schemas.microsoft.com/office/drawing/2014/main" id="{F417FC1A-9F77-574C-8C37-71EA8493DCB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19" name="Rectangle 18">
                <a:extLst>
                  <a:ext uri="{FF2B5EF4-FFF2-40B4-BE49-F238E27FC236}">
                    <a16:creationId xmlns:a16="http://schemas.microsoft.com/office/drawing/2014/main" id="{13E8D9AA-A248-B344-8E15-2C906C145343}"/>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0" name="Straight Connector 19">
                <a:extLst>
                  <a:ext uri="{FF2B5EF4-FFF2-40B4-BE49-F238E27FC236}">
                    <a16:creationId xmlns:a16="http://schemas.microsoft.com/office/drawing/2014/main" id="{6A59B6A7-73E3-DC4C-A72A-D9B8806561BD}"/>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450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2" y="1617426"/>
            <a:ext cx="3979333" cy="2929467"/>
          </a:xfrm>
          <a:custGeom>
            <a:avLst/>
            <a:gdLst>
              <a:gd name="connsiteX0" fmla="*/ 0 w 3979333"/>
              <a:gd name="connsiteY0" fmla="*/ 0 h 2929467"/>
              <a:gd name="connsiteX1" fmla="*/ 3979333 w 3979333"/>
              <a:gd name="connsiteY1" fmla="*/ 0 h 2929467"/>
              <a:gd name="connsiteX2" fmla="*/ 3979333 w 3979333"/>
              <a:gd name="connsiteY2" fmla="*/ 2929467 h 2929467"/>
              <a:gd name="connsiteX3" fmla="*/ 0 w 3979333"/>
              <a:gd name="connsiteY3" fmla="*/ 2929467 h 2929467"/>
            </a:gdLst>
            <a:ahLst/>
            <a:cxnLst>
              <a:cxn ang="0">
                <a:pos x="connsiteX0" y="connsiteY0"/>
              </a:cxn>
              <a:cxn ang="0">
                <a:pos x="connsiteX1" y="connsiteY1"/>
              </a:cxn>
              <a:cxn ang="0">
                <a:pos x="connsiteX2" y="connsiteY2"/>
              </a:cxn>
              <a:cxn ang="0">
                <a:pos x="connsiteX3" y="connsiteY3"/>
              </a:cxn>
            </a:cxnLst>
            <a:rect l="l" t="t" r="r" b="b"/>
            <a:pathLst>
              <a:path w="3979333" h="2929467">
                <a:moveTo>
                  <a:pt x="0" y="0"/>
                </a:moveTo>
                <a:lnTo>
                  <a:pt x="3979333" y="0"/>
                </a:lnTo>
                <a:lnTo>
                  <a:pt x="3979333" y="2929467"/>
                </a:lnTo>
                <a:lnTo>
                  <a:pt x="0" y="2929467"/>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8" name="Picture Placeholder 7"/>
          <p:cNvSpPr>
            <a:spLocks noGrp="1"/>
          </p:cNvSpPr>
          <p:nvPr>
            <p:ph type="pic" sz="quarter" idx="11" hasCustomPrompt="1"/>
          </p:nvPr>
        </p:nvSpPr>
        <p:spPr>
          <a:xfrm>
            <a:off x="4106333" y="1617426"/>
            <a:ext cx="3979333" cy="2929467"/>
          </a:xfrm>
          <a:custGeom>
            <a:avLst/>
            <a:gdLst>
              <a:gd name="connsiteX0" fmla="*/ 0 w 3979333"/>
              <a:gd name="connsiteY0" fmla="*/ 0 h 2929467"/>
              <a:gd name="connsiteX1" fmla="*/ 3979333 w 3979333"/>
              <a:gd name="connsiteY1" fmla="*/ 0 h 2929467"/>
              <a:gd name="connsiteX2" fmla="*/ 3979333 w 3979333"/>
              <a:gd name="connsiteY2" fmla="*/ 2929467 h 2929467"/>
              <a:gd name="connsiteX3" fmla="*/ 0 w 3979333"/>
              <a:gd name="connsiteY3" fmla="*/ 2929467 h 2929467"/>
            </a:gdLst>
            <a:ahLst/>
            <a:cxnLst>
              <a:cxn ang="0">
                <a:pos x="connsiteX0" y="connsiteY0"/>
              </a:cxn>
              <a:cxn ang="0">
                <a:pos x="connsiteX1" y="connsiteY1"/>
              </a:cxn>
              <a:cxn ang="0">
                <a:pos x="connsiteX2" y="connsiteY2"/>
              </a:cxn>
              <a:cxn ang="0">
                <a:pos x="connsiteX3" y="connsiteY3"/>
              </a:cxn>
            </a:cxnLst>
            <a:rect l="l" t="t" r="r" b="b"/>
            <a:pathLst>
              <a:path w="3979333" h="2929467">
                <a:moveTo>
                  <a:pt x="0" y="0"/>
                </a:moveTo>
                <a:lnTo>
                  <a:pt x="3979333" y="0"/>
                </a:lnTo>
                <a:lnTo>
                  <a:pt x="3979333" y="2929467"/>
                </a:lnTo>
                <a:lnTo>
                  <a:pt x="0" y="2929467"/>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9" name="Picture Placeholder 8"/>
          <p:cNvSpPr>
            <a:spLocks noGrp="1"/>
          </p:cNvSpPr>
          <p:nvPr>
            <p:ph type="pic" sz="quarter" idx="12" hasCustomPrompt="1"/>
          </p:nvPr>
        </p:nvSpPr>
        <p:spPr>
          <a:xfrm>
            <a:off x="8212668" y="1617426"/>
            <a:ext cx="3979333" cy="2929467"/>
          </a:xfrm>
          <a:custGeom>
            <a:avLst/>
            <a:gdLst>
              <a:gd name="connsiteX0" fmla="*/ 0 w 3979333"/>
              <a:gd name="connsiteY0" fmla="*/ 0 h 2929467"/>
              <a:gd name="connsiteX1" fmla="*/ 3979333 w 3979333"/>
              <a:gd name="connsiteY1" fmla="*/ 0 h 2929467"/>
              <a:gd name="connsiteX2" fmla="*/ 3979333 w 3979333"/>
              <a:gd name="connsiteY2" fmla="*/ 2929467 h 2929467"/>
              <a:gd name="connsiteX3" fmla="*/ 0 w 3979333"/>
              <a:gd name="connsiteY3" fmla="*/ 2929467 h 2929467"/>
            </a:gdLst>
            <a:ahLst/>
            <a:cxnLst>
              <a:cxn ang="0">
                <a:pos x="connsiteX0" y="connsiteY0"/>
              </a:cxn>
              <a:cxn ang="0">
                <a:pos x="connsiteX1" y="connsiteY1"/>
              </a:cxn>
              <a:cxn ang="0">
                <a:pos x="connsiteX2" y="connsiteY2"/>
              </a:cxn>
              <a:cxn ang="0">
                <a:pos x="connsiteX3" y="connsiteY3"/>
              </a:cxn>
            </a:cxnLst>
            <a:rect l="l" t="t" r="r" b="b"/>
            <a:pathLst>
              <a:path w="3979333" h="2929467">
                <a:moveTo>
                  <a:pt x="0" y="0"/>
                </a:moveTo>
                <a:lnTo>
                  <a:pt x="3979333" y="0"/>
                </a:lnTo>
                <a:lnTo>
                  <a:pt x="3979333" y="2929467"/>
                </a:lnTo>
                <a:lnTo>
                  <a:pt x="0" y="2929467"/>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2" name="Text Placeholder 2">
            <a:extLst>
              <a:ext uri="{FF2B5EF4-FFF2-40B4-BE49-F238E27FC236}">
                <a16:creationId xmlns:a16="http://schemas.microsoft.com/office/drawing/2014/main" id="{C50D96DC-A081-5748-8B7A-3E8ABAB5E0F1}"/>
              </a:ext>
            </a:extLst>
          </p:cNvPr>
          <p:cNvSpPr>
            <a:spLocks noGrp="1"/>
          </p:cNvSpPr>
          <p:nvPr>
            <p:ph type="body" sz="quarter" idx="18" hasCustomPrompt="1"/>
          </p:nvPr>
        </p:nvSpPr>
        <p:spPr>
          <a:xfrm>
            <a:off x="257775" y="4800453"/>
            <a:ext cx="3463787" cy="1416272"/>
          </a:xfrm>
          <a:prstGeom prst="rect">
            <a:avLst/>
          </a:prstGeom>
        </p:spPr>
        <p:txBody>
          <a:bodyPr/>
          <a:lstStyle>
            <a:lvl1pPr marL="0" indent="0" algn="ctr">
              <a:lnSpc>
                <a:spcPct val="110000"/>
              </a:lnSpc>
              <a:spcBef>
                <a:spcPts val="1600"/>
              </a:spcBef>
              <a:buNone/>
              <a:defRPr sz="18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a:t>
            </a:r>
          </a:p>
        </p:txBody>
      </p:sp>
      <p:sp>
        <p:nvSpPr>
          <p:cNvPr id="13" name="Text Placeholder 2">
            <a:extLst>
              <a:ext uri="{FF2B5EF4-FFF2-40B4-BE49-F238E27FC236}">
                <a16:creationId xmlns:a16="http://schemas.microsoft.com/office/drawing/2014/main" id="{9BC52261-17B1-4342-9FE6-FC344D3380FC}"/>
              </a:ext>
            </a:extLst>
          </p:cNvPr>
          <p:cNvSpPr>
            <a:spLocks noGrp="1"/>
          </p:cNvSpPr>
          <p:nvPr>
            <p:ph type="body" sz="quarter" idx="19" hasCustomPrompt="1"/>
          </p:nvPr>
        </p:nvSpPr>
        <p:spPr>
          <a:xfrm>
            <a:off x="4364106" y="4800453"/>
            <a:ext cx="3463787" cy="1416272"/>
          </a:xfrm>
          <a:prstGeom prst="rect">
            <a:avLst/>
          </a:prstGeom>
        </p:spPr>
        <p:txBody>
          <a:bodyPr/>
          <a:lstStyle>
            <a:lvl1pPr marL="0" indent="0" algn="ctr">
              <a:lnSpc>
                <a:spcPct val="110000"/>
              </a:lnSpc>
              <a:spcBef>
                <a:spcPts val="1600"/>
              </a:spcBef>
              <a:buNone/>
              <a:defRPr sz="1800">
                <a:solidFill>
                  <a:schemeClr val="bg2">
                    <a:lumMod val="50000"/>
                  </a:schemeClr>
                </a:solidFill>
              </a:defRPr>
            </a:lvl1pPr>
          </a:lstStyle>
          <a:p>
            <a:pPr lvl="0"/>
            <a:r>
              <a:rPr lang="en-US" dirty="0"/>
              <a:t>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a:t>
            </a:r>
            <a:r>
              <a:rPr lang="en-US" dirty="0" err="1"/>
              <a:t>Pellentesque</a:t>
            </a:r>
            <a:r>
              <a:rPr lang="en-US" dirty="0"/>
              <a:t> in </a:t>
            </a:r>
            <a:r>
              <a:rPr lang="en-US" dirty="0" err="1"/>
              <a:t>sem</a:t>
            </a:r>
            <a:r>
              <a:rPr lang="en-US" dirty="0"/>
              <a:t> diam. </a:t>
            </a:r>
          </a:p>
        </p:txBody>
      </p:sp>
      <p:sp>
        <p:nvSpPr>
          <p:cNvPr id="14" name="Text Placeholder 2">
            <a:extLst>
              <a:ext uri="{FF2B5EF4-FFF2-40B4-BE49-F238E27FC236}">
                <a16:creationId xmlns:a16="http://schemas.microsoft.com/office/drawing/2014/main" id="{0DAB4C95-7338-434E-84F2-F08D7A9E52AE}"/>
              </a:ext>
            </a:extLst>
          </p:cNvPr>
          <p:cNvSpPr>
            <a:spLocks noGrp="1"/>
          </p:cNvSpPr>
          <p:nvPr>
            <p:ph type="body" sz="quarter" idx="20" hasCustomPrompt="1"/>
          </p:nvPr>
        </p:nvSpPr>
        <p:spPr>
          <a:xfrm>
            <a:off x="8470441" y="4800453"/>
            <a:ext cx="3463787" cy="1416272"/>
          </a:xfrm>
          <a:prstGeom prst="rect">
            <a:avLst/>
          </a:prstGeom>
        </p:spPr>
        <p:txBody>
          <a:bodyPr/>
          <a:lstStyle>
            <a:lvl1pPr marL="0" indent="0" algn="ctr">
              <a:lnSpc>
                <a:spcPct val="110000"/>
              </a:lnSpc>
              <a:spcBef>
                <a:spcPts val="1600"/>
              </a:spcBef>
              <a:buNone/>
              <a:defRPr sz="1800">
                <a:solidFill>
                  <a:schemeClr val="bg2">
                    <a:lumMod val="50000"/>
                  </a:schemeClr>
                </a:solidFill>
              </a:defRPr>
            </a:lvl1pPr>
          </a:lstStyle>
          <a:p>
            <a:pPr lvl="0"/>
            <a:r>
              <a:rPr lang="en-US" dirty="0" err="1"/>
              <a:t>Condimentum</a:t>
            </a:r>
            <a:r>
              <a:rPr lang="en-US" dirty="0"/>
              <a:t> non </a:t>
            </a:r>
            <a:r>
              <a:rPr lang="en-US" dirty="0" err="1"/>
              <a:t>odio</a:t>
            </a:r>
            <a:r>
              <a:rPr lang="en-US" dirty="0"/>
              <a:t>, </a:t>
            </a:r>
            <a:r>
              <a:rPr lang="en-US" dirty="0" err="1"/>
              <a:t>hendrerit</a:t>
            </a:r>
            <a:r>
              <a:rPr lang="en-US" dirty="0"/>
              <a:t> </a:t>
            </a:r>
            <a:r>
              <a:rPr lang="en-US" dirty="0" err="1"/>
              <a:t>eget</a:t>
            </a:r>
            <a:r>
              <a:rPr lang="en-US" dirty="0"/>
              <a:t> </a:t>
            </a:r>
            <a:r>
              <a:rPr lang="en-US" dirty="0" err="1"/>
              <a:t>turpis</a:t>
            </a:r>
            <a:r>
              <a:rPr lang="en-US" dirty="0"/>
              <a:t>. </a:t>
            </a:r>
            <a:r>
              <a:rPr lang="en-US" dirty="0" err="1"/>
              <a:t>Pellentesque</a:t>
            </a:r>
            <a:r>
              <a:rPr lang="en-US" dirty="0"/>
              <a:t> in </a:t>
            </a:r>
            <a:r>
              <a:rPr lang="en-US" dirty="0" err="1"/>
              <a:t>sem</a:t>
            </a:r>
            <a:r>
              <a:rPr lang="en-US" dirty="0"/>
              <a:t> diam. </a:t>
            </a:r>
          </a:p>
        </p:txBody>
      </p:sp>
      <p:sp>
        <p:nvSpPr>
          <p:cNvPr id="18" name="Text Placeholder 2">
            <a:extLst>
              <a:ext uri="{FF2B5EF4-FFF2-40B4-BE49-F238E27FC236}">
                <a16:creationId xmlns:a16="http://schemas.microsoft.com/office/drawing/2014/main" id="{08CB7BDE-D7A0-5346-9D65-3ED2EC2E8F69}"/>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1"/>
                </a:solidFill>
                <a:latin typeface="+mj-lt"/>
              </a:defRPr>
            </a:lvl1pPr>
          </a:lstStyle>
          <a:p>
            <a:pPr lvl="0"/>
            <a:r>
              <a:rPr lang="en-US" dirty="0"/>
              <a:t>Click to Edit Title</a:t>
            </a:r>
          </a:p>
        </p:txBody>
      </p:sp>
      <p:sp>
        <p:nvSpPr>
          <p:cNvPr id="21" name="Rectangle 20">
            <a:extLst>
              <a:ext uri="{FF2B5EF4-FFF2-40B4-BE49-F238E27FC236}">
                <a16:creationId xmlns:a16="http://schemas.microsoft.com/office/drawing/2014/main" id="{782729D1-54F0-0C46-A043-99D74B8909FB}"/>
              </a:ext>
            </a:extLst>
          </p:cNvPr>
          <p:cNvSpPr/>
          <p:nvPr/>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42B68FF8-E49C-8149-8111-0EE1E4377DD8}"/>
              </a:ext>
            </a:extLst>
          </p:cNvPr>
          <p:cNvSpPr/>
          <p:nvPr/>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5A4F9CAA-EC7D-0843-8C69-AEC53595C712}"/>
              </a:ext>
            </a:extLst>
          </p:cNvPr>
          <p:cNvGrpSpPr/>
          <p:nvPr/>
        </p:nvGrpSpPr>
        <p:grpSpPr>
          <a:xfrm>
            <a:off x="0" y="6329876"/>
            <a:ext cx="12192000" cy="490288"/>
            <a:chOff x="0" y="6329876"/>
            <a:chExt cx="12192000" cy="490288"/>
          </a:xfrm>
        </p:grpSpPr>
        <p:cxnSp>
          <p:nvCxnSpPr>
            <p:cNvPr id="27" name="Straight Connector 26">
              <a:extLst>
                <a:ext uri="{FF2B5EF4-FFF2-40B4-BE49-F238E27FC236}">
                  <a16:creationId xmlns:a16="http://schemas.microsoft.com/office/drawing/2014/main" id="{A3596D21-176C-4347-A465-902477F9C328}"/>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8" name="Rectangle 27">
              <a:extLst>
                <a:ext uri="{FF2B5EF4-FFF2-40B4-BE49-F238E27FC236}">
                  <a16:creationId xmlns:a16="http://schemas.microsoft.com/office/drawing/2014/main" id="{0F44B237-8C29-7A4D-9B72-8D43BBF886FC}"/>
                </a:ext>
              </a:extLst>
            </p:cNvPr>
            <p:cNvSpPr/>
            <p:nvPr userDrawn="1"/>
          </p:nvSpPr>
          <p:spPr>
            <a:xfrm>
              <a:off x="7472855" y="6450332"/>
              <a:ext cx="4545431" cy="307777"/>
            </a:xfrm>
            <a:prstGeom prst="rect">
              <a:avLst/>
            </a:prstGeom>
          </p:spPr>
          <p:txBody>
            <a:bodyPr wrap="square">
              <a:spAutoFit/>
            </a:bodyPr>
            <a:lstStyle/>
            <a:p>
              <a:pPr algn="r"/>
              <a:fld id="{5584E26C-4F08-1244-8AC8-2D1525C0D4FE}" type="slidenum">
                <a:rPr lang="en-US" sz="1400" spc="100" smtClean="0">
                  <a:solidFill>
                    <a:schemeClr val="accent3"/>
                  </a:solidFill>
                  <a:latin typeface="Arial" panose="020B0604020202020204" pitchFamily="34" charset="0"/>
                  <a:cs typeface="Arial" panose="020B0604020202020204" pitchFamily="34" charset="0"/>
                </a:rPr>
                <a:t>‹#›</a:t>
              </a:fld>
              <a:endParaRPr lang="en-US" sz="1400" spc="100" dirty="0">
                <a:solidFill>
                  <a:schemeClr val="accent3"/>
                </a:solidFill>
                <a:latin typeface="Arial" panose="020B0604020202020204" pitchFamily="34" charset="0"/>
                <a:cs typeface="Arial" panose="020B0604020202020204" pitchFamily="34" charset="0"/>
              </a:endParaRPr>
            </a:p>
          </p:txBody>
        </p:sp>
        <p:grpSp>
          <p:nvGrpSpPr>
            <p:cNvPr id="29" name="Group 28">
              <a:extLst>
                <a:ext uri="{FF2B5EF4-FFF2-40B4-BE49-F238E27FC236}">
                  <a16:creationId xmlns:a16="http://schemas.microsoft.com/office/drawing/2014/main" id="{4903D745-A71A-5D46-96EB-A2C657A3DF5F}"/>
                </a:ext>
              </a:extLst>
            </p:cNvPr>
            <p:cNvGrpSpPr/>
            <p:nvPr userDrawn="1"/>
          </p:nvGrpSpPr>
          <p:grpSpPr>
            <a:xfrm>
              <a:off x="730303" y="6400799"/>
              <a:ext cx="6842772" cy="419365"/>
              <a:chOff x="730303" y="6400799"/>
              <a:chExt cx="6842772" cy="419365"/>
            </a:xfrm>
          </p:grpSpPr>
          <p:grpSp>
            <p:nvGrpSpPr>
              <p:cNvPr id="30" name="Group 29">
                <a:extLst>
                  <a:ext uri="{FF2B5EF4-FFF2-40B4-BE49-F238E27FC236}">
                    <a16:creationId xmlns:a16="http://schemas.microsoft.com/office/drawing/2014/main" id="{D8AF5B85-076F-1649-9CC8-7369C5F41670}"/>
                  </a:ext>
                </a:extLst>
              </p:cNvPr>
              <p:cNvGrpSpPr/>
              <p:nvPr userDrawn="1"/>
            </p:nvGrpSpPr>
            <p:grpSpPr>
              <a:xfrm>
                <a:off x="3171531" y="6400799"/>
                <a:ext cx="4401544" cy="419365"/>
                <a:chOff x="2071925" y="5965139"/>
                <a:chExt cx="7131851" cy="679501"/>
              </a:xfrm>
            </p:grpSpPr>
            <p:pic>
              <p:nvPicPr>
                <p:cNvPr id="36" name="Picture 35" descr="A picture containing drawing, clock&#10;&#10;Description automatically generated">
                  <a:extLst>
                    <a:ext uri="{FF2B5EF4-FFF2-40B4-BE49-F238E27FC236}">
                      <a16:creationId xmlns:a16="http://schemas.microsoft.com/office/drawing/2014/main" id="{86BCD5A1-7F9E-FB47-B0D8-979B9E6184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42" name="Picture 41" descr="A picture containing drawing&#10;&#10;Description automatically generated">
                  <a:extLst>
                    <a:ext uri="{FF2B5EF4-FFF2-40B4-BE49-F238E27FC236}">
                      <a16:creationId xmlns:a16="http://schemas.microsoft.com/office/drawing/2014/main" id="{9CB77CA1-0E53-864A-A5A9-D366629A426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43" name="Picture 42" descr="A picture containing drawing&#10;&#10;Description automatically generated">
                  <a:extLst>
                    <a:ext uri="{FF2B5EF4-FFF2-40B4-BE49-F238E27FC236}">
                      <a16:creationId xmlns:a16="http://schemas.microsoft.com/office/drawing/2014/main" id="{C7CCB491-1966-484B-92F7-09DCFF13439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31" name="Rectangle 30">
                <a:extLst>
                  <a:ext uri="{FF2B5EF4-FFF2-40B4-BE49-F238E27FC236}">
                    <a16:creationId xmlns:a16="http://schemas.microsoft.com/office/drawing/2014/main" id="{628A028B-DDF6-9B46-88D1-2AC4A58CCD5D}"/>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32" name="Straight Connector 31">
                <a:extLst>
                  <a:ext uri="{FF2B5EF4-FFF2-40B4-BE49-F238E27FC236}">
                    <a16:creationId xmlns:a16="http://schemas.microsoft.com/office/drawing/2014/main" id="{20843B1C-2AAE-834C-9BB9-0FEDBBCFC1F2}"/>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353668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0" y="89210"/>
            <a:ext cx="6096000" cy="6222380"/>
          </a:xfrm>
          <a:custGeom>
            <a:avLst/>
            <a:gdLst>
              <a:gd name="connsiteX0" fmla="*/ 0 w 10515600"/>
              <a:gd name="connsiteY0" fmla="*/ 0 h 5915024"/>
              <a:gd name="connsiteX1" fmla="*/ 10515600 w 10515600"/>
              <a:gd name="connsiteY1" fmla="*/ 0 h 5915024"/>
              <a:gd name="connsiteX2" fmla="*/ 10515600 w 10515600"/>
              <a:gd name="connsiteY2" fmla="*/ 5915024 h 5915024"/>
              <a:gd name="connsiteX3" fmla="*/ 0 w 10515600"/>
              <a:gd name="connsiteY3" fmla="*/ 5915024 h 5915024"/>
            </a:gdLst>
            <a:ahLst/>
            <a:cxnLst>
              <a:cxn ang="0">
                <a:pos x="connsiteX0" y="connsiteY0"/>
              </a:cxn>
              <a:cxn ang="0">
                <a:pos x="connsiteX1" y="connsiteY1"/>
              </a:cxn>
              <a:cxn ang="0">
                <a:pos x="connsiteX2" y="connsiteY2"/>
              </a:cxn>
              <a:cxn ang="0">
                <a:pos x="connsiteX3" y="connsiteY3"/>
              </a:cxn>
            </a:cxnLst>
            <a:rect l="l" t="t" r="r" b="b"/>
            <a:pathLst>
              <a:path w="10515600" h="5915024">
                <a:moveTo>
                  <a:pt x="0" y="0"/>
                </a:moveTo>
                <a:lnTo>
                  <a:pt x="10515600" y="0"/>
                </a:lnTo>
                <a:lnTo>
                  <a:pt x="10515600" y="5915024"/>
                </a:lnTo>
                <a:lnTo>
                  <a:pt x="0" y="5915024"/>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3" name="Text Placeholder 2">
            <a:extLst>
              <a:ext uri="{FF2B5EF4-FFF2-40B4-BE49-F238E27FC236}">
                <a16:creationId xmlns:a16="http://schemas.microsoft.com/office/drawing/2014/main" id="{7751B6EC-6D7D-C34A-9153-6B2929F9CCF5}"/>
              </a:ext>
            </a:extLst>
          </p:cNvPr>
          <p:cNvSpPr>
            <a:spLocks noGrp="1"/>
          </p:cNvSpPr>
          <p:nvPr>
            <p:ph type="body" sz="quarter" idx="16" hasCustomPrompt="1"/>
          </p:nvPr>
        </p:nvSpPr>
        <p:spPr>
          <a:xfrm>
            <a:off x="6557575" y="602515"/>
            <a:ext cx="5195810" cy="501456"/>
          </a:xfrm>
          <a:prstGeom prst="rect">
            <a:avLst/>
          </a:prstGeom>
        </p:spPr>
        <p:txBody>
          <a:bodyPr/>
          <a:lstStyle>
            <a:lvl1pPr marL="0" indent="0">
              <a:buNone/>
              <a:defRPr sz="3500" b="0">
                <a:solidFill>
                  <a:schemeClr val="tx1"/>
                </a:solidFill>
                <a:latin typeface="+mj-lt"/>
              </a:defRPr>
            </a:lvl1pPr>
          </a:lstStyle>
          <a:p>
            <a:pPr lvl="0"/>
            <a:r>
              <a:rPr lang="en-US" dirty="0"/>
              <a:t>Click to Edit Title</a:t>
            </a:r>
          </a:p>
        </p:txBody>
      </p:sp>
      <p:sp>
        <p:nvSpPr>
          <p:cNvPr id="3" name="Text Placeholder 2">
            <a:extLst>
              <a:ext uri="{FF2B5EF4-FFF2-40B4-BE49-F238E27FC236}">
                <a16:creationId xmlns:a16="http://schemas.microsoft.com/office/drawing/2014/main" id="{D2407F2B-41A1-0344-AC08-FB75356A3D2F}"/>
              </a:ext>
            </a:extLst>
          </p:cNvPr>
          <p:cNvSpPr>
            <a:spLocks noGrp="1"/>
          </p:cNvSpPr>
          <p:nvPr>
            <p:ph type="body" sz="quarter" idx="17" hasCustomPrompt="1"/>
          </p:nvPr>
        </p:nvSpPr>
        <p:spPr>
          <a:xfrm>
            <a:off x="6553200" y="1722438"/>
            <a:ext cx="5168900" cy="3614737"/>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16" name="Rectangle 15">
            <a:extLst>
              <a:ext uri="{FF2B5EF4-FFF2-40B4-BE49-F238E27FC236}">
                <a16:creationId xmlns:a16="http://schemas.microsoft.com/office/drawing/2014/main" id="{D1B4CE35-BB7C-F949-A8F9-F809212CDD76}"/>
              </a:ext>
            </a:extLst>
          </p:cNvPr>
          <p:cNvSpPr/>
          <p:nvPr/>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61F0DB48-D56C-0D46-B231-2262881703DD}"/>
              </a:ext>
            </a:extLst>
          </p:cNvPr>
          <p:cNvGrpSpPr/>
          <p:nvPr/>
        </p:nvGrpSpPr>
        <p:grpSpPr>
          <a:xfrm>
            <a:off x="0" y="6329876"/>
            <a:ext cx="12192000" cy="490288"/>
            <a:chOff x="0" y="6329876"/>
            <a:chExt cx="12192000" cy="490288"/>
          </a:xfrm>
        </p:grpSpPr>
        <p:cxnSp>
          <p:nvCxnSpPr>
            <p:cNvPr id="20" name="Straight Connector 19">
              <a:extLst>
                <a:ext uri="{FF2B5EF4-FFF2-40B4-BE49-F238E27FC236}">
                  <a16:creationId xmlns:a16="http://schemas.microsoft.com/office/drawing/2014/main" id="{3C8C5850-DB3B-7D40-B579-7A1A98D6E45E}"/>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1" name="Rectangle 20">
              <a:extLst>
                <a:ext uri="{FF2B5EF4-FFF2-40B4-BE49-F238E27FC236}">
                  <a16:creationId xmlns:a16="http://schemas.microsoft.com/office/drawing/2014/main" id="{35F9BF1A-DBFB-824C-90F0-9B1DC5F09DED}"/>
                </a:ext>
              </a:extLst>
            </p:cNvPr>
            <p:cNvSpPr/>
            <p:nvPr userDrawn="1"/>
          </p:nvSpPr>
          <p:spPr>
            <a:xfrm>
              <a:off x="7472855" y="6450332"/>
              <a:ext cx="4545431" cy="307777"/>
            </a:xfrm>
            <a:prstGeom prst="rect">
              <a:avLst/>
            </a:prstGeom>
          </p:spPr>
          <p:txBody>
            <a:bodyPr wrap="square">
              <a:spAutoFit/>
            </a:bodyPr>
            <a:lstStyle/>
            <a:p>
              <a:pPr algn="r"/>
              <a:fld id="{5584E26C-4F08-1244-8AC8-2D1525C0D4FE}" type="slidenum">
                <a:rPr lang="en-US" sz="1400" spc="100" smtClean="0">
                  <a:solidFill>
                    <a:schemeClr val="accent3"/>
                  </a:solidFill>
                  <a:latin typeface="Arial" panose="020B0604020202020204" pitchFamily="34" charset="0"/>
                  <a:cs typeface="Arial" panose="020B0604020202020204" pitchFamily="34" charset="0"/>
                </a:rPr>
                <a:t>‹#›</a:t>
              </a:fld>
              <a:endParaRPr lang="en-US" sz="1400" spc="100" dirty="0">
                <a:solidFill>
                  <a:schemeClr val="accent3"/>
                </a:solidFill>
                <a:latin typeface="Arial" panose="020B0604020202020204" pitchFamily="34" charset="0"/>
                <a:cs typeface="Arial" panose="020B0604020202020204" pitchFamily="34" charset="0"/>
              </a:endParaRPr>
            </a:p>
          </p:txBody>
        </p:sp>
        <p:grpSp>
          <p:nvGrpSpPr>
            <p:cNvPr id="22" name="Group 21">
              <a:extLst>
                <a:ext uri="{FF2B5EF4-FFF2-40B4-BE49-F238E27FC236}">
                  <a16:creationId xmlns:a16="http://schemas.microsoft.com/office/drawing/2014/main" id="{A5E5F083-0B85-0B49-9893-1E7B1CCB0972}"/>
                </a:ext>
              </a:extLst>
            </p:cNvPr>
            <p:cNvGrpSpPr/>
            <p:nvPr userDrawn="1"/>
          </p:nvGrpSpPr>
          <p:grpSpPr>
            <a:xfrm>
              <a:off x="730303" y="6400799"/>
              <a:ext cx="6842772" cy="419365"/>
              <a:chOff x="730303" y="6400799"/>
              <a:chExt cx="6842772" cy="419365"/>
            </a:xfrm>
          </p:grpSpPr>
          <p:grpSp>
            <p:nvGrpSpPr>
              <p:cNvPr id="23" name="Group 22">
                <a:extLst>
                  <a:ext uri="{FF2B5EF4-FFF2-40B4-BE49-F238E27FC236}">
                    <a16:creationId xmlns:a16="http://schemas.microsoft.com/office/drawing/2014/main" id="{10769F77-E4DE-404B-9CEA-F15E762BC203}"/>
                  </a:ext>
                </a:extLst>
              </p:cNvPr>
              <p:cNvGrpSpPr/>
              <p:nvPr userDrawn="1"/>
            </p:nvGrpSpPr>
            <p:grpSpPr>
              <a:xfrm>
                <a:off x="3171531" y="6400799"/>
                <a:ext cx="4401544" cy="419365"/>
                <a:chOff x="2071925" y="5965139"/>
                <a:chExt cx="7131851" cy="679501"/>
              </a:xfrm>
            </p:grpSpPr>
            <p:pic>
              <p:nvPicPr>
                <p:cNvPr id="26" name="Picture 25" descr="A picture containing drawing, clock&#10;&#10;Description automatically generated">
                  <a:extLst>
                    <a:ext uri="{FF2B5EF4-FFF2-40B4-BE49-F238E27FC236}">
                      <a16:creationId xmlns:a16="http://schemas.microsoft.com/office/drawing/2014/main" id="{FB09B91C-EACB-F947-9142-EF90CB9AFF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6" name="Picture 35" descr="A picture containing drawing&#10;&#10;Description automatically generated">
                  <a:extLst>
                    <a:ext uri="{FF2B5EF4-FFF2-40B4-BE49-F238E27FC236}">
                      <a16:creationId xmlns:a16="http://schemas.microsoft.com/office/drawing/2014/main" id="{ED2CD450-9A8C-B544-AB7E-76948B8615D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37" name="Picture 36" descr="A picture containing drawing&#10;&#10;Description automatically generated">
                  <a:extLst>
                    <a:ext uri="{FF2B5EF4-FFF2-40B4-BE49-F238E27FC236}">
                      <a16:creationId xmlns:a16="http://schemas.microsoft.com/office/drawing/2014/main" id="{323317BA-F73C-C945-8154-430FC1906F8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4" name="Rectangle 23">
                <a:extLst>
                  <a:ext uri="{FF2B5EF4-FFF2-40B4-BE49-F238E27FC236}">
                    <a16:creationId xmlns:a16="http://schemas.microsoft.com/office/drawing/2014/main" id="{15FA7386-DE87-F74A-A002-286BC565AF47}"/>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5" name="Straight Connector 24">
                <a:extLst>
                  <a:ext uri="{FF2B5EF4-FFF2-40B4-BE49-F238E27FC236}">
                    <a16:creationId xmlns:a16="http://schemas.microsoft.com/office/drawing/2014/main" id="{C3EEECFB-7819-B641-957E-9FD500427F82}"/>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595388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6_Custom Layou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1627754"/>
            <a:ext cx="12192000" cy="3135171"/>
          </a:xfrm>
          <a:custGeom>
            <a:avLst/>
            <a:gdLst>
              <a:gd name="connsiteX0" fmla="*/ 0 w 12192000"/>
              <a:gd name="connsiteY0" fmla="*/ 0 h 2697538"/>
              <a:gd name="connsiteX1" fmla="*/ 12192000 w 12192000"/>
              <a:gd name="connsiteY1" fmla="*/ 0 h 2697538"/>
              <a:gd name="connsiteX2" fmla="*/ 12192000 w 12192000"/>
              <a:gd name="connsiteY2" fmla="*/ 2697538 h 2697538"/>
              <a:gd name="connsiteX3" fmla="*/ 0 w 12192000"/>
              <a:gd name="connsiteY3" fmla="*/ 2697538 h 2697538"/>
            </a:gdLst>
            <a:ahLst/>
            <a:cxnLst>
              <a:cxn ang="0">
                <a:pos x="connsiteX0" y="connsiteY0"/>
              </a:cxn>
              <a:cxn ang="0">
                <a:pos x="connsiteX1" y="connsiteY1"/>
              </a:cxn>
              <a:cxn ang="0">
                <a:pos x="connsiteX2" y="connsiteY2"/>
              </a:cxn>
              <a:cxn ang="0">
                <a:pos x="connsiteX3" y="connsiteY3"/>
              </a:cxn>
            </a:cxnLst>
            <a:rect l="l" t="t" r="r" b="b"/>
            <a:pathLst>
              <a:path w="12192000" h="2697538">
                <a:moveTo>
                  <a:pt x="0" y="0"/>
                </a:moveTo>
                <a:lnTo>
                  <a:pt x="12192000" y="0"/>
                </a:lnTo>
                <a:lnTo>
                  <a:pt x="12192000" y="2697538"/>
                </a:lnTo>
                <a:lnTo>
                  <a:pt x="0" y="2697538"/>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8" name="Text Placeholder 2">
            <a:extLst>
              <a:ext uri="{FF2B5EF4-FFF2-40B4-BE49-F238E27FC236}">
                <a16:creationId xmlns:a16="http://schemas.microsoft.com/office/drawing/2014/main" id="{944FC3C0-C924-124B-B6CD-990FE3C2A2F4}"/>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1"/>
                </a:solidFill>
                <a:latin typeface="+mj-lt"/>
              </a:defRPr>
            </a:lvl1pPr>
          </a:lstStyle>
          <a:p>
            <a:pPr lvl="0"/>
            <a:r>
              <a:rPr lang="en-US" dirty="0"/>
              <a:t>Click to Edit Title</a:t>
            </a:r>
          </a:p>
        </p:txBody>
      </p:sp>
      <p:sp>
        <p:nvSpPr>
          <p:cNvPr id="19" name="Text Placeholder 2">
            <a:extLst>
              <a:ext uri="{FF2B5EF4-FFF2-40B4-BE49-F238E27FC236}">
                <a16:creationId xmlns:a16="http://schemas.microsoft.com/office/drawing/2014/main" id="{E7881568-71F1-EB4F-B23F-80BF921D4447}"/>
              </a:ext>
            </a:extLst>
          </p:cNvPr>
          <p:cNvSpPr>
            <a:spLocks noGrp="1"/>
          </p:cNvSpPr>
          <p:nvPr>
            <p:ph type="body" sz="quarter" idx="17" hasCustomPrompt="1"/>
          </p:nvPr>
        </p:nvSpPr>
        <p:spPr>
          <a:xfrm>
            <a:off x="714336" y="5078676"/>
            <a:ext cx="8850078" cy="838747"/>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p:txBody>
      </p:sp>
      <p:sp>
        <p:nvSpPr>
          <p:cNvPr id="27" name="Rectangle 26">
            <a:extLst>
              <a:ext uri="{FF2B5EF4-FFF2-40B4-BE49-F238E27FC236}">
                <a16:creationId xmlns:a16="http://schemas.microsoft.com/office/drawing/2014/main" id="{8FF5A7D4-E26A-8244-AB8C-9519A754FE8D}"/>
              </a:ext>
            </a:extLst>
          </p:cNvPr>
          <p:cNvSpPr/>
          <p:nvPr/>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30552B5C-E8A5-A049-94FB-0B6099267A25}"/>
              </a:ext>
            </a:extLst>
          </p:cNvPr>
          <p:cNvSpPr/>
          <p:nvPr/>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B29C4C38-32CC-1E43-A958-91FE6F171A09}"/>
              </a:ext>
            </a:extLst>
          </p:cNvPr>
          <p:cNvGrpSpPr/>
          <p:nvPr/>
        </p:nvGrpSpPr>
        <p:grpSpPr>
          <a:xfrm>
            <a:off x="0" y="6329876"/>
            <a:ext cx="12192000" cy="490288"/>
            <a:chOff x="0" y="6329876"/>
            <a:chExt cx="12192000" cy="490288"/>
          </a:xfrm>
        </p:grpSpPr>
        <p:cxnSp>
          <p:nvCxnSpPr>
            <p:cNvPr id="21" name="Straight Connector 20">
              <a:extLst>
                <a:ext uri="{FF2B5EF4-FFF2-40B4-BE49-F238E27FC236}">
                  <a16:creationId xmlns:a16="http://schemas.microsoft.com/office/drawing/2014/main" id="{CB2684C8-EE69-E241-A314-48E345C9D646}"/>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Rectangle 21">
              <a:extLst>
                <a:ext uri="{FF2B5EF4-FFF2-40B4-BE49-F238E27FC236}">
                  <a16:creationId xmlns:a16="http://schemas.microsoft.com/office/drawing/2014/main" id="{271609F6-A81E-794E-A5FF-9A3CFC0B650C}"/>
                </a:ext>
              </a:extLst>
            </p:cNvPr>
            <p:cNvSpPr/>
            <p:nvPr userDrawn="1"/>
          </p:nvSpPr>
          <p:spPr>
            <a:xfrm>
              <a:off x="7472855" y="6450332"/>
              <a:ext cx="4545431" cy="307777"/>
            </a:xfrm>
            <a:prstGeom prst="rect">
              <a:avLst/>
            </a:prstGeom>
          </p:spPr>
          <p:txBody>
            <a:bodyPr wrap="square">
              <a:spAutoFit/>
            </a:bodyPr>
            <a:lstStyle/>
            <a:p>
              <a:pPr algn="r"/>
              <a:fld id="{5584E26C-4F08-1244-8AC8-2D1525C0D4FE}" type="slidenum">
                <a:rPr lang="en-US" sz="1400" spc="100" smtClean="0">
                  <a:solidFill>
                    <a:schemeClr val="accent3"/>
                  </a:solidFill>
                  <a:latin typeface="Arial" panose="020B0604020202020204" pitchFamily="34" charset="0"/>
                  <a:cs typeface="Arial" panose="020B0604020202020204" pitchFamily="34" charset="0"/>
                </a:rPr>
                <a:t>‹#›</a:t>
              </a:fld>
              <a:endParaRPr lang="en-US" sz="1400" spc="100" dirty="0">
                <a:solidFill>
                  <a:schemeClr val="accent3"/>
                </a:solidFill>
                <a:latin typeface="Arial" panose="020B0604020202020204" pitchFamily="34" charset="0"/>
                <a:cs typeface="Arial" panose="020B0604020202020204" pitchFamily="34" charset="0"/>
              </a:endParaRPr>
            </a:p>
          </p:txBody>
        </p:sp>
        <p:grpSp>
          <p:nvGrpSpPr>
            <p:cNvPr id="23" name="Group 22">
              <a:extLst>
                <a:ext uri="{FF2B5EF4-FFF2-40B4-BE49-F238E27FC236}">
                  <a16:creationId xmlns:a16="http://schemas.microsoft.com/office/drawing/2014/main" id="{DB7E9973-CE49-4C44-BBC1-C29D2B4D34DF}"/>
                </a:ext>
              </a:extLst>
            </p:cNvPr>
            <p:cNvGrpSpPr/>
            <p:nvPr userDrawn="1"/>
          </p:nvGrpSpPr>
          <p:grpSpPr>
            <a:xfrm>
              <a:off x="730303" y="6400799"/>
              <a:ext cx="6842772" cy="419365"/>
              <a:chOff x="730303" y="6400799"/>
              <a:chExt cx="6842772" cy="419365"/>
            </a:xfrm>
          </p:grpSpPr>
          <p:grpSp>
            <p:nvGrpSpPr>
              <p:cNvPr id="24" name="Group 23">
                <a:extLst>
                  <a:ext uri="{FF2B5EF4-FFF2-40B4-BE49-F238E27FC236}">
                    <a16:creationId xmlns:a16="http://schemas.microsoft.com/office/drawing/2014/main" id="{BE9DECA0-2DA4-2440-A997-A92434CC4A91}"/>
                  </a:ext>
                </a:extLst>
              </p:cNvPr>
              <p:cNvGrpSpPr/>
              <p:nvPr userDrawn="1"/>
            </p:nvGrpSpPr>
            <p:grpSpPr>
              <a:xfrm>
                <a:off x="3171531" y="6400799"/>
                <a:ext cx="4401544" cy="419365"/>
                <a:chOff x="2071925" y="5965139"/>
                <a:chExt cx="7131851" cy="679501"/>
              </a:xfrm>
            </p:grpSpPr>
            <p:pic>
              <p:nvPicPr>
                <p:cNvPr id="39" name="Picture 38" descr="A picture containing drawing, clock&#10;&#10;Description automatically generated">
                  <a:extLst>
                    <a:ext uri="{FF2B5EF4-FFF2-40B4-BE49-F238E27FC236}">
                      <a16:creationId xmlns:a16="http://schemas.microsoft.com/office/drawing/2014/main" id="{22307062-674B-0A4D-861A-5F93AF4EF2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40" name="Picture 39" descr="A picture containing drawing&#10;&#10;Description automatically generated">
                  <a:extLst>
                    <a:ext uri="{FF2B5EF4-FFF2-40B4-BE49-F238E27FC236}">
                      <a16:creationId xmlns:a16="http://schemas.microsoft.com/office/drawing/2014/main" id="{7B3A2CD0-BF0A-F646-BC08-110A15295B4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41" name="Picture 40" descr="A picture containing drawing&#10;&#10;Description automatically generated">
                  <a:extLst>
                    <a:ext uri="{FF2B5EF4-FFF2-40B4-BE49-F238E27FC236}">
                      <a16:creationId xmlns:a16="http://schemas.microsoft.com/office/drawing/2014/main" id="{6C168C27-407D-634E-84EF-DEBB30C1920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5" name="Rectangle 24">
                <a:extLst>
                  <a:ext uri="{FF2B5EF4-FFF2-40B4-BE49-F238E27FC236}">
                    <a16:creationId xmlns:a16="http://schemas.microsoft.com/office/drawing/2014/main" id="{5BF2DB9C-90F9-F849-B29C-679A56DCD94C}"/>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6" name="Straight Connector 25">
                <a:extLst>
                  <a:ext uri="{FF2B5EF4-FFF2-40B4-BE49-F238E27FC236}">
                    <a16:creationId xmlns:a16="http://schemas.microsoft.com/office/drawing/2014/main" id="{5C709244-AFBC-BB43-805F-50C60DA30FA6}"/>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1563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Custom Layout">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4763386" y="89210"/>
            <a:ext cx="7428614" cy="6233531"/>
          </a:xfrm>
          <a:custGeom>
            <a:avLst/>
            <a:gdLst>
              <a:gd name="connsiteX0" fmla="*/ 0 w 10515600"/>
              <a:gd name="connsiteY0" fmla="*/ 0 h 5915024"/>
              <a:gd name="connsiteX1" fmla="*/ 10515600 w 10515600"/>
              <a:gd name="connsiteY1" fmla="*/ 0 h 5915024"/>
              <a:gd name="connsiteX2" fmla="*/ 10515600 w 10515600"/>
              <a:gd name="connsiteY2" fmla="*/ 5915024 h 5915024"/>
              <a:gd name="connsiteX3" fmla="*/ 0 w 10515600"/>
              <a:gd name="connsiteY3" fmla="*/ 5915024 h 5915024"/>
            </a:gdLst>
            <a:ahLst/>
            <a:cxnLst>
              <a:cxn ang="0">
                <a:pos x="connsiteX0" y="connsiteY0"/>
              </a:cxn>
              <a:cxn ang="0">
                <a:pos x="connsiteX1" y="connsiteY1"/>
              </a:cxn>
              <a:cxn ang="0">
                <a:pos x="connsiteX2" y="connsiteY2"/>
              </a:cxn>
              <a:cxn ang="0">
                <a:pos x="connsiteX3" y="connsiteY3"/>
              </a:cxn>
            </a:cxnLst>
            <a:rect l="l" t="t" r="r" b="b"/>
            <a:pathLst>
              <a:path w="10515600" h="5915024">
                <a:moveTo>
                  <a:pt x="0" y="0"/>
                </a:moveTo>
                <a:lnTo>
                  <a:pt x="10515600" y="0"/>
                </a:lnTo>
                <a:lnTo>
                  <a:pt x="10515600" y="5915024"/>
                </a:lnTo>
                <a:lnTo>
                  <a:pt x="0" y="5915024"/>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0" name="Text Placeholder 2">
            <a:extLst>
              <a:ext uri="{FF2B5EF4-FFF2-40B4-BE49-F238E27FC236}">
                <a16:creationId xmlns:a16="http://schemas.microsoft.com/office/drawing/2014/main" id="{169D126A-9BD3-F241-8106-6244BD795598}"/>
              </a:ext>
            </a:extLst>
          </p:cNvPr>
          <p:cNvSpPr>
            <a:spLocks noGrp="1"/>
          </p:cNvSpPr>
          <p:nvPr>
            <p:ph type="body" sz="quarter" idx="17" hasCustomPrompt="1"/>
          </p:nvPr>
        </p:nvSpPr>
        <p:spPr>
          <a:xfrm>
            <a:off x="381000" y="1740831"/>
            <a:ext cx="4025900" cy="4449762"/>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11" name="Text Placeholder 2">
            <a:extLst>
              <a:ext uri="{FF2B5EF4-FFF2-40B4-BE49-F238E27FC236}">
                <a16:creationId xmlns:a16="http://schemas.microsoft.com/office/drawing/2014/main" id="{16D6474F-729A-A845-9471-0F32341A16FA}"/>
              </a:ext>
            </a:extLst>
          </p:cNvPr>
          <p:cNvSpPr>
            <a:spLocks noGrp="1"/>
          </p:cNvSpPr>
          <p:nvPr>
            <p:ph type="body" sz="quarter" idx="16" hasCustomPrompt="1"/>
          </p:nvPr>
        </p:nvSpPr>
        <p:spPr>
          <a:xfrm>
            <a:off x="385375" y="602514"/>
            <a:ext cx="4046859" cy="946885"/>
          </a:xfrm>
          <a:prstGeom prst="rect">
            <a:avLst/>
          </a:prstGeom>
        </p:spPr>
        <p:txBody>
          <a:bodyPr/>
          <a:lstStyle>
            <a:lvl1pPr marL="0" indent="0">
              <a:buNone/>
              <a:defRPr sz="3500" b="0">
                <a:solidFill>
                  <a:schemeClr val="tx1"/>
                </a:solidFill>
                <a:latin typeface="+mj-lt"/>
              </a:defRPr>
            </a:lvl1pPr>
          </a:lstStyle>
          <a:p>
            <a:pPr lvl="0"/>
            <a:r>
              <a:rPr lang="en-US" dirty="0"/>
              <a:t>Click to Edit Title</a:t>
            </a:r>
          </a:p>
        </p:txBody>
      </p:sp>
      <p:sp>
        <p:nvSpPr>
          <p:cNvPr id="25" name="Rectangle 24">
            <a:extLst>
              <a:ext uri="{FF2B5EF4-FFF2-40B4-BE49-F238E27FC236}">
                <a16:creationId xmlns:a16="http://schemas.microsoft.com/office/drawing/2014/main" id="{62733C5B-3B94-1F41-9694-2195DDBFF651}"/>
              </a:ext>
            </a:extLst>
          </p:cNvPr>
          <p:cNvSpPr/>
          <p:nvPr/>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485A586A-1BBF-2842-B0A9-7BB2EFCDAC5A}"/>
              </a:ext>
            </a:extLst>
          </p:cNvPr>
          <p:cNvSpPr/>
          <p:nvPr/>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BFB4E9A1-7680-204C-ADA9-F5C404769749}"/>
              </a:ext>
            </a:extLst>
          </p:cNvPr>
          <p:cNvGrpSpPr/>
          <p:nvPr/>
        </p:nvGrpSpPr>
        <p:grpSpPr>
          <a:xfrm>
            <a:off x="0" y="6329876"/>
            <a:ext cx="12192000" cy="490288"/>
            <a:chOff x="0" y="6329876"/>
            <a:chExt cx="12192000" cy="490288"/>
          </a:xfrm>
        </p:grpSpPr>
        <p:cxnSp>
          <p:nvCxnSpPr>
            <p:cNvPr id="21" name="Straight Connector 20">
              <a:extLst>
                <a:ext uri="{FF2B5EF4-FFF2-40B4-BE49-F238E27FC236}">
                  <a16:creationId xmlns:a16="http://schemas.microsoft.com/office/drawing/2014/main" id="{B0CC706F-1958-B847-A8C9-831B1199858C}"/>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Rectangle 21">
              <a:extLst>
                <a:ext uri="{FF2B5EF4-FFF2-40B4-BE49-F238E27FC236}">
                  <a16:creationId xmlns:a16="http://schemas.microsoft.com/office/drawing/2014/main" id="{DCD5AFA2-D0B3-734F-A5E1-F31126175E42}"/>
                </a:ext>
              </a:extLst>
            </p:cNvPr>
            <p:cNvSpPr/>
            <p:nvPr userDrawn="1"/>
          </p:nvSpPr>
          <p:spPr>
            <a:xfrm>
              <a:off x="7472855" y="6450332"/>
              <a:ext cx="4545431" cy="307777"/>
            </a:xfrm>
            <a:prstGeom prst="rect">
              <a:avLst/>
            </a:prstGeom>
          </p:spPr>
          <p:txBody>
            <a:bodyPr wrap="square">
              <a:spAutoFit/>
            </a:bodyPr>
            <a:lstStyle/>
            <a:p>
              <a:pPr algn="r"/>
              <a:fld id="{5584E26C-4F08-1244-8AC8-2D1525C0D4FE}" type="slidenum">
                <a:rPr lang="en-US" sz="1400" spc="100" smtClean="0">
                  <a:solidFill>
                    <a:schemeClr val="accent3"/>
                  </a:solidFill>
                  <a:latin typeface="Arial" panose="020B0604020202020204" pitchFamily="34" charset="0"/>
                  <a:cs typeface="Arial" panose="020B0604020202020204" pitchFamily="34" charset="0"/>
                </a:rPr>
                <a:t>‹#›</a:t>
              </a:fld>
              <a:endParaRPr lang="en-US" sz="1400" spc="100" dirty="0">
                <a:solidFill>
                  <a:schemeClr val="accent3"/>
                </a:solidFill>
                <a:latin typeface="Arial" panose="020B0604020202020204" pitchFamily="34" charset="0"/>
                <a:cs typeface="Arial" panose="020B0604020202020204" pitchFamily="34" charset="0"/>
              </a:endParaRPr>
            </a:p>
          </p:txBody>
        </p:sp>
        <p:grpSp>
          <p:nvGrpSpPr>
            <p:cNvPr id="23" name="Group 22">
              <a:extLst>
                <a:ext uri="{FF2B5EF4-FFF2-40B4-BE49-F238E27FC236}">
                  <a16:creationId xmlns:a16="http://schemas.microsoft.com/office/drawing/2014/main" id="{5A5A0D7C-DCF0-644C-832B-B86EEC63AB09}"/>
                </a:ext>
              </a:extLst>
            </p:cNvPr>
            <p:cNvGrpSpPr/>
            <p:nvPr userDrawn="1"/>
          </p:nvGrpSpPr>
          <p:grpSpPr>
            <a:xfrm>
              <a:off x="730303" y="6400799"/>
              <a:ext cx="6842772" cy="419365"/>
              <a:chOff x="730303" y="6400799"/>
              <a:chExt cx="6842772" cy="419365"/>
            </a:xfrm>
          </p:grpSpPr>
          <p:grpSp>
            <p:nvGrpSpPr>
              <p:cNvPr id="24" name="Group 23">
                <a:extLst>
                  <a:ext uri="{FF2B5EF4-FFF2-40B4-BE49-F238E27FC236}">
                    <a16:creationId xmlns:a16="http://schemas.microsoft.com/office/drawing/2014/main" id="{3F03BA96-49AD-6144-8C73-5E1916884875}"/>
                  </a:ext>
                </a:extLst>
              </p:cNvPr>
              <p:cNvGrpSpPr/>
              <p:nvPr userDrawn="1"/>
            </p:nvGrpSpPr>
            <p:grpSpPr>
              <a:xfrm>
                <a:off x="3171531" y="6400799"/>
                <a:ext cx="4401544" cy="419365"/>
                <a:chOff x="2071925" y="5965139"/>
                <a:chExt cx="7131851" cy="679501"/>
              </a:xfrm>
            </p:grpSpPr>
            <p:pic>
              <p:nvPicPr>
                <p:cNvPr id="29" name="Picture 28" descr="A picture containing drawing, clock&#10;&#10;Description automatically generated">
                  <a:extLst>
                    <a:ext uri="{FF2B5EF4-FFF2-40B4-BE49-F238E27FC236}">
                      <a16:creationId xmlns:a16="http://schemas.microsoft.com/office/drawing/2014/main" id="{F64EC7F2-E857-D347-A412-6F2EB17EEEE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0" name="Picture 29" descr="A picture containing drawing&#10;&#10;Description automatically generated">
                  <a:extLst>
                    <a:ext uri="{FF2B5EF4-FFF2-40B4-BE49-F238E27FC236}">
                      <a16:creationId xmlns:a16="http://schemas.microsoft.com/office/drawing/2014/main" id="{F7406D9F-A99D-9745-89F3-86D84E99E26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31" name="Picture 30" descr="A picture containing drawing&#10;&#10;Description automatically generated">
                  <a:extLst>
                    <a:ext uri="{FF2B5EF4-FFF2-40B4-BE49-F238E27FC236}">
                      <a16:creationId xmlns:a16="http://schemas.microsoft.com/office/drawing/2014/main" id="{578FC85D-760E-7C41-8973-0F5F6CBA966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7" name="Rectangle 26">
                <a:extLst>
                  <a:ext uri="{FF2B5EF4-FFF2-40B4-BE49-F238E27FC236}">
                    <a16:creationId xmlns:a16="http://schemas.microsoft.com/office/drawing/2014/main" id="{E01F5BC0-7168-AE48-81F0-4530770100BC}"/>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8" name="Straight Connector 27">
                <a:extLst>
                  <a:ext uri="{FF2B5EF4-FFF2-40B4-BE49-F238E27FC236}">
                    <a16:creationId xmlns:a16="http://schemas.microsoft.com/office/drawing/2014/main" id="{9AA0654B-6753-B54F-9556-7F96A9F655D8}"/>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64024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2348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6.xml"/><Relationship Id="rId1" Type="http://schemas.openxmlformats.org/officeDocument/2006/relationships/slideLayout" Target="../slideLayouts/slideLayout11.xml"/><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73E4AF-A629-5B46-AF6B-C25C24323649}"/>
              </a:ext>
            </a:extLst>
          </p:cNvPr>
          <p:cNvSpPr>
            <a:spLocks noGrp="1"/>
          </p:cNvSpPr>
          <p:nvPr>
            <p:ph type="body" sz="quarter" idx="16"/>
          </p:nvPr>
        </p:nvSpPr>
        <p:spPr/>
        <p:txBody>
          <a:bodyPr/>
          <a:lstStyle/>
          <a:p>
            <a:r>
              <a:rPr lang="en-US" dirty="0"/>
              <a:t>Quality Improvement Slides</a:t>
            </a:r>
          </a:p>
        </p:txBody>
      </p:sp>
      <p:sp>
        <p:nvSpPr>
          <p:cNvPr id="3" name="Text Placeholder 2">
            <a:extLst>
              <a:ext uri="{FF2B5EF4-FFF2-40B4-BE49-F238E27FC236}">
                <a16:creationId xmlns:a16="http://schemas.microsoft.com/office/drawing/2014/main" id="{68790600-CC4C-0242-80F3-DEBCE561E347}"/>
              </a:ext>
            </a:extLst>
          </p:cNvPr>
          <p:cNvSpPr>
            <a:spLocks noGrp="1"/>
          </p:cNvSpPr>
          <p:nvPr>
            <p:ph type="body" sz="quarter" idx="17"/>
          </p:nvPr>
        </p:nvSpPr>
        <p:spPr/>
        <p:txBody>
          <a:bodyPr/>
          <a:lstStyle/>
          <a:p>
            <a:r>
              <a:rPr lang="en-US" dirty="0"/>
              <a:t>Full Quality Improvement Slide Deck as a Resource </a:t>
            </a:r>
          </a:p>
        </p:txBody>
      </p:sp>
      <p:sp>
        <p:nvSpPr>
          <p:cNvPr id="4" name="Text Placeholder 3">
            <a:extLst>
              <a:ext uri="{FF2B5EF4-FFF2-40B4-BE49-F238E27FC236}">
                <a16:creationId xmlns:a16="http://schemas.microsoft.com/office/drawing/2014/main" id="{529A264F-DF6C-4049-A0FC-81030E440572}"/>
              </a:ext>
            </a:extLst>
          </p:cNvPr>
          <p:cNvSpPr>
            <a:spLocks noGrp="1"/>
          </p:cNvSpPr>
          <p:nvPr>
            <p:ph type="body" sz="quarter" idx="18"/>
          </p:nvPr>
        </p:nvSpPr>
        <p:spPr/>
        <p:txBody>
          <a:bodyPr/>
          <a:lstStyle/>
          <a:p>
            <a:endParaRPr lang="en-US"/>
          </a:p>
        </p:txBody>
      </p:sp>
    </p:spTree>
    <p:extLst>
      <p:ext uri="{BB962C8B-B14F-4D97-AF65-F5344CB8AC3E}">
        <p14:creationId xmlns:p14="http://schemas.microsoft.com/office/powerpoint/2010/main" val="27289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1A8EFA0-704A-0448-9B71-97856CB98481}"/>
              </a:ext>
            </a:extLst>
          </p:cNvPr>
          <p:cNvSpPr>
            <a:spLocks noGrp="1"/>
          </p:cNvSpPr>
          <p:nvPr>
            <p:ph type="body" sz="quarter" idx="18"/>
          </p:nvPr>
        </p:nvSpPr>
        <p:spPr/>
        <p:txBody>
          <a:bodyPr/>
          <a:lstStyle/>
          <a:p>
            <a:r>
              <a:rPr lang="en-US" dirty="0"/>
              <a:t>Ask 5 staff involved in the process to describe the five attributes of the process</a:t>
            </a:r>
          </a:p>
          <a:p>
            <a:pPr lvl="1"/>
            <a:r>
              <a:rPr lang="en-US" dirty="0"/>
              <a:t>IF 5 direct staff can describe the work with the 5 attributes then:</a:t>
            </a:r>
          </a:p>
          <a:p>
            <a:pPr lvl="2"/>
            <a:r>
              <a:rPr lang="en-US" dirty="0"/>
              <a:t>You know you have a process in place that people know about</a:t>
            </a:r>
          </a:p>
          <a:p>
            <a:pPr lvl="2"/>
            <a:r>
              <a:rPr lang="en-US" dirty="0"/>
              <a:t>You have a good chance that you can achieve 95% performance AND sustain the process over time</a:t>
            </a:r>
          </a:p>
          <a:p>
            <a:pPr lvl="1"/>
            <a:r>
              <a:rPr lang="en-US" dirty="0"/>
              <a:t>IF 5 direct staff cannot describe the work with the 5 attributes then:</a:t>
            </a:r>
          </a:p>
          <a:p>
            <a:pPr lvl="2"/>
            <a:r>
              <a:rPr lang="en-US" dirty="0"/>
              <a:t>Determine if all 5 cannot describe the work (is there a training/education problem.</a:t>
            </a:r>
          </a:p>
          <a:p>
            <a:pPr lvl="3"/>
            <a:r>
              <a:rPr lang="en-US" dirty="0"/>
              <a:t>Determine if it is a COMMON or INFREQUENT failure.</a:t>
            </a:r>
          </a:p>
          <a:p>
            <a:pPr lvl="3"/>
            <a:r>
              <a:rPr lang="en-US" dirty="0"/>
              <a:t>Observation of ONE PERSON does not mean it is a common failure.</a:t>
            </a:r>
          </a:p>
          <a:p>
            <a:pPr lvl="2"/>
            <a:r>
              <a:rPr lang="en-US" dirty="0"/>
              <a:t>Determine which of the attributes are problematic and work to improve that aspect</a:t>
            </a:r>
          </a:p>
          <a:p>
            <a:pPr marL="914400" lvl="2" indent="0">
              <a:buNone/>
            </a:pPr>
            <a:endParaRPr lang="en-US" dirty="0"/>
          </a:p>
        </p:txBody>
      </p:sp>
      <p:sp>
        <p:nvSpPr>
          <p:cNvPr id="3" name="Text Placeholder 2">
            <a:extLst>
              <a:ext uri="{FF2B5EF4-FFF2-40B4-BE49-F238E27FC236}">
                <a16:creationId xmlns:a16="http://schemas.microsoft.com/office/drawing/2014/main" id="{8275263F-3DEC-DD4E-9F58-8E52145CF68B}"/>
              </a:ext>
            </a:extLst>
          </p:cNvPr>
          <p:cNvSpPr>
            <a:spLocks noGrp="1"/>
          </p:cNvSpPr>
          <p:nvPr>
            <p:ph type="body" sz="quarter" idx="16"/>
          </p:nvPr>
        </p:nvSpPr>
        <p:spPr/>
        <p:txBody>
          <a:bodyPr/>
          <a:lstStyle/>
          <a:p>
            <a:r>
              <a:rPr lang="en-US" dirty="0"/>
              <a:t>Ask 5…About 5</a:t>
            </a:r>
          </a:p>
        </p:txBody>
      </p:sp>
    </p:spTree>
    <p:extLst>
      <p:ext uri="{BB962C8B-B14F-4D97-AF65-F5344CB8AC3E}">
        <p14:creationId xmlns:p14="http://schemas.microsoft.com/office/powerpoint/2010/main" val="259872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F9C6305-EA2D-D04F-8821-BFB858693F8D}"/>
              </a:ext>
            </a:extLst>
          </p:cNvPr>
          <p:cNvSpPr>
            <a:spLocks noGrp="1"/>
          </p:cNvSpPr>
          <p:nvPr>
            <p:ph type="body" sz="quarter" idx="18"/>
          </p:nvPr>
        </p:nvSpPr>
        <p:spPr>
          <a:xfrm>
            <a:off x="723900" y="1359569"/>
            <a:ext cx="4965700" cy="4895916"/>
          </a:xfrm>
        </p:spPr>
        <p:txBody>
          <a:bodyPr/>
          <a:lstStyle/>
          <a:p>
            <a:pPr marL="0" indent="0" algn="ctr">
              <a:lnSpc>
                <a:spcPct val="100000"/>
              </a:lnSpc>
              <a:spcBef>
                <a:spcPts val="300"/>
              </a:spcBef>
              <a:spcAft>
                <a:spcPts val="300"/>
              </a:spcAft>
              <a:buNone/>
            </a:pPr>
            <a:r>
              <a:rPr lang="en-US" b="1" dirty="0"/>
              <a:t>Common</a:t>
            </a:r>
          </a:p>
          <a:p>
            <a:pPr marL="0" indent="0" algn="ctr">
              <a:lnSpc>
                <a:spcPct val="100000"/>
              </a:lnSpc>
              <a:spcBef>
                <a:spcPts val="300"/>
              </a:spcBef>
              <a:spcAft>
                <a:spcPts val="300"/>
              </a:spcAft>
              <a:buNone/>
            </a:pPr>
            <a:r>
              <a:rPr lang="en-US" i="1" dirty="0">
                <a:solidFill>
                  <a:schemeClr val="tx1"/>
                </a:solidFill>
              </a:rPr>
              <a:t>(More than 1 of the 5 Cannot Articulate the Attribute or Process)</a:t>
            </a:r>
          </a:p>
          <a:p>
            <a:pPr marL="0">
              <a:lnSpc>
                <a:spcPct val="100000"/>
              </a:lnSpc>
              <a:spcBef>
                <a:spcPts val="300"/>
              </a:spcBef>
              <a:spcAft>
                <a:spcPts val="300"/>
              </a:spcAft>
            </a:pPr>
            <a:r>
              <a:rPr lang="en-US" dirty="0"/>
              <a:t>Don’t rely too heavily on education as THE FIX</a:t>
            </a:r>
          </a:p>
          <a:p>
            <a:pPr marL="0">
              <a:lnSpc>
                <a:spcPct val="100000"/>
              </a:lnSpc>
              <a:spcBef>
                <a:spcPts val="300"/>
              </a:spcBef>
              <a:spcAft>
                <a:spcPts val="300"/>
              </a:spcAft>
            </a:pPr>
            <a:r>
              <a:rPr lang="en-US" dirty="0"/>
              <a:t>Get CURIOUS to determine WHY this is occurring</a:t>
            </a:r>
          </a:p>
          <a:p>
            <a:pPr marL="0">
              <a:lnSpc>
                <a:spcPct val="100000"/>
              </a:lnSpc>
              <a:spcBef>
                <a:spcPts val="300"/>
              </a:spcBef>
              <a:spcAft>
                <a:spcPts val="300"/>
              </a:spcAft>
            </a:pPr>
            <a:r>
              <a:rPr lang="en-US" dirty="0"/>
              <a:t>Inform staff on the WHY:</a:t>
            </a:r>
          </a:p>
          <a:p>
            <a:pPr marL="457200" lvl="2">
              <a:lnSpc>
                <a:spcPct val="100000"/>
              </a:lnSpc>
              <a:spcBef>
                <a:spcPts val="300"/>
              </a:spcBef>
              <a:spcAft>
                <a:spcPts val="300"/>
              </a:spcAft>
            </a:pPr>
            <a:r>
              <a:rPr lang="en-US" dirty="0"/>
              <a:t>WHY is this process important</a:t>
            </a:r>
          </a:p>
          <a:p>
            <a:pPr marL="457200" lvl="2">
              <a:lnSpc>
                <a:spcPct val="100000"/>
              </a:lnSpc>
              <a:spcBef>
                <a:spcPts val="300"/>
              </a:spcBef>
              <a:spcAft>
                <a:spcPts val="300"/>
              </a:spcAft>
            </a:pPr>
            <a:r>
              <a:rPr lang="en-US" dirty="0"/>
              <a:t>WHY do we do it this way</a:t>
            </a:r>
          </a:p>
          <a:p>
            <a:pPr marL="0">
              <a:lnSpc>
                <a:spcPct val="100000"/>
              </a:lnSpc>
              <a:spcBef>
                <a:spcPts val="300"/>
              </a:spcBef>
              <a:spcAft>
                <a:spcPts val="300"/>
              </a:spcAft>
            </a:pPr>
            <a:r>
              <a:rPr lang="en-US" dirty="0"/>
              <a:t>Get CURIOUS – WHY are they </a:t>
            </a:r>
            <a:r>
              <a:rPr lang="en-US" u="sng" dirty="0"/>
              <a:t>NOT</a:t>
            </a:r>
            <a:r>
              <a:rPr lang="en-US" dirty="0"/>
              <a:t> following the process</a:t>
            </a:r>
          </a:p>
          <a:p>
            <a:pPr marL="0">
              <a:lnSpc>
                <a:spcPct val="100000"/>
              </a:lnSpc>
              <a:spcBef>
                <a:spcPts val="300"/>
              </a:spcBef>
              <a:spcAft>
                <a:spcPts val="300"/>
              </a:spcAft>
            </a:pPr>
            <a:r>
              <a:rPr lang="en-US" dirty="0"/>
              <a:t>Develop a plan to fix ONE attribute</a:t>
            </a:r>
          </a:p>
          <a:p>
            <a:pPr marL="0">
              <a:lnSpc>
                <a:spcPct val="100000"/>
              </a:lnSpc>
              <a:spcBef>
                <a:spcPts val="300"/>
              </a:spcBef>
              <a:spcAft>
                <a:spcPts val="300"/>
              </a:spcAft>
            </a:pPr>
            <a:r>
              <a:rPr lang="en-US" dirty="0"/>
              <a:t>Keep it SIMPLE!</a:t>
            </a:r>
          </a:p>
        </p:txBody>
      </p:sp>
      <p:sp>
        <p:nvSpPr>
          <p:cNvPr id="3" name="Text Placeholder 2">
            <a:extLst>
              <a:ext uri="{FF2B5EF4-FFF2-40B4-BE49-F238E27FC236}">
                <a16:creationId xmlns:a16="http://schemas.microsoft.com/office/drawing/2014/main" id="{8E7876BF-C6E9-E146-A5B3-CF2AD41D20C0}"/>
              </a:ext>
            </a:extLst>
          </p:cNvPr>
          <p:cNvSpPr>
            <a:spLocks noGrp="1"/>
          </p:cNvSpPr>
          <p:nvPr>
            <p:ph type="body" sz="quarter" idx="16"/>
          </p:nvPr>
        </p:nvSpPr>
        <p:spPr/>
        <p:txBody>
          <a:bodyPr/>
          <a:lstStyle/>
          <a:p>
            <a:r>
              <a:rPr lang="en-US" dirty="0"/>
              <a:t>Addressing Gaps: Common vs. Infrequent Failure</a:t>
            </a:r>
          </a:p>
        </p:txBody>
      </p:sp>
      <p:sp>
        <p:nvSpPr>
          <p:cNvPr id="5" name="Text Placeholder 4">
            <a:extLst>
              <a:ext uri="{FF2B5EF4-FFF2-40B4-BE49-F238E27FC236}">
                <a16:creationId xmlns:a16="http://schemas.microsoft.com/office/drawing/2014/main" id="{C119ACAB-0519-AE40-90B9-D88949C73E29}"/>
              </a:ext>
            </a:extLst>
          </p:cNvPr>
          <p:cNvSpPr>
            <a:spLocks noGrp="1"/>
          </p:cNvSpPr>
          <p:nvPr>
            <p:ph type="body" sz="quarter" idx="20"/>
          </p:nvPr>
        </p:nvSpPr>
        <p:spPr>
          <a:xfrm>
            <a:off x="6553200" y="1359569"/>
            <a:ext cx="4965700" cy="4895916"/>
          </a:xfrm>
        </p:spPr>
        <p:txBody>
          <a:bodyPr/>
          <a:lstStyle/>
          <a:p>
            <a:pPr marL="0" indent="0" algn="ctr">
              <a:lnSpc>
                <a:spcPct val="100000"/>
              </a:lnSpc>
              <a:spcBef>
                <a:spcPts val="300"/>
              </a:spcBef>
              <a:spcAft>
                <a:spcPts val="300"/>
              </a:spcAft>
              <a:buNone/>
            </a:pPr>
            <a:r>
              <a:rPr lang="en-US" b="1" dirty="0"/>
              <a:t>Infrequent</a:t>
            </a:r>
          </a:p>
          <a:p>
            <a:pPr marL="0" indent="0" algn="ctr">
              <a:lnSpc>
                <a:spcPct val="100000"/>
              </a:lnSpc>
              <a:spcBef>
                <a:spcPts val="300"/>
              </a:spcBef>
              <a:spcAft>
                <a:spcPts val="300"/>
              </a:spcAft>
              <a:buNone/>
            </a:pPr>
            <a:r>
              <a:rPr lang="en-US" i="1" dirty="0">
                <a:solidFill>
                  <a:schemeClr val="tx1"/>
                </a:solidFill>
              </a:rPr>
              <a:t>(Only 1 of the 5 Cannot Articulate the Attribute or Process)</a:t>
            </a:r>
          </a:p>
          <a:p>
            <a:pPr>
              <a:lnSpc>
                <a:spcPct val="100000"/>
              </a:lnSpc>
              <a:spcBef>
                <a:spcPts val="300"/>
              </a:spcBef>
              <a:spcAft>
                <a:spcPts val="300"/>
              </a:spcAft>
            </a:pPr>
            <a:r>
              <a:rPr lang="en-US" dirty="0"/>
              <a:t>Infrequent does NOT mean you have a bad process.</a:t>
            </a:r>
          </a:p>
          <a:p>
            <a:pPr>
              <a:lnSpc>
                <a:spcPct val="100000"/>
              </a:lnSpc>
              <a:spcBef>
                <a:spcPts val="300"/>
              </a:spcBef>
              <a:spcAft>
                <a:spcPts val="300"/>
              </a:spcAft>
            </a:pPr>
            <a:r>
              <a:rPr lang="en-US" dirty="0"/>
              <a:t>Don’t try to make it perfect – you will use up too many precious resources.</a:t>
            </a:r>
          </a:p>
          <a:p>
            <a:pPr>
              <a:lnSpc>
                <a:spcPct val="100000"/>
              </a:lnSpc>
              <a:spcBef>
                <a:spcPts val="300"/>
              </a:spcBef>
              <a:spcAft>
                <a:spcPts val="300"/>
              </a:spcAft>
            </a:pPr>
            <a:r>
              <a:rPr lang="en-US" dirty="0"/>
              <a:t>Talk to that one person to reeducate or determine WHY it is occurring.</a:t>
            </a:r>
          </a:p>
          <a:p>
            <a:pPr lvl="1">
              <a:lnSpc>
                <a:spcPct val="100000"/>
              </a:lnSpc>
              <a:spcBef>
                <a:spcPts val="300"/>
              </a:spcBef>
              <a:spcAft>
                <a:spcPts val="300"/>
              </a:spcAft>
            </a:pPr>
            <a:r>
              <a:rPr lang="en-US" sz="2000" dirty="0"/>
              <a:t>Determine if there is a simple fix</a:t>
            </a:r>
          </a:p>
          <a:p>
            <a:pPr>
              <a:lnSpc>
                <a:spcPct val="100000"/>
              </a:lnSpc>
              <a:spcBef>
                <a:spcPts val="300"/>
              </a:spcBef>
              <a:spcAft>
                <a:spcPts val="300"/>
              </a:spcAft>
            </a:pPr>
            <a:r>
              <a:rPr lang="en-US" dirty="0"/>
              <a:t>MOVE ON to focus on another process</a:t>
            </a:r>
          </a:p>
        </p:txBody>
      </p:sp>
    </p:spTree>
    <p:extLst>
      <p:ext uri="{BB962C8B-B14F-4D97-AF65-F5344CB8AC3E}">
        <p14:creationId xmlns:p14="http://schemas.microsoft.com/office/powerpoint/2010/main" val="2146323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75B061-1BE0-F34B-A318-4FB5090A89A2}"/>
              </a:ext>
            </a:extLst>
          </p:cNvPr>
          <p:cNvSpPr>
            <a:spLocks noGrp="1"/>
          </p:cNvSpPr>
          <p:nvPr>
            <p:ph type="body" sz="quarter" idx="16"/>
          </p:nvPr>
        </p:nvSpPr>
        <p:spPr/>
        <p:txBody>
          <a:bodyPr/>
          <a:lstStyle/>
          <a:p>
            <a:r>
              <a:rPr lang="en-US" dirty="0"/>
              <a:t>Creating Flow Charts for Reliable Processes</a:t>
            </a:r>
          </a:p>
        </p:txBody>
      </p:sp>
      <p:sp>
        <p:nvSpPr>
          <p:cNvPr id="5" name="TextBox 4">
            <a:extLst>
              <a:ext uri="{FF2B5EF4-FFF2-40B4-BE49-F238E27FC236}">
                <a16:creationId xmlns:a16="http://schemas.microsoft.com/office/drawing/2014/main" id="{4ECE2065-4514-1348-AE1A-233646250702}"/>
              </a:ext>
            </a:extLst>
          </p:cNvPr>
          <p:cNvSpPr txBox="1"/>
          <p:nvPr/>
        </p:nvSpPr>
        <p:spPr>
          <a:xfrm>
            <a:off x="4030549" y="1865377"/>
            <a:ext cx="1828800" cy="584775"/>
          </a:xfrm>
          <a:prstGeom prst="rect">
            <a:avLst/>
          </a:prstGeom>
          <a:noFill/>
          <a:ln>
            <a:solidFill>
              <a:srgbClr val="000000"/>
            </a:solidFill>
          </a:ln>
        </p:spPr>
        <p:txBody>
          <a:bodyPr wrap="square" rtlCol="0">
            <a:spAutoFit/>
          </a:bodyPr>
          <a:lstStyle/>
          <a:p>
            <a:pPr algn="ctr"/>
            <a:r>
              <a:rPr lang="en-US" sz="1600" b="1" dirty="0">
                <a:solidFill>
                  <a:schemeClr val="accent1">
                    <a:lumMod val="50000"/>
                  </a:schemeClr>
                </a:solidFill>
              </a:rPr>
              <a:t>Put PPE </a:t>
            </a:r>
          </a:p>
          <a:p>
            <a:pPr algn="ctr"/>
            <a:r>
              <a:rPr lang="en-US" sz="1600" b="1" dirty="0">
                <a:solidFill>
                  <a:schemeClr val="accent1">
                    <a:lumMod val="50000"/>
                  </a:schemeClr>
                </a:solidFill>
              </a:rPr>
              <a:t>On</a:t>
            </a:r>
          </a:p>
        </p:txBody>
      </p:sp>
      <p:sp>
        <p:nvSpPr>
          <p:cNvPr id="6" name="TextBox 5">
            <a:extLst>
              <a:ext uri="{FF2B5EF4-FFF2-40B4-BE49-F238E27FC236}">
                <a16:creationId xmlns:a16="http://schemas.microsoft.com/office/drawing/2014/main" id="{8C1CE733-EFEE-3F44-9574-A93FF0E5CBC4}"/>
              </a:ext>
            </a:extLst>
          </p:cNvPr>
          <p:cNvSpPr txBox="1"/>
          <p:nvPr/>
        </p:nvSpPr>
        <p:spPr>
          <a:xfrm>
            <a:off x="6068069" y="1865376"/>
            <a:ext cx="1828800" cy="584775"/>
          </a:xfrm>
          <a:prstGeom prst="rect">
            <a:avLst/>
          </a:prstGeom>
          <a:noFill/>
          <a:ln>
            <a:solidFill>
              <a:srgbClr val="000000"/>
            </a:solidFill>
          </a:ln>
        </p:spPr>
        <p:txBody>
          <a:bodyPr wrap="square" rtlCol="0">
            <a:spAutoFit/>
          </a:bodyPr>
          <a:lstStyle/>
          <a:p>
            <a:pPr algn="ctr"/>
            <a:r>
              <a:rPr lang="en-US" sz="1600" b="1" dirty="0">
                <a:solidFill>
                  <a:schemeClr val="accent1">
                    <a:lumMod val="50000"/>
                  </a:schemeClr>
                </a:solidFill>
              </a:rPr>
              <a:t>Use </a:t>
            </a:r>
          </a:p>
          <a:p>
            <a:pPr algn="ctr"/>
            <a:r>
              <a:rPr lang="en-US" sz="1600" b="1" dirty="0">
                <a:solidFill>
                  <a:schemeClr val="accent1">
                    <a:lumMod val="50000"/>
                  </a:schemeClr>
                </a:solidFill>
              </a:rPr>
              <a:t>PPE</a:t>
            </a:r>
          </a:p>
        </p:txBody>
      </p:sp>
      <p:sp>
        <p:nvSpPr>
          <p:cNvPr id="7" name="TextBox 6">
            <a:extLst>
              <a:ext uri="{FF2B5EF4-FFF2-40B4-BE49-F238E27FC236}">
                <a16:creationId xmlns:a16="http://schemas.microsoft.com/office/drawing/2014/main" id="{E99C8B38-B847-BB43-BBD5-A056B7C5CEE6}"/>
              </a:ext>
            </a:extLst>
          </p:cNvPr>
          <p:cNvSpPr txBox="1"/>
          <p:nvPr/>
        </p:nvSpPr>
        <p:spPr>
          <a:xfrm>
            <a:off x="8109532" y="1865373"/>
            <a:ext cx="1828800" cy="584775"/>
          </a:xfrm>
          <a:prstGeom prst="rect">
            <a:avLst/>
          </a:prstGeom>
          <a:noFill/>
          <a:ln>
            <a:solidFill>
              <a:srgbClr val="000000"/>
            </a:solidFill>
          </a:ln>
        </p:spPr>
        <p:txBody>
          <a:bodyPr wrap="square" rtlCol="0">
            <a:spAutoFit/>
          </a:bodyPr>
          <a:lstStyle/>
          <a:p>
            <a:pPr algn="ctr"/>
            <a:r>
              <a:rPr lang="en-US" sz="1600" b="1" dirty="0">
                <a:solidFill>
                  <a:schemeClr val="accent1">
                    <a:lumMod val="50000"/>
                  </a:schemeClr>
                </a:solidFill>
              </a:rPr>
              <a:t>Take Off </a:t>
            </a:r>
          </a:p>
          <a:p>
            <a:pPr algn="ctr"/>
            <a:r>
              <a:rPr lang="en-US" sz="1600" b="1" dirty="0">
                <a:solidFill>
                  <a:schemeClr val="accent1">
                    <a:lumMod val="50000"/>
                  </a:schemeClr>
                </a:solidFill>
              </a:rPr>
              <a:t>PPE</a:t>
            </a:r>
          </a:p>
        </p:txBody>
      </p:sp>
      <p:sp>
        <p:nvSpPr>
          <p:cNvPr id="8" name="TextBox 7">
            <a:extLst>
              <a:ext uri="{FF2B5EF4-FFF2-40B4-BE49-F238E27FC236}">
                <a16:creationId xmlns:a16="http://schemas.microsoft.com/office/drawing/2014/main" id="{0CAA27FB-4EC0-9B44-B93D-7658AD7E58B1}"/>
              </a:ext>
            </a:extLst>
          </p:cNvPr>
          <p:cNvSpPr txBox="1"/>
          <p:nvPr/>
        </p:nvSpPr>
        <p:spPr>
          <a:xfrm>
            <a:off x="1989086" y="1865373"/>
            <a:ext cx="1828800" cy="584775"/>
          </a:xfrm>
          <a:prstGeom prst="rect">
            <a:avLst/>
          </a:prstGeom>
          <a:noFill/>
          <a:ln>
            <a:solidFill>
              <a:srgbClr val="000000"/>
            </a:solidFill>
          </a:ln>
        </p:spPr>
        <p:txBody>
          <a:bodyPr wrap="square" rtlCol="0">
            <a:spAutoFit/>
          </a:bodyPr>
          <a:lstStyle/>
          <a:p>
            <a:pPr algn="ctr"/>
            <a:r>
              <a:rPr lang="en-US" sz="1600" b="1" dirty="0">
                <a:solidFill>
                  <a:schemeClr val="accent1">
                    <a:lumMod val="50000"/>
                  </a:schemeClr>
                </a:solidFill>
              </a:rPr>
              <a:t>Obtain </a:t>
            </a:r>
          </a:p>
          <a:p>
            <a:pPr algn="ctr"/>
            <a:r>
              <a:rPr lang="en-US" sz="1600" b="1" dirty="0">
                <a:solidFill>
                  <a:schemeClr val="accent1">
                    <a:lumMod val="50000"/>
                  </a:schemeClr>
                </a:solidFill>
              </a:rPr>
              <a:t>PPE</a:t>
            </a:r>
          </a:p>
        </p:txBody>
      </p:sp>
      <p:sp>
        <p:nvSpPr>
          <p:cNvPr id="9" name="TextBox 8">
            <a:extLst>
              <a:ext uri="{FF2B5EF4-FFF2-40B4-BE49-F238E27FC236}">
                <a16:creationId xmlns:a16="http://schemas.microsoft.com/office/drawing/2014/main" id="{91CCB98F-1641-7844-B835-3888BCC8D042}"/>
              </a:ext>
            </a:extLst>
          </p:cNvPr>
          <p:cNvSpPr txBox="1"/>
          <p:nvPr/>
        </p:nvSpPr>
        <p:spPr>
          <a:xfrm>
            <a:off x="1966919" y="2943608"/>
            <a:ext cx="1828800" cy="3108543"/>
          </a:xfrm>
          <a:prstGeom prst="rect">
            <a:avLst/>
          </a:prstGeom>
          <a:noFill/>
          <a:ln>
            <a:solidFill>
              <a:srgbClr val="000000"/>
            </a:solidFill>
          </a:ln>
        </p:spPr>
        <p:txBody>
          <a:bodyPr wrap="square" rtlCol="0">
            <a:spAutoFit/>
          </a:bodyPr>
          <a:lstStyle/>
          <a:p>
            <a:r>
              <a:rPr lang="en-US" sz="1400" b="1" dirty="0"/>
              <a:t>Considerations:</a:t>
            </a:r>
          </a:p>
          <a:p>
            <a:pPr marL="285750" indent="-285750">
              <a:buFont typeface="Arial" panose="020B0604020202020204" pitchFamily="34" charset="0"/>
              <a:buChar char="•"/>
            </a:pPr>
            <a:r>
              <a:rPr lang="en-US" sz="1400" dirty="0"/>
              <a:t>Who is responsible for enough PPE?</a:t>
            </a:r>
          </a:p>
          <a:p>
            <a:pPr marL="285750" indent="-285750">
              <a:buFont typeface="Arial" panose="020B0604020202020204" pitchFamily="34" charset="0"/>
              <a:buChar char="•"/>
            </a:pPr>
            <a:r>
              <a:rPr lang="en-US" sz="1400" dirty="0"/>
              <a:t>Where is the PPE stored?</a:t>
            </a:r>
          </a:p>
          <a:p>
            <a:pPr marL="285750" indent="-285750">
              <a:buFont typeface="Arial" panose="020B0604020202020204" pitchFamily="34" charset="0"/>
              <a:buChar char="•"/>
            </a:pPr>
            <a:r>
              <a:rPr lang="en-US" sz="1400" dirty="0"/>
              <a:t>When is the PPE inventory done?</a:t>
            </a:r>
          </a:p>
          <a:p>
            <a:pPr marL="285750" indent="-285750">
              <a:buFont typeface="Arial" panose="020B0604020202020204" pitchFamily="34" charset="0"/>
              <a:buChar char="•"/>
            </a:pPr>
            <a:r>
              <a:rPr lang="en-US" sz="1400" dirty="0"/>
              <a:t>How is the PPE supply verified?</a:t>
            </a:r>
          </a:p>
          <a:p>
            <a:pPr marL="285750" indent="-285750">
              <a:buFont typeface="Arial" panose="020B0604020202020204" pitchFamily="34" charset="0"/>
              <a:buChar char="•"/>
            </a:pPr>
            <a:r>
              <a:rPr lang="en-US" sz="1400" dirty="0"/>
              <a:t>What is done when PPE is missing?</a:t>
            </a:r>
          </a:p>
          <a:p>
            <a:pPr marL="285750" indent="-285750">
              <a:buFont typeface="Arial" panose="020B0604020202020204" pitchFamily="34" charset="0"/>
              <a:buChar char="•"/>
            </a:pPr>
            <a:endParaRPr lang="en-US" sz="1400" dirty="0"/>
          </a:p>
        </p:txBody>
      </p:sp>
      <p:sp>
        <p:nvSpPr>
          <p:cNvPr id="10" name="TextBox 9">
            <a:extLst>
              <a:ext uri="{FF2B5EF4-FFF2-40B4-BE49-F238E27FC236}">
                <a16:creationId xmlns:a16="http://schemas.microsoft.com/office/drawing/2014/main" id="{FFEBAC23-617C-694A-8AD5-CDCD9147D0F4}"/>
              </a:ext>
            </a:extLst>
          </p:cNvPr>
          <p:cNvSpPr txBox="1"/>
          <p:nvPr/>
        </p:nvSpPr>
        <p:spPr>
          <a:xfrm>
            <a:off x="4004439" y="2936140"/>
            <a:ext cx="1828800" cy="3108543"/>
          </a:xfrm>
          <a:prstGeom prst="rect">
            <a:avLst/>
          </a:prstGeom>
          <a:noFill/>
          <a:ln>
            <a:solidFill>
              <a:srgbClr val="000000"/>
            </a:solidFill>
          </a:ln>
        </p:spPr>
        <p:txBody>
          <a:bodyPr wrap="square" rtlCol="0">
            <a:spAutoFit/>
          </a:bodyPr>
          <a:lstStyle/>
          <a:p>
            <a:r>
              <a:rPr lang="en-US" sz="1400" b="1" dirty="0"/>
              <a:t>Considerations: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p:txBody>
      </p:sp>
      <p:sp>
        <p:nvSpPr>
          <p:cNvPr id="11" name="TextBox 10">
            <a:extLst>
              <a:ext uri="{FF2B5EF4-FFF2-40B4-BE49-F238E27FC236}">
                <a16:creationId xmlns:a16="http://schemas.microsoft.com/office/drawing/2014/main" id="{9DC3CAC8-5EB1-8F4A-A4AA-A49C64388D78}"/>
              </a:ext>
            </a:extLst>
          </p:cNvPr>
          <p:cNvSpPr txBox="1"/>
          <p:nvPr/>
        </p:nvSpPr>
        <p:spPr>
          <a:xfrm>
            <a:off x="6045902" y="2936138"/>
            <a:ext cx="1828800" cy="3108543"/>
          </a:xfrm>
          <a:prstGeom prst="rect">
            <a:avLst/>
          </a:prstGeom>
          <a:noFill/>
          <a:ln>
            <a:solidFill>
              <a:srgbClr val="000000"/>
            </a:solidFill>
          </a:ln>
        </p:spPr>
        <p:txBody>
          <a:bodyPr wrap="square" rtlCol="0">
            <a:spAutoFit/>
          </a:bodyPr>
          <a:lstStyle/>
          <a:p>
            <a:r>
              <a:rPr lang="en-US" sz="1400" b="1" dirty="0"/>
              <a:t>Considerations: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p:txBody>
      </p:sp>
      <p:sp>
        <p:nvSpPr>
          <p:cNvPr id="12" name="TextBox 11">
            <a:extLst>
              <a:ext uri="{FF2B5EF4-FFF2-40B4-BE49-F238E27FC236}">
                <a16:creationId xmlns:a16="http://schemas.microsoft.com/office/drawing/2014/main" id="{1D87FE57-DA83-5141-9E6A-92FD7CFFE55E}"/>
              </a:ext>
            </a:extLst>
          </p:cNvPr>
          <p:cNvSpPr txBox="1"/>
          <p:nvPr/>
        </p:nvSpPr>
        <p:spPr>
          <a:xfrm>
            <a:off x="8083421" y="2936139"/>
            <a:ext cx="1828800" cy="3108543"/>
          </a:xfrm>
          <a:prstGeom prst="rect">
            <a:avLst/>
          </a:prstGeom>
          <a:noFill/>
          <a:ln>
            <a:solidFill>
              <a:srgbClr val="000000"/>
            </a:solidFill>
          </a:ln>
        </p:spPr>
        <p:txBody>
          <a:bodyPr wrap="square" rtlCol="0">
            <a:spAutoFit/>
          </a:bodyPr>
          <a:lstStyle/>
          <a:p>
            <a:r>
              <a:rPr lang="en-US" sz="1400" b="1" dirty="0"/>
              <a:t>Considerations:</a:t>
            </a:r>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p:txBody>
      </p:sp>
      <p:sp>
        <p:nvSpPr>
          <p:cNvPr id="13" name="Right Arrow 12">
            <a:extLst>
              <a:ext uri="{FF2B5EF4-FFF2-40B4-BE49-F238E27FC236}">
                <a16:creationId xmlns:a16="http://schemas.microsoft.com/office/drawing/2014/main" id="{F1E0B547-1C78-AF4A-BDC3-0A294CCF98D0}"/>
              </a:ext>
            </a:extLst>
          </p:cNvPr>
          <p:cNvSpPr/>
          <p:nvPr/>
        </p:nvSpPr>
        <p:spPr>
          <a:xfrm>
            <a:off x="3817886" y="2234650"/>
            <a:ext cx="186553" cy="5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a:extLst>
              <a:ext uri="{FF2B5EF4-FFF2-40B4-BE49-F238E27FC236}">
                <a16:creationId xmlns:a16="http://schemas.microsoft.com/office/drawing/2014/main" id="{F129C811-E9B6-CB4C-B428-D2671CC39A78}"/>
              </a:ext>
            </a:extLst>
          </p:cNvPr>
          <p:cNvSpPr/>
          <p:nvPr/>
        </p:nvSpPr>
        <p:spPr>
          <a:xfrm>
            <a:off x="5868461" y="2251054"/>
            <a:ext cx="186553" cy="5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a:extLst>
              <a:ext uri="{FF2B5EF4-FFF2-40B4-BE49-F238E27FC236}">
                <a16:creationId xmlns:a16="http://schemas.microsoft.com/office/drawing/2014/main" id="{FB9395BF-772B-1741-8AE4-EB2B60C40E59}"/>
              </a:ext>
            </a:extLst>
          </p:cNvPr>
          <p:cNvSpPr/>
          <p:nvPr/>
        </p:nvSpPr>
        <p:spPr>
          <a:xfrm>
            <a:off x="7919036" y="2266728"/>
            <a:ext cx="186553" cy="5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3208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8199B206-BF9A-FE46-B7C6-6121B5C98E9B}"/>
              </a:ext>
            </a:extLst>
          </p:cNvPr>
          <p:cNvSpPr>
            <a:spLocks noGrp="1"/>
          </p:cNvSpPr>
          <p:nvPr>
            <p:ph type="body" sz="quarter" idx="16"/>
          </p:nvPr>
        </p:nvSpPr>
        <p:spPr>
          <a:xfrm>
            <a:off x="714336" y="469515"/>
            <a:ext cx="10827176" cy="501456"/>
          </a:xfrm>
        </p:spPr>
        <p:txBody>
          <a:bodyPr>
            <a:noAutofit/>
          </a:bodyPr>
          <a:lstStyle/>
          <a:p>
            <a:r>
              <a:rPr lang="en-US" sz="3200" dirty="0"/>
              <a:t>Day of Vaccination Flow Chart: High-level Considerations</a:t>
            </a:r>
          </a:p>
        </p:txBody>
      </p:sp>
      <p:grpSp>
        <p:nvGrpSpPr>
          <p:cNvPr id="10" name="Group 9">
            <a:extLst>
              <a:ext uri="{FF2B5EF4-FFF2-40B4-BE49-F238E27FC236}">
                <a16:creationId xmlns:a16="http://schemas.microsoft.com/office/drawing/2014/main" id="{C8BA176B-1700-1543-B32F-8366737252EA}"/>
              </a:ext>
            </a:extLst>
          </p:cNvPr>
          <p:cNvGrpSpPr/>
          <p:nvPr/>
        </p:nvGrpSpPr>
        <p:grpSpPr>
          <a:xfrm>
            <a:off x="1100645" y="1612701"/>
            <a:ext cx="9990709" cy="4654894"/>
            <a:chOff x="94819" y="1966419"/>
            <a:chExt cx="9990709" cy="4654894"/>
          </a:xfrm>
        </p:grpSpPr>
        <p:sp>
          <p:nvSpPr>
            <p:cNvPr id="3" name="TextBox 2">
              <a:extLst>
                <a:ext uri="{FF2B5EF4-FFF2-40B4-BE49-F238E27FC236}">
                  <a16:creationId xmlns:a16="http://schemas.microsoft.com/office/drawing/2014/main" id="{BC5A0E7B-7996-8F48-B491-1F3527DF994B}"/>
                </a:ext>
              </a:extLst>
            </p:cNvPr>
            <p:cNvSpPr txBox="1"/>
            <p:nvPr/>
          </p:nvSpPr>
          <p:spPr>
            <a:xfrm>
              <a:off x="2158449" y="1966423"/>
              <a:ext cx="1828800" cy="830997"/>
            </a:xfrm>
            <a:prstGeom prst="rect">
              <a:avLst/>
            </a:prstGeom>
            <a:noFill/>
            <a:ln>
              <a:solidFill>
                <a:srgbClr val="000000"/>
              </a:solidFill>
            </a:ln>
          </p:spPr>
          <p:txBody>
            <a:bodyPr wrap="square" rtlCol="0">
              <a:spAutoFit/>
            </a:bodyPr>
            <a:lstStyle/>
            <a:p>
              <a:r>
                <a:rPr lang="en-US" sz="1600" b="1" dirty="0">
                  <a:solidFill>
                    <a:schemeClr val="accent1">
                      <a:lumMod val="50000"/>
                    </a:schemeClr>
                  </a:solidFill>
                </a:rPr>
                <a:t>Informed Consent Confirmed</a:t>
              </a:r>
            </a:p>
            <a:p>
              <a:endParaRPr lang="en-US" sz="1600" b="1" dirty="0">
                <a:solidFill>
                  <a:schemeClr val="accent1">
                    <a:lumMod val="50000"/>
                  </a:schemeClr>
                </a:solidFill>
              </a:endParaRPr>
            </a:p>
          </p:txBody>
        </p:sp>
        <p:sp>
          <p:nvSpPr>
            <p:cNvPr id="5" name="TextBox 4">
              <a:extLst>
                <a:ext uri="{FF2B5EF4-FFF2-40B4-BE49-F238E27FC236}">
                  <a16:creationId xmlns:a16="http://schemas.microsoft.com/office/drawing/2014/main" id="{C2E55D3C-E76F-0A4C-A64E-3E8F9F637A1F}"/>
                </a:ext>
              </a:extLst>
            </p:cNvPr>
            <p:cNvSpPr txBox="1"/>
            <p:nvPr/>
          </p:nvSpPr>
          <p:spPr>
            <a:xfrm>
              <a:off x="4195969" y="1966422"/>
              <a:ext cx="1828800" cy="830997"/>
            </a:xfrm>
            <a:prstGeom prst="rect">
              <a:avLst/>
            </a:prstGeom>
            <a:noFill/>
            <a:ln>
              <a:solidFill>
                <a:srgbClr val="000000"/>
              </a:solidFill>
            </a:ln>
          </p:spPr>
          <p:txBody>
            <a:bodyPr wrap="square" rtlCol="0">
              <a:spAutoFit/>
            </a:bodyPr>
            <a:lstStyle/>
            <a:p>
              <a:r>
                <a:rPr lang="en-US" sz="1600" b="1" dirty="0">
                  <a:solidFill>
                    <a:schemeClr val="accent1">
                      <a:lumMod val="50000"/>
                    </a:schemeClr>
                  </a:solidFill>
                </a:rPr>
                <a:t>Vaccination is Given</a:t>
              </a:r>
            </a:p>
            <a:p>
              <a:endParaRPr lang="en-US" sz="1600" b="1" dirty="0">
                <a:solidFill>
                  <a:schemeClr val="accent1">
                    <a:lumMod val="50000"/>
                  </a:schemeClr>
                </a:solidFill>
              </a:endParaRPr>
            </a:p>
          </p:txBody>
        </p:sp>
        <p:sp>
          <p:nvSpPr>
            <p:cNvPr id="6" name="TextBox 5">
              <a:extLst>
                <a:ext uri="{FF2B5EF4-FFF2-40B4-BE49-F238E27FC236}">
                  <a16:creationId xmlns:a16="http://schemas.microsoft.com/office/drawing/2014/main" id="{8B3D4B5C-6E3E-F141-9474-7C950E8603C0}"/>
                </a:ext>
              </a:extLst>
            </p:cNvPr>
            <p:cNvSpPr txBox="1"/>
            <p:nvPr/>
          </p:nvSpPr>
          <p:spPr>
            <a:xfrm>
              <a:off x="8256728" y="1966419"/>
              <a:ext cx="1828800" cy="830997"/>
            </a:xfrm>
            <a:prstGeom prst="rect">
              <a:avLst/>
            </a:prstGeom>
            <a:noFill/>
            <a:ln>
              <a:solidFill>
                <a:srgbClr val="000000"/>
              </a:solidFill>
            </a:ln>
          </p:spPr>
          <p:txBody>
            <a:bodyPr wrap="square" rtlCol="0">
              <a:spAutoFit/>
            </a:bodyPr>
            <a:lstStyle/>
            <a:p>
              <a:r>
                <a:rPr lang="en-US" sz="1600" b="1" dirty="0">
                  <a:solidFill>
                    <a:schemeClr val="accent1">
                      <a:lumMod val="50000"/>
                    </a:schemeClr>
                  </a:solidFill>
                </a:rPr>
                <a:t>24-48 Hours Post-Vaccination</a:t>
              </a:r>
            </a:p>
            <a:p>
              <a:endParaRPr lang="en-US" sz="1600" b="1" dirty="0">
                <a:solidFill>
                  <a:schemeClr val="accent1">
                    <a:lumMod val="50000"/>
                  </a:schemeClr>
                </a:solidFill>
              </a:endParaRPr>
            </a:p>
          </p:txBody>
        </p:sp>
        <p:sp>
          <p:nvSpPr>
            <p:cNvPr id="9" name="TextBox 8">
              <a:extLst>
                <a:ext uri="{FF2B5EF4-FFF2-40B4-BE49-F238E27FC236}">
                  <a16:creationId xmlns:a16="http://schemas.microsoft.com/office/drawing/2014/main" id="{09C0F602-5966-5E49-9ED9-6590BEA10D77}"/>
                </a:ext>
              </a:extLst>
            </p:cNvPr>
            <p:cNvSpPr txBox="1"/>
            <p:nvPr/>
          </p:nvSpPr>
          <p:spPr>
            <a:xfrm>
              <a:off x="6237432" y="1966419"/>
              <a:ext cx="1828800" cy="830997"/>
            </a:xfrm>
            <a:prstGeom prst="rect">
              <a:avLst/>
            </a:prstGeom>
            <a:noFill/>
            <a:ln>
              <a:solidFill>
                <a:srgbClr val="000000"/>
              </a:solidFill>
            </a:ln>
          </p:spPr>
          <p:txBody>
            <a:bodyPr wrap="square" rtlCol="0">
              <a:spAutoFit/>
            </a:bodyPr>
            <a:lstStyle/>
            <a:p>
              <a:r>
                <a:rPr lang="en-US" sz="1600" b="1" dirty="0">
                  <a:solidFill>
                    <a:schemeClr val="accent1">
                      <a:lumMod val="50000"/>
                    </a:schemeClr>
                  </a:solidFill>
                </a:rPr>
                <a:t>15 Minutes of Observation</a:t>
              </a:r>
            </a:p>
            <a:p>
              <a:endParaRPr lang="en-US" sz="1600" b="1" dirty="0">
                <a:solidFill>
                  <a:schemeClr val="accent1">
                    <a:lumMod val="50000"/>
                  </a:schemeClr>
                </a:solidFill>
              </a:endParaRPr>
            </a:p>
          </p:txBody>
        </p:sp>
        <p:sp>
          <p:nvSpPr>
            <p:cNvPr id="14" name="TextBox 13">
              <a:extLst>
                <a:ext uri="{FF2B5EF4-FFF2-40B4-BE49-F238E27FC236}">
                  <a16:creationId xmlns:a16="http://schemas.microsoft.com/office/drawing/2014/main" id="{30D5DE20-69E0-C945-A5FE-D723A0ECDBE2}"/>
                </a:ext>
              </a:extLst>
            </p:cNvPr>
            <p:cNvSpPr txBox="1"/>
            <p:nvPr/>
          </p:nvSpPr>
          <p:spPr>
            <a:xfrm>
              <a:off x="116986" y="1966419"/>
              <a:ext cx="1828800" cy="830997"/>
            </a:xfrm>
            <a:prstGeom prst="rect">
              <a:avLst/>
            </a:prstGeom>
            <a:noFill/>
            <a:ln>
              <a:solidFill>
                <a:srgbClr val="000000"/>
              </a:solidFill>
            </a:ln>
          </p:spPr>
          <p:txBody>
            <a:bodyPr wrap="square" rtlCol="0">
              <a:spAutoFit/>
            </a:bodyPr>
            <a:lstStyle/>
            <a:p>
              <a:r>
                <a:rPr lang="en-US" sz="1600" b="1" dirty="0">
                  <a:solidFill>
                    <a:schemeClr val="accent1">
                      <a:lumMod val="50000"/>
                    </a:schemeClr>
                  </a:solidFill>
                </a:rPr>
                <a:t>Staff and Patients Arrive at Location</a:t>
              </a:r>
            </a:p>
          </p:txBody>
        </p:sp>
        <p:sp>
          <p:nvSpPr>
            <p:cNvPr id="16" name="TextBox 15">
              <a:extLst>
                <a:ext uri="{FF2B5EF4-FFF2-40B4-BE49-F238E27FC236}">
                  <a16:creationId xmlns:a16="http://schemas.microsoft.com/office/drawing/2014/main" id="{5A4DF324-67D9-F243-8E1B-0D5858E25B74}"/>
                </a:ext>
              </a:extLst>
            </p:cNvPr>
            <p:cNvSpPr txBox="1"/>
            <p:nvPr/>
          </p:nvSpPr>
          <p:spPr>
            <a:xfrm>
              <a:off x="94819" y="3297326"/>
              <a:ext cx="1828800" cy="3323987"/>
            </a:xfrm>
            <a:prstGeom prst="rect">
              <a:avLst/>
            </a:prstGeom>
            <a:noFill/>
            <a:ln>
              <a:solidFill>
                <a:srgbClr val="000000"/>
              </a:solidFill>
            </a:ln>
          </p:spPr>
          <p:txBody>
            <a:bodyPr wrap="square" rtlCol="0">
              <a:spAutoFit/>
            </a:bodyPr>
            <a:lstStyle/>
            <a:p>
              <a:r>
                <a:rPr lang="en-US" sz="1400" b="1" dirty="0"/>
                <a:t>Considerations:</a:t>
              </a:r>
            </a:p>
            <a:p>
              <a:pPr marL="285750" indent="-285750">
                <a:buFont typeface="Arial" panose="020B0604020202020204" pitchFamily="34" charset="0"/>
                <a:buChar char="•"/>
              </a:pPr>
              <a:r>
                <a:rPr lang="en-US" sz="1400" dirty="0"/>
                <a:t>PPE for staff</a:t>
              </a:r>
            </a:p>
            <a:p>
              <a:pPr marL="285750" indent="-285750">
                <a:buFont typeface="Arial" panose="020B0604020202020204" pitchFamily="34" charset="0"/>
                <a:buChar char="•"/>
              </a:pPr>
              <a:r>
                <a:rPr lang="en-US" sz="1400" dirty="0"/>
                <a:t>PPE for patients</a:t>
              </a:r>
            </a:p>
            <a:p>
              <a:pPr marL="285750" indent="-285750">
                <a:buFont typeface="Arial" panose="020B0604020202020204" pitchFamily="34" charset="0"/>
                <a:buChar char="•"/>
              </a:pPr>
              <a:r>
                <a:rPr lang="en-US" sz="1400" dirty="0"/>
                <a:t>Transportation to site for physically impaired residents</a:t>
              </a:r>
            </a:p>
            <a:p>
              <a:pPr marL="285750" indent="-285750">
                <a:buFont typeface="Arial" panose="020B0604020202020204" pitchFamily="34" charset="0"/>
                <a:buChar char="•"/>
              </a:pPr>
              <a:r>
                <a:rPr lang="en-US" sz="1400" dirty="0"/>
                <a:t>Transportation for memory impaired residents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p:txBody>
        </p:sp>
        <p:sp>
          <p:nvSpPr>
            <p:cNvPr id="17" name="TextBox 16">
              <a:extLst>
                <a:ext uri="{FF2B5EF4-FFF2-40B4-BE49-F238E27FC236}">
                  <a16:creationId xmlns:a16="http://schemas.microsoft.com/office/drawing/2014/main" id="{D859941F-F28C-574C-A79E-81B64F47CD95}"/>
                </a:ext>
              </a:extLst>
            </p:cNvPr>
            <p:cNvSpPr txBox="1"/>
            <p:nvPr/>
          </p:nvSpPr>
          <p:spPr>
            <a:xfrm>
              <a:off x="2132339" y="3289858"/>
              <a:ext cx="1828800" cy="3323987"/>
            </a:xfrm>
            <a:prstGeom prst="rect">
              <a:avLst/>
            </a:prstGeom>
            <a:noFill/>
            <a:ln>
              <a:solidFill>
                <a:srgbClr val="000000"/>
              </a:solidFill>
            </a:ln>
          </p:spPr>
          <p:txBody>
            <a:bodyPr wrap="square" rtlCol="0">
              <a:spAutoFit/>
            </a:bodyPr>
            <a:lstStyle/>
            <a:p>
              <a:r>
                <a:rPr lang="en-US" sz="1400" b="1" dirty="0"/>
                <a:t>Considerations:</a:t>
              </a:r>
            </a:p>
            <a:p>
              <a:pPr marL="285750" indent="-285750">
                <a:buFont typeface="Arial" panose="020B0604020202020204" pitchFamily="34" charset="0"/>
                <a:buChar char="•"/>
              </a:pPr>
              <a:r>
                <a:rPr lang="en-US" sz="1300" dirty="0"/>
                <a:t>Who is confirming consent?</a:t>
              </a:r>
            </a:p>
            <a:p>
              <a:pPr marL="285750" indent="-285750">
                <a:buFont typeface="Arial" panose="020B0604020202020204" pitchFamily="34" charset="0"/>
                <a:buChar char="•"/>
              </a:pPr>
              <a:r>
                <a:rPr lang="en-US" sz="1300" dirty="0"/>
                <a:t>How will you handle patients/ staff who change their mind on the day?</a:t>
              </a:r>
            </a:p>
            <a:p>
              <a:pPr marL="285750" indent="-285750">
                <a:buFont typeface="Arial" panose="020B0604020202020204" pitchFamily="34" charset="0"/>
                <a:buChar char="•"/>
              </a:pPr>
              <a:r>
                <a:rPr lang="en-US" sz="1300" dirty="0"/>
                <a:t>Where is consent confirmed for your records?</a:t>
              </a:r>
            </a:p>
            <a:p>
              <a:pPr marL="285750" indent="-285750">
                <a:buFont typeface="Arial" panose="020B0604020202020204" pitchFamily="34" charset="0"/>
                <a:buChar char="•"/>
              </a:pPr>
              <a:r>
                <a:rPr lang="en-US" sz="1300" dirty="0"/>
                <a:t>Who does patient documentation for your records?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p:txBody>
        </p:sp>
        <p:sp>
          <p:nvSpPr>
            <p:cNvPr id="18" name="TextBox 17">
              <a:extLst>
                <a:ext uri="{FF2B5EF4-FFF2-40B4-BE49-F238E27FC236}">
                  <a16:creationId xmlns:a16="http://schemas.microsoft.com/office/drawing/2014/main" id="{20865AC8-5B43-6646-AED0-F7055607F235}"/>
                </a:ext>
              </a:extLst>
            </p:cNvPr>
            <p:cNvSpPr txBox="1"/>
            <p:nvPr/>
          </p:nvSpPr>
          <p:spPr>
            <a:xfrm>
              <a:off x="4173802" y="3289856"/>
              <a:ext cx="1828800" cy="3323987"/>
            </a:xfrm>
            <a:prstGeom prst="rect">
              <a:avLst/>
            </a:prstGeom>
            <a:noFill/>
            <a:ln>
              <a:solidFill>
                <a:srgbClr val="000000"/>
              </a:solidFill>
            </a:ln>
          </p:spPr>
          <p:txBody>
            <a:bodyPr wrap="square" rtlCol="0">
              <a:spAutoFit/>
            </a:bodyPr>
            <a:lstStyle/>
            <a:p>
              <a:r>
                <a:rPr lang="en-US" sz="1400" b="1" dirty="0"/>
                <a:t>Considerations:</a:t>
              </a:r>
            </a:p>
            <a:p>
              <a:pPr marL="285750" indent="-285750">
                <a:buFont typeface="Arial" panose="020B0604020202020204" pitchFamily="34" charset="0"/>
                <a:buChar char="•"/>
              </a:pPr>
              <a:r>
                <a:rPr lang="en-US" sz="1400" dirty="0"/>
                <a:t>Documentation</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p:txBody>
        </p:sp>
        <p:sp>
          <p:nvSpPr>
            <p:cNvPr id="19" name="TextBox 18">
              <a:extLst>
                <a:ext uri="{FF2B5EF4-FFF2-40B4-BE49-F238E27FC236}">
                  <a16:creationId xmlns:a16="http://schemas.microsoft.com/office/drawing/2014/main" id="{163E9E98-8E75-4D45-8240-879204F237DE}"/>
                </a:ext>
              </a:extLst>
            </p:cNvPr>
            <p:cNvSpPr txBox="1"/>
            <p:nvPr/>
          </p:nvSpPr>
          <p:spPr>
            <a:xfrm>
              <a:off x="6211321" y="3289857"/>
              <a:ext cx="1828800" cy="3323987"/>
            </a:xfrm>
            <a:prstGeom prst="rect">
              <a:avLst/>
            </a:prstGeom>
            <a:noFill/>
            <a:ln>
              <a:solidFill>
                <a:srgbClr val="000000"/>
              </a:solidFill>
            </a:ln>
          </p:spPr>
          <p:txBody>
            <a:bodyPr wrap="square" rtlCol="0">
              <a:spAutoFit/>
            </a:bodyPr>
            <a:lstStyle/>
            <a:p>
              <a:r>
                <a:rPr lang="en-US" sz="1400" b="1" dirty="0"/>
                <a:t>Considerations:</a:t>
              </a:r>
            </a:p>
            <a:p>
              <a:pPr marL="285750" indent="-285750">
                <a:buFont typeface="Arial" panose="020B0604020202020204" pitchFamily="34" charset="0"/>
                <a:buChar char="•"/>
              </a:pPr>
              <a:r>
                <a:rPr lang="en-US" sz="1400" dirty="0"/>
                <a:t>Who is responsible for observation?</a:t>
              </a:r>
            </a:p>
            <a:p>
              <a:pPr marL="285750" indent="-285750">
                <a:buFont typeface="Arial" panose="020B0604020202020204" pitchFamily="34" charset="0"/>
                <a:buChar char="•"/>
              </a:pPr>
              <a:r>
                <a:rPr lang="en-US" sz="1400" dirty="0"/>
                <a:t>Supplies on hand for Adverse Events:</a:t>
              </a:r>
            </a:p>
            <a:p>
              <a:pPr marL="742950" lvl="1" indent="-285750">
                <a:buFont typeface="Arial" panose="020B0604020202020204" pitchFamily="34" charset="0"/>
                <a:buChar char="•"/>
              </a:pPr>
              <a:r>
                <a:rPr lang="en-US" sz="1400" dirty="0"/>
                <a:t>Epi-Pens</a:t>
              </a:r>
            </a:p>
            <a:p>
              <a:pPr marL="742950" lvl="1" indent="-285750">
                <a:buFont typeface="Arial" panose="020B0604020202020204" pitchFamily="34" charset="0"/>
                <a:buChar char="•"/>
              </a:pPr>
              <a:r>
                <a:rPr lang="en-US" sz="1400" dirty="0"/>
                <a:t>Syncope</a:t>
              </a:r>
            </a:p>
            <a:p>
              <a:pPr marL="742950" lvl="1" indent="-285750">
                <a:buFont typeface="Arial" panose="020B0604020202020204" pitchFamily="34" charset="0"/>
                <a:buChar char="•"/>
              </a:pPr>
              <a:r>
                <a:rPr lang="en-US" sz="1400" dirty="0"/>
                <a:t>Additional Meds</a:t>
              </a:r>
            </a:p>
            <a:p>
              <a:pPr marL="285750" indent="-285750">
                <a:buFont typeface="Arial" panose="020B0604020202020204" pitchFamily="34" charset="0"/>
                <a:buChar char="•"/>
              </a:pPr>
              <a:r>
                <a:rPr lang="en-US" sz="1400" dirty="0"/>
                <a:t>Staffing for patients with memory impairment</a:t>
              </a:r>
            </a:p>
          </p:txBody>
        </p:sp>
        <p:sp>
          <p:nvSpPr>
            <p:cNvPr id="20" name="TextBox 19">
              <a:extLst>
                <a:ext uri="{FF2B5EF4-FFF2-40B4-BE49-F238E27FC236}">
                  <a16:creationId xmlns:a16="http://schemas.microsoft.com/office/drawing/2014/main" id="{5F958983-1183-BD47-9C37-FBBD4AFE2218}"/>
                </a:ext>
              </a:extLst>
            </p:cNvPr>
            <p:cNvSpPr txBox="1"/>
            <p:nvPr/>
          </p:nvSpPr>
          <p:spPr>
            <a:xfrm>
              <a:off x="8256728" y="3289856"/>
              <a:ext cx="1828800" cy="3323987"/>
            </a:xfrm>
            <a:prstGeom prst="rect">
              <a:avLst/>
            </a:prstGeom>
            <a:noFill/>
            <a:ln>
              <a:solidFill>
                <a:srgbClr val="000000"/>
              </a:solidFill>
            </a:ln>
          </p:spPr>
          <p:txBody>
            <a:bodyPr wrap="square" rtlCol="0">
              <a:spAutoFit/>
            </a:bodyPr>
            <a:lstStyle/>
            <a:p>
              <a:r>
                <a:rPr lang="en-US" sz="1400" b="1" dirty="0"/>
                <a:t>Considerations:</a:t>
              </a:r>
            </a:p>
            <a:p>
              <a:pPr marL="285750" indent="-285750">
                <a:buFont typeface="Arial" panose="020B0604020202020204" pitchFamily="34" charset="0"/>
                <a:buChar char="•"/>
              </a:pPr>
              <a:r>
                <a:rPr lang="en-US" sz="1400" dirty="0"/>
                <a:t>Staff absence</a:t>
              </a:r>
            </a:p>
            <a:p>
              <a:pPr marL="285750" indent="-285750">
                <a:buFont typeface="Arial" panose="020B0604020202020204" pitchFamily="34" charset="0"/>
                <a:buChar char="•"/>
              </a:pPr>
              <a:r>
                <a:rPr lang="en-US" sz="1400" dirty="0"/>
                <a:t>Impairment:</a:t>
              </a:r>
            </a:p>
            <a:p>
              <a:pPr marL="742950" lvl="1" indent="-285750">
                <a:buFont typeface="Arial" panose="020B0604020202020204" pitchFamily="34" charset="0"/>
                <a:buChar char="•"/>
              </a:pPr>
              <a:r>
                <a:rPr lang="en-US" sz="1400" dirty="0"/>
                <a:t>Site pain</a:t>
              </a:r>
            </a:p>
            <a:p>
              <a:pPr marL="742950" lvl="1" indent="-285750">
                <a:buFont typeface="Arial" panose="020B0604020202020204" pitchFamily="34" charset="0"/>
                <a:buChar char="•"/>
              </a:pPr>
              <a:r>
                <a:rPr lang="en-US" sz="1400" dirty="0"/>
                <a:t>Fatigue</a:t>
              </a:r>
            </a:p>
            <a:p>
              <a:pPr marL="742950" lvl="1" indent="-285750">
                <a:buFont typeface="Arial" panose="020B0604020202020204" pitchFamily="34" charset="0"/>
                <a:buChar char="•"/>
              </a:pPr>
              <a:r>
                <a:rPr lang="en-US" sz="1400" dirty="0"/>
                <a:t>Headache</a:t>
              </a:r>
            </a:p>
            <a:p>
              <a:pPr marL="742950" lvl="1" indent="-285750">
                <a:buFont typeface="Arial" panose="020B0604020202020204" pitchFamily="34" charset="0"/>
                <a:buChar char="•"/>
              </a:pPr>
              <a:r>
                <a:rPr lang="en-US" sz="1400" dirty="0"/>
                <a:t>Severe</a:t>
              </a:r>
            </a:p>
            <a:p>
              <a:pPr marL="285750" indent="-285750">
                <a:buFont typeface="Arial" panose="020B0604020202020204" pitchFamily="34" charset="0"/>
                <a:buChar char="•"/>
              </a:pPr>
              <a:r>
                <a:rPr lang="en-US" sz="1400" dirty="0"/>
                <a:t>Reporting of adverse events</a:t>
              </a:r>
            </a:p>
            <a:p>
              <a:pPr marL="285750" indent="-285750">
                <a:buFont typeface="Arial" panose="020B0604020202020204" pitchFamily="34" charset="0"/>
                <a:buChar char="•"/>
              </a:pPr>
              <a:r>
                <a:rPr lang="en-US" sz="1400" dirty="0"/>
                <a:t>Delayed allergic reactions</a:t>
              </a:r>
            </a:p>
            <a:p>
              <a:pPr marL="285750" indent="-285750">
                <a:buFont typeface="Arial" panose="020B0604020202020204" pitchFamily="34" charset="0"/>
                <a:buChar char="•"/>
              </a:pPr>
              <a:r>
                <a:rPr lang="en-US" sz="1400" dirty="0"/>
                <a:t>Schedule 2</a:t>
              </a:r>
              <a:r>
                <a:rPr lang="en-US" sz="1400" baseline="30000" dirty="0"/>
                <a:t>nd</a:t>
              </a:r>
              <a:r>
                <a:rPr lang="en-US" sz="1400" dirty="0"/>
                <a:t> Dose</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p:txBody>
        </p:sp>
        <p:sp>
          <p:nvSpPr>
            <p:cNvPr id="4" name="Right Arrow 3">
              <a:extLst>
                <a:ext uri="{FF2B5EF4-FFF2-40B4-BE49-F238E27FC236}">
                  <a16:creationId xmlns:a16="http://schemas.microsoft.com/office/drawing/2014/main" id="{F99478C3-2C10-FF4A-8C71-FE3BADFFB4CD}"/>
                </a:ext>
              </a:extLst>
            </p:cNvPr>
            <p:cNvSpPr/>
            <p:nvPr/>
          </p:nvSpPr>
          <p:spPr>
            <a:xfrm>
              <a:off x="1945786" y="2335696"/>
              <a:ext cx="186553" cy="5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a:extLst>
                <a:ext uri="{FF2B5EF4-FFF2-40B4-BE49-F238E27FC236}">
                  <a16:creationId xmlns:a16="http://schemas.microsoft.com/office/drawing/2014/main" id="{8609F4AE-190A-5049-868D-D18766821006}"/>
                </a:ext>
              </a:extLst>
            </p:cNvPr>
            <p:cNvSpPr/>
            <p:nvPr/>
          </p:nvSpPr>
          <p:spPr>
            <a:xfrm>
              <a:off x="3996361" y="2352100"/>
              <a:ext cx="186553" cy="5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a:extLst>
                <a:ext uri="{FF2B5EF4-FFF2-40B4-BE49-F238E27FC236}">
                  <a16:creationId xmlns:a16="http://schemas.microsoft.com/office/drawing/2014/main" id="{F0482708-635D-B745-B947-858FCFF978DD}"/>
                </a:ext>
              </a:extLst>
            </p:cNvPr>
            <p:cNvSpPr/>
            <p:nvPr/>
          </p:nvSpPr>
          <p:spPr>
            <a:xfrm>
              <a:off x="6046936" y="2367774"/>
              <a:ext cx="186553" cy="5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a:extLst>
                <a:ext uri="{FF2B5EF4-FFF2-40B4-BE49-F238E27FC236}">
                  <a16:creationId xmlns:a16="http://schemas.microsoft.com/office/drawing/2014/main" id="{BCA85EEA-D80D-3C4E-8B15-CB3DFA9087EE}"/>
                </a:ext>
              </a:extLst>
            </p:cNvPr>
            <p:cNvSpPr/>
            <p:nvPr/>
          </p:nvSpPr>
          <p:spPr>
            <a:xfrm>
              <a:off x="8068521" y="2352100"/>
              <a:ext cx="186553" cy="5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85920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EDE3282-8BEB-0C4D-85E4-7EA495EF2615}"/>
              </a:ext>
            </a:extLst>
          </p:cNvPr>
          <p:cNvSpPr>
            <a:spLocks noGrp="1"/>
          </p:cNvSpPr>
          <p:nvPr>
            <p:ph type="body" sz="quarter" idx="16"/>
          </p:nvPr>
        </p:nvSpPr>
        <p:spPr>
          <a:xfrm>
            <a:off x="714336" y="468703"/>
            <a:ext cx="10827176" cy="501456"/>
          </a:xfrm>
        </p:spPr>
        <p:txBody>
          <a:bodyPr/>
          <a:lstStyle/>
          <a:p>
            <a:r>
              <a:rPr lang="en-US" altLang="en-US" dirty="0"/>
              <a:t>The Basis for Testing and Learning</a:t>
            </a:r>
          </a:p>
          <a:p>
            <a:r>
              <a:rPr lang="en-US" altLang="en-US" dirty="0"/>
              <a:t>Model for Improvement: IHI and API</a:t>
            </a:r>
            <a:endParaRPr lang="en-US" dirty="0"/>
          </a:p>
        </p:txBody>
      </p:sp>
      <p:pic>
        <p:nvPicPr>
          <p:cNvPr id="4" name="Picture 2" descr="s_02_mfi_nofill_03">
            <a:extLst>
              <a:ext uri="{FF2B5EF4-FFF2-40B4-BE49-F238E27FC236}">
                <a16:creationId xmlns:a16="http://schemas.microsoft.com/office/drawing/2014/main" id="{025F7140-EE1D-3B4D-A6D0-427C9554B1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3748" y="1683579"/>
            <a:ext cx="2881423" cy="427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2">
            <a:extLst>
              <a:ext uri="{FF2B5EF4-FFF2-40B4-BE49-F238E27FC236}">
                <a16:creationId xmlns:a16="http://schemas.microsoft.com/office/drawing/2014/main" id="{1D042BD5-2BE1-0C41-A17D-7105720C1002}"/>
              </a:ext>
            </a:extLst>
          </p:cNvPr>
          <p:cNvSpPr txBox="1">
            <a:spLocks noChangeArrowheads="1"/>
          </p:cNvSpPr>
          <p:nvPr/>
        </p:nvSpPr>
        <p:spPr bwMode="auto">
          <a:xfrm>
            <a:off x="714336" y="5955403"/>
            <a:ext cx="6039026"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9CD4E4"/>
              </a:buClr>
              <a:buSzPct val="85000"/>
              <a:buBlip>
                <a:blip r:embed="rId4"/>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Clr>
                <a:srgbClr val="9CD4E4"/>
              </a:buClr>
              <a:buSzPct val="85000"/>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rgbClr val="9CD4E4"/>
              </a:buClr>
              <a:buSzPct val="85000"/>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3pPr>
            <a:lvl4pPr marL="1600200" indent="-228600">
              <a:spcBef>
                <a:spcPct val="20000"/>
              </a:spcBef>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1350" dirty="0">
                <a:solidFill>
                  <a:srgbClr val="000000"/>
                </a:solidFill>
                <a:latin typeface="Calibri" panose="020F0502020204030204" pitchFamily="34" charset="0"/>
              </a:rPr>
              <a:t>The Improvement Guide, 2</a:t>
            </a:r>
            <a:r>
              <a:rPr lang="en-US" altLang="en-US" sz="1350" baseline="30000" dirty="0">
                <a:solidFill>
                  <a:srgbClr val="000000"/>
                </a:solidFill>
                <a:latin typeface="Calibri" panose="020F0502020204030204" pitchFamily="34" charset="0"/>
              </a:rPr>
              <a:t>nd</a:t>
            </a:r>
            <a:r>
              <a:rPr lang="en-US" altLang="en-US" sz="1350" dirty="0">
                <a:solidFill>
                  <a:srgbClr val="000000"/>
                </a:solidFill>
                <a:latin typeface="Calibri" panose="020F0502020204030204" pitchFamily="34" charset="0"/>
              </a:rPr>
              <a:t> Edition, Langley, Moen, Nolan, et.al., </a:t>
            </a:r>
            <a:r>
              <a:rPr lang="en-US" altLang="en-US" sz="1350" dirty="0" err="1">
                <a:solidFill>
                  <a:srgbClr val="000000"/>
                </a:solidFill>
                <a:latin typeface="Calibri" panose="020F0502020204030204" pitchFamily="34" charset="0"/>
              </a:rPr>
              <a:t>Jossey</a:t>
            </a:r>
            <a:r>
              <a:rPr lang="en-US" altLang="en-US" sz="1350" dirty="0">
                <a:solidFill>
                  <a:srgbClr val="000000"/>
                </a:solidFill>
                <a:latin typeface="Calibri" panose="020F0502020204030204" pitchFamily="34" charset="0"/>
              </a:rPr>
              <a:t>-Bass 2009</a:t>
            </a:r>
          </a:p>
        </p:txBody>
      </p:sp>
      <p:sp>
        <p:nvSpPr>
          <p:cNvPr id="6" name="Text Placeholder 4">
            <a:extLst>
              <a:ext uri="{FF2B5EF4-FFF2-40B4-BE49-F238E27FC236}">
                <a16:creationId xmlns:a16="http://schemas.microsoft.com/office/drawing/2014/main" id="{CE997F81-7926-6D49-B3B4-26755DC06710}"/>
              </a:ext>
            </a:extLst>
          </p:cNvPr>
          <p:cNvSpPr>
            <a:spLocks noGrp="1"/>
          </p:cNvSpPr>
          <p:nvPr>
            <p:ph type="body" sz="quarter" idx="18"/>
          </p:nvPr>
        </p:nvSpPr>
        <p:spPr>
          <a:xfrm>
            <a:off x="6274583" y="1683579"/>
            <a:ext cx="4965700" cy="4090500"/>
          </a:xfrm>
          <a:ln>
            <a:solidFill>
              <a:schemeClr val="accent1"/>
            </a:solidFill>
          </a:ln>
        </p:spPr>
        <p:txBody>
          <a:bodyPr/>
          <a:lstStyle/>
          <a:p>
            <a:pPr marL="0" indent="0" algn="ctr">
              <a:buNone/>
            </a:pPr>
            <a:r>
              <a:rPr lang="en-US" b="1" dirty="0"/>
              <a:t>Learn in Small Doses</a:t>
            </a:r>
          </a:p>
          <a:p>
            <a:r>
              <a:rPr lang="en-US" dirty="0"/>
              <a:t>Segmentation is trying an idea on a portion of the population where you stack the deck in your favor and are most likely to succeed in order to test the idea without dealing with all the obstacles.</a:t>
            </a:r>
          </a:p>
          <a:p>
            <a:r>
              <a:rPr lang="en-US" dirty="0"/>
              <a:t>Learn in small samples, get your process working, and then spread.</a:t>
            </a:r>
          </a:p>
        </p:txBody>
      </p:sp>
    </p:spTree>
    <p:extLst>
      <p:ext uri="{BB962C8B-B14F-4D97-AF65-F5344CB8AC3E}">
        <p14:creationId xmlns:p14="http://schemas.microsoft.com/office/powerpoint/2010/main" val="4144285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9518CC33-71AA-A642-99A9-2E0917162ED2}"/>
              </a:ext>
            </a:extLst>
          </p:cNvPr>
          <p:cNvSpPr>
            <a:spLocks noGrp="1"/>
          </p:cNvSpPr>
          <p:nvPr>
            <p:ph type="body" sz="quarter" idx="18"/>
          </p:nvPr>
        </p:nvSpPr>
        <p:spPr>
          <a:xfrm>
            <a:off x="714336" y="1843307"/>
            <a:ext cx="5084885" cy="3614737"/>
          </a:xfrm>
        </p:spPr>
        <p:txBody>
          <a:bodyPr/>
          <a:lstStyle/>
          <a:p>
            <a:r>
              <a:rPr lang="en-US" dirty="0"/>
              <a:t>Keep it </a:t>
            </a:r>
            <a:r>
              <a:rPr lang="en-US" b="1" dirty="0">
                <a:solidFill>
                  <a:schemeClr val="tx1"/>
                </a:solidFill>
              </a:rPr>
              <a:t>SIMPLE</a:t>
            </a:r>
          </a:p>
          <a:p>
            <a:r>
              <a:rPr lang="en-US" dirty="0"/>
              <a:t>Make sure it is </a:t>
            </a:r>
            <a:r>
              <a:rPr lang="en-US" b="1" dirty="0">
                <a:solidFill>
                  <a:schemeClr val="tx1"/>
                </a:solidFill>
              </a:rPr>
              <a:t>DOABLE</a:t>
            </a:r>
          </a:p>
          <a:p>
            <a:r>
              <a:rPr lang="en-US" dirty="0"/>
              <a:t>Use </a:t>
            </a:r>
            <a:r>
              <a:rPr lang="en-US" b="1" dirty="0">
                <a:solidFill>
                  <a:schemeClr val="tx1"/>
                </a:solidFill>
              </a:rPr>
              <a:t>MINIMAL RESOURCES</a:t>
            </a:r>
          </a:p>
          <a:p>
            <a:r>
              <a:rPr lang="en-US" dirty="0">
                <a:solidFill>
                  <a:schemeClr val="accent3"/>
                </a:solidFill>
              </a:rPr>
              <a:t>Know what the data is telling you </a:t>
            </a:r>
            <a:r>
              <a:rPr lang="en-US" b="1" dirty="0">
                <a:solidFill>
                  <a:schemeClr val="tx1"/>
                </a:solidFill>
              </a:rPr>
              <a:t>OVER TIME</a:t>
            </a:r>
          </a:p>
        </p:txBody>
      </p:sp>
      <p:sp>
        <p:nvSpPr>
          <p:cNvPr id="11" name="Text Placeholder 10">
            <a:extLst>
              <a:ext uri="{FF2B5EF4-FFF2-40B4-BE49-F238E27FC236}">
                <a16:creationId xmlns:a16="http://schemas.microsoft.com/office/drawing/2014/main" id="{E74638FC-F4E4-8140-AC9F-7C359664A5DB}"/>
              </a:ext>
            </a:extLst>
          </p:cNvPr>
          <p:cNvSpPr>
            <a:spLocks noGrp="1"/>
          </p:cNvSpPr>
          <p:nvPr>
            <p:ph type="body" sz="quarter" idx="16"/>
          </p:nvPr>
        </p:nvSpPr>
        <p:spPr/>
        <p:txBody>
          <a:bodyPr/>
          <a:lstStyle/>
          <a:p>
            <a:r>
              <a:rPr lang="en-US" dirty="0"/>
              <a:t>Rules of Measurement in Reliable Design</a:t>
            </a:r>
          </a:p>
        </p:txBody>
      </p:sp>
      <p:sp>
        <p:nvSpPr>
          <p:cNvPr id="13" name="Rectangle 12">
            <a:extLst>
              <a:ext uri="{FF2B5EF4-FFF2-40B4-BE49-F238E27FC236}">
                <a16:creationId xmlns:a16="http://schemas.microsoft.com/office/drawing/2014/main" id="{A5FD5B87-FA57-2042-9422-0113207F656C}"/>
              </a:ext>
            </a:extLst>
          </p:cNvPr>
          <p:cNvSpPr/>
          <p:nvPr/>
        </p:nvSpPr>
        <p:spPr>
          <a:xfrm>
            <a:off x="714336" y="6012714"/>
            <a:ext cx="2941831" cy="369332"/>
          </a:xfrm>
          <a:prstGeom prst="rect">
            <a:avLst/>
          </a:prstGeom>
        </p:spPr>
        <p:txBody>
          <a:bodyPr wrap="none">
            <a:spAutoFit/>
          </a:bodyPr>
          <a:lstStyle/>
          <a:p>
            <a:r>
              <a:rPr lang="en-US" dirty="0"/>
              <a:t>Adapted from Roger </a:t>
            </a:r>
            <a:r>
              <a:rPr lang="en-US" dirty="0" err="1"/>
              <a:t>Resar</a:t>
            </a:r>
            <a:endParaRPr lang="en-US" dirty="0"/>
          </a:p>
        </p:txBody>
      </p:sp>
      <p:sp>
        <p:nvSpPr>
          <p:cNvPr id="6" name="Content Placeholder 2">
            <a:extLst>
              <a:ext uri="{FF2B5EF4-FFF2-40B4-BE49-F238E27FC236}">
                <a16:creationId xmlns:a16="http://schemas.microsoft.com/office/drawing/2014/main" id="{0B374F7E-CA5F-9347-853E-333D33F84C1C}"/>
              </a:ext>
            </a:extLst>
          </p:cNvPr>
          <p:cNvSpPr txBox="1">
            <a:spLocks/>
          </p:cNvSpPr>
          <p:nvPr/>
        </p:nvSpPr>
        <p:spPr>
          <a:xfrm>
            <a:off x="6562846" y="1728216"/>
            <a:ext cx="5257494" cy="4019814"/>
          </a:xfrm>
        </p:spPr>
        <p:txBody>
          <a:bodyPr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1800"/>
              </a:spcBef>
              <a:buFont typeface="Arial" panose="020B0604020202020204" pitchFamily="34" charset="0"/>
              <a:buNone/>
            </a:pPr>
            <a:r>
              <a:rPr lang="en-US" sz="2000">
                <a:solidFill>
                  <a:srgbClr val="44546A"/>
                </a:solidFill>
              </a:rPr>
              <a:t>Keep to a yes/no format</a:t>
            </a:r>
          </a:p>
          <a:p>
            <a:pPr marL="0" indent="0">
              <a:lnSpc>
                <a:spcPct val="125000"/>
              </a:lnSpc>
              <a:spcBef>
                <a:spcPts val="1800"/>
              </a:spcBef>
              <a:buFont typeface="Arial" panose="020B0604020202020204" pitchFamily="34" charset="0"/>
              <a:buNone/>
            </a:pPr>
            <a:r>
              <a:rPr lang="en-US" sz="2000">
                <a:solidFill>
                  <a:srgbClr val="44546A"/>
                </a:solidFill>
              </a:rPr>
              <a:t>Small samples rather than all</a:t>
            </a:r>
          </a:p>
          <a:p>
            <a:pPr marL="0" indent="0">
              <a:lnSpc>
                <a:spcPct val="125000"/>
              </a:lnSpc>
              <a:spcBef>
                <a:spcPts val="1800"/>
              </a:spcBef>
              <a:buFont typeface="Arial" panose="020B0604020202020204" pitchFamily="34" charset="0"/>
              <a:buNone/>
            </a:pPr>
            <a:r>
              <a:rPr lang="en-US" sz="2000">
                <a:solidFill>
                  <a:srgbClr val="44546A"/>
                </a:solidFill>
              </a:rPr>
              <a:t>Person/persons responsible for the design should do the data collection</a:t>
            </a:r>
          </a:p>
          <a:p>
            <a:pPr marL="0" indent="0">
              <a:lnSpc>
                <a:spcPct val="125000"/>
              </a:lnSpc>
              <a:spcBef>
                <a:spcPts val="1800"/>
              </a:spcBef>
              <a:buFont typeface="Arial" panose="020B0604020202020204" pitchFamily="34" charset="0"/>
              <a:buNone/>
            </a:pPr>
            <a:r>
              <a:rPr lang="en-US" sz="2000">
                <a:solidFill>
                  <a:srgbClr val="44546A"/>
                </a:solidFill>
              </a:rPr>
              <a:t>Process reliability data used to refine the process until 95% reliability is reached</a:t>
            </a:r>
          </a:p>
          <a:p>
            <a:pPr marL="0" indent="0">
              <a:lnSpc>
                <a:spcPct val="125000"/>
              </a:lnSpc>
              <a:spcBef>
                <a:spcPts val="1800"/>
              </a:spcBef>
              <a:buFont typeface="Arial" panose="020B0604020202020204" pitchFamily="34" charset="0"/>
              <a:buNone/>
            </a:pPr>
            <a:r>
              <a:rPr lang="en-US" sz="2000">
                <a:solidFill>
                  <a:srgbClr val="44546A"/>
                </a:solidFill>
              </a:rPr>
              <a:t>For a process thought to be reliable spot checks need to be made and defects studied</a:t>
            </a:r>
          </a:p>
          <a:p>
            <a:endParaRPr lang="en-US" sz="2000"/>
          </a:p>
          <a:p>
            <a:endParaRPr lang="en-US" sz="2000" dirty="0"/>
          </a:p>
        </p:txBody>
      </p:sp>
      <p:pic>
        <p:nvPicPr>
          <p:cNvPr id="7" name="Graphic 6" descr="Checkbox Checked with solid fill">
            <a:extLst>
              <a:ext uri="{FF2B5EF4-FFF2-40B4-BE49-F238E27FC236}">
                <a16:creationId xmlns:a16="http://schemas.microsoft.com/office/drawing/2014/main" id="{151970E0-3556-A946-BE64-9402CD77B1A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88889" y="1585262"/>
            <a:ext cx="748535" cy="748535"/>
          </a:xfrm>
          <a:prstGeom prst="rect">
            <a:avLst/>
          </a:prstGeom>
        </p:spPr>
      </p:pic>
      <p:pic>
        <p:nvPicPr>
          <p:cNvPr id="8" name="Graphic 7" descr="Normal Distribution with solid fill">
            <a:extLst>
              <a:ext uri="{FF2B5EF4-FFF2-40B4-BE49-F238E27FC236}">
                <a16:creationId xmlns:a16="http://schemas.microsoft.com/office/drawing/2014/main" id="{E23FE032-B424-D540-8EEF-D3AA6A9FAD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94397" y="2272725"/>
            <a:ext cx="605896" cy="605896"/>
          </a:xfrm>
          <a:prstGeom prst="rect">
            <a:avLst/>
          </a:prstGeom>
        </p:spPr>
      </p:pic>
      <p:pic>
        <p:nvPicPr>
          <p:cNvPr id="9" name="Graphic 8" descr="Business Growth with solid fill">
            <a:extLst>
              <a:ext uri="{FF2B5EF4-FFF2-40B4-BE49-F238E27FC236}">
                <a16:creationId xmlns:a16="http://schemas.microsoft.com/office/drawing/2014/main" id="{3E2650E5-A684-3640-A389-C6D1A0CA6E1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43366" y="2926743"/>
            <a:ext cx="688203" cy="688203"/>
          </a:xfrm>
          <a:prstGeom prst="rect">
            <a:avLst/>
          </a:prstGeom>
        </p:spPr>
      </p:pic>
      <p:pic>
        <p:nvPicPr>
          <p:cNvPr id="10" name="Graphic 9" descr="Harvey Balls 95% with solid fill">
            <a:extLst>
              <a:ext uri="{FF2B5EF4-FFF2-40B4-BE49-F238E27FC236}">
                <a16:creationId xmlns:a16="http://schemas.microsoft.com/office/drawing/2014/main" id="{C65FEAAC-FD43-194E-BE13-82517489348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868975" y="3803336"/>
            <a:ext cx="668449" cy="668449"/>
          </a:xfrm>
          <a:prstGeom prst="rect">
            <a:avLst/>
          </a:prstGeom>
        </p:spPr>
      </p:pic>
      <p:pic>
        <p:nvPicPr>
          <p:cNvPr id="14" name="Graphic 13" descr="Clipboard Mixed with solid fill">
            <a:extLst>
              <a:ext uri="{FF2B5EF4-FFF2-40B4-BE49-F238E27FC236}">
                <a16:creationId xmlns:a16="http://schemas.microsoft.com/office/drawing/2014/main" id="{09943FC8-6C34-F44F-8691-13A72D368081}"/>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837799" y="4728317"/>
            <a:ext cx="712336" cy="712336"/>
          </a:xfrm>
          <a:prstGeom prst="rect">
            <a:avLst/>
          </a:prstGeom>
        </p:spPr>
      </p:pic>
    </p:spTree>
    <p:extLst>
      <p:ext uri="{BB962C8B-B14F-4D97-AF65-F5344CB8AC3E}">
        <p14:creationId xmlns:p14="http://schemas.microsoft.com/office/powerpoint/2010/main" val="4158761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1" name="Footer Placeholder 3"/>
          <p:cNvSpPr txBox="1">
            <a:spLocks noGrp="1"/>
          </p:cNvSpPr>
          <p:nvPr/>
        </p:nvSpPr>
        <p:spPr bwMode="auto">
          <a:xfrm>
            <a:off x="3200400" y="6153150"/>
            <a:ext cx="5257800" cy="476250"/>
          </a:xfrm>
          <a:prstGeom prst="rect">
            <a:avLst/>
          </a:prstGeom>
          <a:noFill/>
          <a:ln w="9525">
            <a:noFill/>
            <a:miter lim="800000"/>
            <a:headEnd/>
            <a:tailEnd/>
          </a:ln>
        </p:spPr>
        <p:txBody>
          <a:bodyPr>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5892" name="Rectangle 2"/>
          <p:cNvSpPr>
            <a:spLocks noGrp="1" noChangeArrowheads="1"/>
          </p:cNvSpPr>
          <p:nvPr>
            <p:ph type="title" idx="4294967295"/>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eaLnBrk="1" hangingPunct="1"/>
            <a:r>
              <a:rPr lang="en-US" dirty="0"/>
              <a:t>5 PPE Observations a Day</a:t>
            </a:r>
            <a:endParaRPr lang="en-US" dirty="0">
              <a:solidFill>
                <a:srgbClr val="44546A"/>
              </a:solidFill>
            </a:endParaRPr>
          </a:p>
        </p:txBody>
      </p:sp>
      <p:graphicFrame>
        <p:nvGraphicFramePr>
          <p:cNvPr id="165890" name="Object 2"/>
          <p:cNvGraphicFramePr>
            <a:graphicFrameLocks noGrp="1" noChangeAspect="1"/>
          </p:cNvGraphicFramePr>
          <p:nvPr>
            <p:ph type="chart" idx="4294967295"/>
          </p:nvPr>
        </p:nvGraphicFramePr>
        <p:xfrm>
          <a:off x="1004596" y="1314068"/>
          <a:ext cx="10182808" cy="5315332"/>
        </p:xfrm>
        <a:graphic>
          <a:graphicData uri="http://schemas.openxmlformats.org/presentationml/2006/ole">
            <mc:AlternateContent xmlns:mc="http://schemas.openxmlformats.org/markup-compatibility/2006">
              <mc:Choice xmlns:v="urn:schemas-microsoft-com:vml" Requires="v">
                <p:oleObj name="Worksheet" r:id="rId3" imgW="8230313" imgH="4291956" progId="Excel.Sheet.8">
                  <p:embed/>
                </p:oleObj>
              </mc:Choice>
              <mc:Fallback>
                <p:oleObj name="Worksheet" r:id="rId3" imgW="8230313" imgH="4291956" progId="Excel.Sheet.8">
                  <p:embed/>
                  <p:pic>
                    <p:nvPicPr>
                      <p:cNvPr id="165890"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4596" y="1314068"/>
                        <a:ext cx="10182808" cy="5315332"/>
                      </a:xfrm>
                      <a:prstGeom prst="rect">
                        <a:avLst/>
                      </a:prstGeom>
                      <a:noFill/>
                    </p:spPr>
                  </p:pic>
                </p:oleObj>
              </mc:Fallback>
            </mc:AlternateContent>
          </a:graphicData>
        </a:graphic>
      </p:graphicFrame>
    </p:spTree>
    <p:extLst>
      <p:ext uri="{BB962C8B-B14F-4D97-AF65-F5344CB8AC3E}">
        <p14:creationId xmlns:p14="http://schemas.microsoft.com/office/powerpoint/2010/main" val="3794552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F1597ED-B8CD-614C-A9A7-D3FDB9F1D10A}"/>
              </a:ext>
            </a:extLst>
          </p:cNvPr>
          <p:cNvSpPr>
            <a:spLocks noGrp="1"/>
          </p:cNvSpPr>
          <p:nvPr>
            <p:ph type="body" sz="quarter" idx="16"/>
          </p:nvPr>
        </p:nvSpPr>
        <p:spPr/>
        <p:txBody>
          <a:bodyPr/>
          <a:lstStyle/>
          <a:p>
            <a:r>
              <a:rPr lang="en-US" dirty="0"/>
              <a:t>Diffusion of Innovation: Roger’s Adopter Categories</a:t>
            </a:r>
          </a:p>
        </p:txBody>
      </p:sp>
      <p:pic>
        <p:nvPicPr>
          <p:cNvPr id="4" name="Picture 3">
            <a:extLst>
              <a:ext uri="{FF2B5EF4-FFF2-40B4-BE49-F238E27FC236}">
                <a16:creationId xmlns:a16="http://schemas.microsoft.com/office/drawing/2014/main" id="{2A83D9A7-99BC-6749-BBFA-D992F2C756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7650" y="1430979"/>
            <a:ext cx="8137550" cy="4570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5" name="Text Box 4">
            <a:extLst>
              <a:ext uri="{FF2B5EF4-FFF2-40B4-BE49-F238E27FC236}">
                <a16:creationId xmlns:a16="http://schemas.microsoft.com/office/drawing/2014/main" id="{099CB1F9-3CCB-654A-8E74-ED44D8B93EA4}"/>
              </a:ext>
            </a:extLst>
          </p:cNvPr>
          <p:cNvSpPr txBox="1">
            <a:spLocks noChangeArrowheads="1"/>
          </p:cNvSpPr>
          <p:nvPr/>
        </p:nvSpPr>
        <p:spPr bwMode="auto">
          <a:xfrm>
            <a:off x="714336" y="6001569"/>
            <a:ext cx="433323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457200"/>
            <a:r>
              <a:rPr lang="en-US" sz="1050" dirty="0">
                <a:solidFill>
                  <a:srgbClr val="000000"/>
                </a:solidFill>
              </a:rPr>
              <a:t>Rogers, E. M. (2003). Diffusion of innovations. New York, Free Press.</a:t>
            </a:r>
          </a:p>
        </p:txBody>
      </p:sp>
      <p:sp>
        <p:nvSpPr>
          <p:cNvPr id="16" name="Multiply 15">
            <a:extLst>
              <a:ext uri="{FF2B5EF4-FFF2-40B4-BE49-F238E27FC236}">
                <a16:creationId xmlns:a16="http://schemas.microsoft.com/office/drawing/2014/main" id="{83541C77-6C9E-6D41-88E7-7EF4A07F223B}"/>
              </a:ext>
            </a:extLst>
          </p:cNvPr>
          <p:cNvSpPr/>
          <p:nvPr/>
        </p:nvSpPr>
        <p:spPr>
          <a:xfrm>
            <a:off x="6773492" y="2835797"/>
            <a:ext cx="1355790" cy="3773347"/>
          </a:xfrm>
          <a:prstGeom prst="mathMultiply">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1683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5F1661-F756-0D4B-8564-6F6BBE0B3A93}"/>
              </a:ext>
            </a:extLst>
          </p:cNvPr>
          <p:cNvSpPr>
            <a:spLocks noGrp="1"/>
          </p:cNvSpPr>
          <p:nvPr>
            <p:ph type="body" sz="quarter" idx="18"/>
          </p:nvPr>
        </p:nvSpPr>
        <p:spPr>
          <a:xfrm>
            <a:off x="714336" y="1775573"/>
            <a:ext cx="10815055" cy="3614737"/>
          </a:xfrm>
        </p:spPr>
        <p:txBody>
          <a:bodyPr/>
          <a:lstStyle/>
          <a:p>
            <a:r>
              <a:rPr lang="en-US" sz="1800" b="1" dirty="0"/>
              <a:t>Early adopters</a:t>
            </a:r>
          </a:p>
          <a:p>
            <a:pPr marL="742950" lvl="1" indent="-285750"/>
            <a:r>
              <a:rPr lang="en-US" sz="1800" dirty="0"/>
              <a:t>Search for successful sites (“Found Pilots”)</a:t>
            </a:r>
          </a:p>
          <a:p>
            <a:pPr marL="742950" lvl="1" indent="-285750"/>
            <a:r>
              <a:rPr lang="en-US" sz="1800" dirty="0"/>
              <a:t>Create pull through communication</a:t>
            </a:r>
          </a:p>
          <a:p>
            <a:pPr marL="742950" lvl="1" indent="-285750"/>
            <a:r>
              <a:rPr lang="en-US" sz="1800" dirty="0"/>
              <a:t>Change agents need a plan for sites that come forward</a:t>
            </a:r>
          </a:p>
          <a:p>
            <a:pPr marL="742950" lvl="1" indent="-285750"/>
            <a:r>
              <a:rPr lang="en-US" sz="1800" dirty="0"/>
              <a:t>Focus on influencers as messengers</a:t>
            </a:r>
          </a:p>
          <a:p>
            <a:pPr marL="742950" lvl="1" indent="-285750"/>
            <a:r>
              <a:rPr lang="en-US" sz="1800" dirty="0"/>
              <a:t>Invest resources initially with the early adopters</a:t>
            </a:r>
          </a:p>
          <a:p>
            <a:pPr marL="742950" lvl="1" indent="-285750"/>
            <a:r>
              <a:rPr lang="en-US" sz="1800" dirty="0"/>
              <a:t>Make the work of early adopters observable</a:t>
            </a:r>
          </a:p>
          <a:p>
            <a:r>
              <a:rPr lang="en-US" sz="1800" b="1" dirty="0"/>
              <a:t>Early majority</a:t>
            </a:r>
          </a:p>
          <a:p>
            <a:pPr lvl="1"/>
            <a:r>
              <a:rPr lang="en-US" sz="1800" dirty="0"/>
              <a:t>Allow for peer-to-peer contact with early adopters</a:t>
            </a:r>
          </a:p>
          <a:p>
            <a:pPr marL="742950" lvl="1" indent="-285750"/>
            <a:r>
              <a:rPr lang="en-US" sz="1800" dirty="0"/>
              <a:t>Communicate local successes </a:t>
            </a:r>
          </a:p>
          <a:p>
            <a:r>
              <a:rPr lang="en-US" sz="1800" b="1" dirty="0"/>
              <a:t>Late majority</a:t>
            </a:r>
          </a:p>
          <a:p>
            <a:pPr lvl="1"/>
            <a:r>
              <a:rPr lang="en-US" sz="1800" dirty="0"/>
              <a:t>Peer pressure is necessary</a:t>
            </a:r>
          </a:p>
          <a:p>
            <a:pPr lvl="1"/>
            <a:r>
              <a:rPr lang="en-US" sz="1800" dirty="0"/>
              <a:t>Communicate adoption of the changes is inevitable</a:t>
            </a:r>
          </a:p>
          <a:p>
            <a:pPr marL="285750" indent="-285750"/>
            <a:endParaRPr lang="en-US" sz="1800" dirty="0"/>
          </a:p>
          <a:p>
            <a:pPr marL="285750" indent="-285750"/>
            <a:endParaRPr lang="en-US" sz="1800" dirty="0"/>
          </a:p>
          <a:p>
            <a:endParaRPr lang="en-US" sz="1800" dirty="0"/>
          </a:p>
        </p:txBody>
      </p:sp>
      <p:sp>
        <p:nvSpPr>
          <p:cNvPr id="3" name="Text Placeholder 2">
            <a:extLst>
              <a:ext uri="{FF2B5EF4-FFF2-40B4-BE49-F238E27FC236}">
                <a16:creationId xmlns:a16="http://schemas.microsoft.com/office/drawing/2014/main" id="{5BDD7F09-AB53-2B4F-A3FA-2620EAB791AD}"/>
              </a:ext>
            </a:extLst>
          </p:cNvPr>
          <p:cNvSpPr>
            <a:spLocks noGrp="1"/>
          </p:cNvSpPr>
          <p:nvPr>
            <p:ph type="body" sz="quarter" idx="16"/>
          </p:nvPr>
        </p:nvSpPr>
        <p:spPr/>
        <p:txBody>
          <a:bodyPr/>
          <a:lstStyle/>
          <a:p>
            <a:r>
              <a:rPr lang="en-US" dirty="0"/>
              <a:t>Matching Activities to Key Adopter Categories</a:t>
            </a:r>
          </a:p>
        </p:txBody>
      </p:sp>
    </p:spTree>
    <p:extLst>
      <p:ext uri="{BB962C8B-B14F-4D97-AF65-F5344CB8AC3E}">
        <p14:creationId xmlns:p14="http://schemas.microsoft.com/office/powerpoint/2010/main" val="291609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44BFB5F-4AAC-C74F-8497-0DBE598CF97C}"/>
              </a:ext>
            </a:extLst>
          </p:cNvPr>
          <p:cNvSpPr>
            <a:spLocks noGrp="1"/>
          </p:cNvSpPr>
          <p:nvPr>
            <p:ph type="body" sz="quarter" idx="18"/>
          </p:nvPr>
        </p:nvSpPr>
        <p:spPr/>
        <p:txBody>
          <a:bodyPr/>
          <a:lstStyle/>
          <a:p>
            <a:r>
              <a:rPr lang="en-US" dirty="0"/>
              <a:t>Standardization</a:t>
            </a:r>
          </a:p>
          <a:p>
            <a:r>
              <a:rPr lang="en-US" dirty="0"/>
              <a:t>Decision aids and reminders</a:t>
            </a:r>
          </a:p>
          <a:p>
            <a:r>
              <a:rPr lang="en-US" dirty="0"/>
              <a:t>Take advantage of pre-existing habits and patterns</a:t>
            </a:r>
          </a:p>
          <a:p>
            <a:r>
              <a:rPr lang="en-US" dirty="0"/>
              <a:t>Make the desired action the default rather than the exception</a:t>
            </a:r>
          </a:p>
          <a:p>
            <a:r>
              <a:rPr lang="en-US" dirty="0"/>
              <a:t>Create redundancy</a:t>
            </a:r>
          </a:p>
          <a:p>
            <a:r>
              <a:rPr lang="en-US" dirty="0"/>
              <a:t>Bundle improvements</a:t>
            </a:r>
          </a:p>
          <a:p>
            <a:r>
              <a:rPr lang="en-US" dirty="0"/>
              <a:t>Encourage teamwork, learning through feedback and training - Resilience</a:t>
            </a:r>
          </a:p>
        </p:txBody>
      </p:sp>
      <p:sp>
        <p:nvSpPr>
          <p:cNvPr id="3" name="Text Placeholder 2">
            <a:extLst>
              <a:ext uri="{FF2B5EF4-FFF2-40B4-BE49-F238E27FC236}">
                <a16:creationId xmlns:a16="http://schemas.microsoft.com/office/drawing/2014/main" id="{B05E6150-F442-3343-9DEB-9991A0648AB9}"/>
              </a:ext>
            </a:extLst>
          </p:cNvPr>
          <p:cNvSpPr>
            <a:spLocks noGrp="1"/>
          </p:cNvSpPr>
          <p:nvPr>
            <p:ph type="body" sz="quarter" idx="16"/>
          </p:nvPr>
        </p:nvSpPr>
        <p:spPr/>
        <p:txBody>
          <a:bodyPr/>
          <a:lstStyle/>
          <a:p>
            <a:r>
              <a:rPr lang="en-US" dirty="0"/>
              <a:t>Translation of Reliability into Practice</a:t>
            </a:r>
          </a:p>
        </p:txBody>
      </p:sp>
      <p:sp>
        <p:nvSpPr>
          <p:cNvPr id="4" name="TextBox 3">
            <a:extLst>
              <a:ext uri="{FF2B5EF4-FFF2-40B4-BE49-F238E27FC236}">
                <a16:creationId xmlns:a16="http://schemas.microsoft.com/office/drawing/2014/main" id="{54DB051E-F675-4746-9053-274623ED3C89}"/>
              </a:ext>
            </a:extLst>
          </p:cNvPr>
          <p:cNvSpPr txBox="1"/>
          <p:nvPr/>
        </p:nvSpPr>
        <p:spPr>
          <a:xfrm>
            <a:off x="714336" y="6043491"/>
            <a:ext cx="9853350" cy="307777"/>
          </a:xfrm>
          <a:prstGeom prst="rect">
            <a:avLst/>
          </a:prstGeom>
          <a:noFill/>
        </p:spPr>
        <p:txBody>
          <a:bodyPr wrap="square" rtlCol="0">
            <a:spAutoFit/>
          </a:bodyPr>
          <a:lstStyle/>
          <a:p>
            <a:r>
              <a:rPr lang="en-US" sz="1400" dirty="0" err="1">
                <a:solidFill>
                  <a:schemeClr val="accent3">
                    <a:lumMod val="50000"/>
                  </a:schemeClr>
                </a:solidFill>
              </a:rPr>
              <a:t>Elegert</a:t>
            </a:r>
            <a:r>
              <a:rPr lang="en-US" sz="1400" dirty="0">
                <a:solidFill>
                  <a:schemeClr val="accent3">
                    <a:lumMod val="50000"/>
                  </a:schemeClr>
                </a:solidFill>
              </a:rPr>
              <a:t>, Family Practice Management, 2005</a:t>
            </a:r>
          </a:p>
        </p:txBody>
      </p:sp>
    </p:spTree>
    <p:extLst>
      <p:ext uri="{BB962C8B-B14F-4D97-AF65-F5344CB8AC3E}">
        <p14:creationId xmlns:p14="http://schemas.microsoft.com/office/powerpoint/2010/main" val="316236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B6DF997-BF34-4787-B77D-C14789B68638}"/>
              </a:ext>
            </a:extLst>
          </p:cNvPr>
          <p:cNvSpPr>
            <a:spLocks noGrp="1"/>
          </p:cNvSpPr>
          <p:nvPr>
            <p:ph type="body" sz="quarter" idx="18"/>
          </p:nvPr>
        </p:nvSpPr>
        <p:spPr>
          <a:xfrm>
            <a:off x="714336" y="1843307"/>
            <a:ext cx="10815055" cy="3614737"/>
          </a:xfrm>
        </p:spPr>
        <p:txBody>
          <a:bodyPr/>
          <a:lstStyle/>
          <a:p>
            <a:pPr lvl="0"/>
            <a:r>
              <a:rPr lang="en-US" dirty="0"/>
              <a:t>What is working? (Appreciative inquiry)</a:t>
            </a:r>
          </a:p>
          <a:p>
            <a:pPr lvl="0"/>
            <a:r>
              <a:rPr lang="en-US" dirty="0"/>
              <a:t>What is not working? Why? Why? Why? (Root cause analysis)</a:t>
            </a:r>
          </a:p>
          <a:p>
            <a:pPr lvl="1"/>
            <a:r>
              <a:rPr lang="en-US" sz="2000" dirty="0">
                <a:solidFill>
                  <a:schemeClr val="bg2">
                    <a:lumMod val="50000"/>
                  </a:schemeClr>
                </a:solidFill>
              </a:rPr>
              <a:t>Are there particular groups who are not benefitting as much as others? </a:t>
            </a:r>
          </a:p>
          <a:p>
            <a:pPr marL="342900" indent="-342900" algn="l">
              <a:spcBef>
                <a:spcPts val="600"/>
              </a:spcBef>
              <a:buFont typeface="Arial" panose="020B0604020202020204" pitchFamily="34" charset="0"/>
              <a:buChar char="•"/>
            </a:pPr>
            <a:r>
              <a:rPr lang="en-US" dirty="0"/>
              <a:t>What would success look like? (Aim setting) Whose voices and needs may be under-represented as you decide what is important? </a:t>
            </a:r>
          </a:p>
          <a:p>
            <a:pPr lvl="0"/>
            <a:r>
              <a:rPr lang="en-US" dirty="0"/>
              <a:t>How would you know (what would you see) if successful? (Feedback/Measure)</a:t>
            </a:r>
          </a:p>
          <a:p>
            <a:pPr lvl="0"/>
            <a:r>
              <a:rPr lang="en-US" dirty="0"/>
              <a:t>What could you try that would get you closer to success? (Change ideas)</a:t>
            </a:r>
          </a:p>
          <a:p>
            <a:pPr lvl="0"/>
            <a:r>
              <a:rPr lang="en-US" dirty="0"/>
              <a:t>What could you try out before the next call? (Plan-Do-Study-Act)</a:t>
            </a:r>
          </a:p>
          <a:p>
            <a:endParaRPr lang="en-US" dirty="0"/>
          </a:p>
          <a:p>
            <a:endParaRPr lang="en-US" dirty="0"/>
          </a:p>
        </p:txBody>
      </p:sp>
      <p:sp>
        <p:nvSpPr>
          <p:cNvPr id="3" name="Content Placeholder 2"/>
          <p:cNvSpPr>
            <a:spLocks noGrp="1"/>
          </p:cNvSpPr>
          <p:nvPr>
            <p:ph type="body" sz="quarter" idx="16"/>
          </p:nvPr>
        </p:nvSpPr>
        <p:spPr>
          <a:xfrm>
            <a:off x="714336" y="602515"/>
            <a:ext cx="10827176" cy="501456"/>
          </a:xfrm>
        </p:spPr>
        <p:txBody>
          <a:bodyPr>
            <a:normAutofit fontScale="92500" lnSpcReduction="10000"/>
          </a:bodyPr>
          <a:lstStyle/>
          <a:p>
            <a:r>
              <a:rPr lang="en-US" b="1" dirty="0"/>
              <a:t>Improvement Questions:</a:t>
            </a:r>
          </a:p>
          <a:p>
            <a:endParaRPr lang="en-US" dirty="0"/>
          </a:p>
        </p:txBody>
      </p:sp>
    </p:spTree>
    <p:extLst>
      <p:ext uri="{BB962C8B-B14F-4D97-AF65-F5344CB8AC3E}">
        <p14:creationId xmlns:p14="http://schemas.microsoft.com/office/powerpoint/2010/main" val="3154750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E30E53-B7D0-6A46-8EB4-A9BC09CC77CF}"/>
              </a:ext>
            </a:extLst>
          </p:cNvPr>
          <p:cNvSpPr>
            <a:spLocks noGrp="1"/>
          </p:cNvSpPr>
          <p:nvPr>
            <p:ph type="body" sz="quarter" idx="18"/>
          </p:nvPr>
        </p:nvSpPr>
        <p:spPr/>
        <p:txBody>
          <a:bodyPr/>
          <a:lstStyle/>
          <a:p>
            <a:pPr marL="457200" indent="-457200">
              <a:buFont typeface="+mj-lt"/>
              <a:buAutoNum type="arabicPeriod"/>
            </a:pPr>
            <a:r>
              <a:rPr lang="en-US" dirty="0"/>
              <a:t>Make risk visible</a:t>
            </a:r>
          </a:p>
          <a:p>
            <a:pPr marL="914400" lvl="1" indent="-457200">
              <a:buFont typeface="+mj-lt"/>
              <a:buAutoNum type="arabicPeriod"/>
            </a:pPr>
            <a:r>
              <a:rPr lang="en-US" dirty="0"/>
              <a:t>Use your data: Track your outcomes</a:t>
            </a:r>
          </a:p>
          <a:p>
            <a:pPr marL="914400" lvl="1" indent="-457200">
              <a:buFont typeface="+mj-lt"/>
              <a:buAutoNum type="arabicPeriod"/>
            </a:pPr>
            <a:r>
              <a:rPr lang="en-US" dirty="0"/>
              <a:t>Know when things go wrong</a:t>
            </a:r>
          </a:p>
          <a:p>
            <a:pPr marL="914400" lvl="1" indent="-457200">
              <a:buFont typeface="+mj-lt"/>
              <a:buAutoNum type="arabicPeriod"/>
            </a:pPr>
            <a:r>
              <a:rPr lang="en-US" dirty="0"/>
              <a:t>Highlight opportunities where things could go wrong</a:t>
            </a:r>
          </a:p>
          <a:p>
            <a:pPr marL="457200" indent="-457200">
              <a:buFont typeface="+mj-lt"/>
              <a:buAutoNum type="arabicPeriod"/>
            </a:pPr>
            <a:r>
              <a:rPr lang="en-US" dirty="0"/>
              <a:t>Honor existing procedures/protocols and adopt new ones as needed</a:t>
            </a:r>
          </a:p>
          <a:p>
            <a:pPr marL="457200" indent="-457200">
              <a:buFont typeface="+mj-lt"/>
              <a:buAutoNum type="arabicPeriod"/>
            </a:pPr>
            <a:r>
              <a:rPr lang="en-US" dirty="0"/>
              <a:t>Double down on efforts that address psychological safety and the added stress</a:t>
            </a:r>
          </a:p>
          <a:p>
            <a:pPr marL="457200" indent="-457200">
              <a:buFont typeface="+mj-lt"/>
              <a:buAutoNum type="arabicPeriod"/>
            </a:pPr>
            <a:r>
              <a:rPr lang="en-US" dirty="0"/>
              <a:t>Be transparent and account for the current environment</a:t>
            </a:r>
          </a:p>
          <a:p>
            <a:pPr marL="914400" lvl="1" indent="-457200">
              <a:buFont typeface="+mj-lt"/>
              <a:buAutoNum type="arabicPeriod"/>
            </a:pPr>
            <a:r>
              <a:rPr lang="en-US" dirty="0"/>
              <a:t>Ensure everyone in your facilities and larger community (families, consultants, </a:t>
            </a:r>
            <a:r>
              <a:rPr lang="en-US" dirty="0" err="1"/>
              <a:t>etc</a:t>
            </a:r>
            <a:r>
              <a:rPr lang="en-US" dirty="0"/>
              <a:t>) KNOW the current state</a:t>
            </a:r>
          </a:p>
        </p:txBody>
      </p:sp>
      <p:sp>
        <p:nvSpPr>
          <p:cNvPr id="3" name="Text Placeholder 2">
            <a:extLst>
              <a:ext uri="{FF2B5EF4-FFF2-40B4-BE49-F238E27FC236}">
                <a16:creationId xmlns:a16="http://schemas.microsoft.com/office/drawing/2014/main" id="{23F3D282-B545-F141-AEA5-0856715981E9}"/>
              </a:ext>
            </a:extLst>
          </p:cNvPr>
          <p:cNvSpPr>
            <a:spLocks noGrp="1"/>
          </p:cNvSpPr>
          <p:nvPr>
            <p:ph type="body" sz="quarter" idx="16"/>
          </p:nvPr>
        </p:nvSpPr>
        <p:spPr/>
        <p:txBody>
          <a:bodyPr/>
          <a:lstStyle/>
          <a:p>
            <a:r>
              <a:rPr lang="en-US" dirty="0"/>
              <a:t>4 Steps to Mitigate Threats </a:t>
            </a:r>
          </a:p>
          <a:p>
            <a:r>
              <a:rPr lang="en-US" dirty="0"/>
              <a:t>(during COVID and beyond)</a:t>
            </a:r>
          </a:p>
        </p:txBody>
      </p:sp>
      <p:sp>
        <p:nvSpPr>
          <p:cNvPr id="4" name="TextBox 3">
            <a:extLst>
              <a:ext uri="{FF2B5EF4-FFF2-40B4-BE49-F238E27FC236}">
                <a16:creationId xmlns:a16="http://schemas.microsoft.com/office/drawing/2014/main" id="{0DE24392-8B06-FB48-A4EB-5D88AD419B5B}"/>
              </a:ext>
            </a:extLst>
          </p:cNvPr>
          <p:cNvSpPr txBox="1"/>
          <p:nvPr/>
        </p:nvSpPr>
        <p:spPr>
          <a:xfrm>
            <a:off x="702761" y="6010737"/>
            <a:ext cx="9853350" cy="276999"/>
          </a:xfrm>
          <a:prstGeom prst="rect">
            <a:avLst/>
          </a:prstGeom>
          <a:noFill/>
        </p:spPr>
        <p:txBody>
          <a:bodyPr wrap="square" rtlCol="0">
            <a:spAutoFit/>
          </a:bodyPr>
          <a:lstStyle/>
          <a:p>
            <a:r>
              <a:rPr lang="en-US" sz="1200" dirty="0">
                <a:solidFill>
                  <a:schemeClr val="accent3">
                    <a:lumMod val="50000"/>
                  </a:schemeClr>
                </a:solidFill>
              </a:rPr>
              <a:t>Martin, Berry, Mate. How to Safely Restart Elective Surgeries After a COVID Spike. Harvard Business Review; November 19, 2020.</a:t>
            </a:r>
          </a:p>
        </p:txBody>
      </p:sp>
    </p:spTree>
    <p:extLst>
      <p:ext uri="{BB962C8B-B14F-4D97-AF65-F5344CB8AC3E}">
        <p14:creationId xmlns:p14="http://schemas.microsoft.com/office/powerpoint/2010/main" val="411767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CDCFD172-0947-411A-8769-5C3FCBB96AF2}"/>
              </a:ext>
            </a:extLst>
          </p:cNvPr>
          <p:cNvSpPr>
            <a:spLocks noGrp="1"/>
          </p:cNvSpPr>
          <p:nvPr>
            <p:ph type="body" sz="quarter" idx="19"/>
          </p:nvPr>
        </p:nvSpPr>
        <p:spPr>
          <a:xfrm>
            <a:off x="4155100" y="1588581"/>
            <a:ext cx="3463787" cy="396534"/>
          </a:xfrm>
        </p:spPr>
        <p:txBody>
          <a:bodyPr/>
          <a:lstStyle/>
          <a:p>
            <a:pPr algn="l">
              <a:spcBef>
                <a:spcPts val="0"/>
              </a:spcBef>
            </a:pPr>
            <a:r>
              <a:rPr lang="en-US" b="1" dirty="0"/>
              <a:t>Case presentation</a:t>
            </a:r>
            <a:endParaRPr lang="en-US" dirty="0"/>
          </a:p>
          <a:p>
            <a:pPr algn="l">
              <a:spcBef>
                <a:spcPts val="0"/>
              </a:spcBef>
            </a:pPr>
            <a:endParaRPr lang="en-US" dirty="0"/>
          </a:p>
        </p:txBody>
      </p:sp>
      <p:sp>
        <p:nvSpPr>
          <p:cNvPr id="8" name="Text Placeholder 7">
            <a:extLst>
              <a:ext uri="{FF2B5EF4-FFF2-40B4-BE49-F238E27FC236}">
                <a16:creationId xmlns:a16="http://schemas.microsoft.com/office/drawing/2014/main" id="{4C266D9D-0795-4FCA-94C5-FD5D1C80E4CD}"/>
              </a:ext>
            </a:extLst>
          </p:cNvPr>
          <p:cNvSpPr>
            <a:spLocks noGrp="1"/>
          </p:cNvSpPr>
          <p:nvPr>
            <p:ph type="body" sz="quarter" idx="16"/>
          </p:nvPr>
        </p:nvSpPr>
        <p:spPr/>
        <p:txBody>
          <a:bodyPr/>
          <a:lstStyle/>
          <a:p>
            <a:r>
              <a:rPr lang="en-US" dirty="0"/>
              <a:t>Three Part Agenda: Improvement Coaching</a:t>
            </a:r>
          </a:p>
        </p:txBody>
      </p:sp>
      <p:sp>
        <p:nvSpPr>
          <p:cNvPr id="21" name="Text Placeholder 3">
            <a:extLst>
              <a:ext uri="{FF2B5EF4-FFF2-40B4-BE49-F238E27FC236}">
                <a16:creationId xmlns:a16="http://schemas.microsoft.com/office/drawing/2014/main" id="{14CE726D-B18A-4A23-AA6B-43C69993161D}"/>
              </a:ext>
            </a:extLst>
          </p:cNvPr>
          <p:cNvSpPr txBox="1">
            <a:spLocks/>
          </p:cNvSpPr>
          <p:nvPr/>
        </p:nvSpPr>
        <p:spPr>
          <a:xfrm>
            <a:off x="3782280" y="1979778"/>
            <a:ext cx="3603642" cy="3614737"/>
          </a:xfrm>
          <a:prstGeom prst="rect">
            <a:avLst/>
          </a:prstGeom>
        </p:spPr>
        <p:txBody>
          <a:bodyPr/>
          <a:lstStyle>
            <a:lvl1pPr marL="0" indent="0" algn="ctr" defTabSz="914400" rtl="0" eaLnBrk="1" latinLnBrk="0" hangingPunct="1">
              <a:lnSpc>
                <a:spcPct val="110000"/>
              </a:lnSpc>
              <a:spcBef>
                <a:spcPts val="1600"/>
              </a:spcBef>
              <a:buFont typeface="Arial" panose="020B0604020202020204" pitchFamily="34" charset="0"/>
              <a:buNone/>
              <a:defRPr sz="1800" kern="1200">
                <a:solidFill>
                  <a:schemeClr val="bg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10000"/>
              </a:lnSpc>
              <a:spcBef>
                <a:spcPts val="1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is working? (Appreciative inquiry)</a:t>
            </a:r>
          </a:p>
          <a:p>
            <a:pPr marL="285750" marR="0" lvl="0" indent="-28575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is not working? Why? Why? Why? (Root cause analysis)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Are there particular groups who are not benefitting as much as others? </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would success look like? (Aim setting) Whose voices and needs may be under-represented as you decide what is important? </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How would you know (what would you see) if successful? (Feedback/Measure)</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could you try that would get you closer to success? (Change ideas)</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could you try out before the next call? (Plan-Do-Study-Act)</a:t>
            </a:r>
            <a:endParaRPr kumimoji="0" lang="en-US" sz="11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a:p>
            <a:pPr marL="285750" marR="0" lvl="0" indent="-28575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a:p>
            <a:pPr marL="285750" marR="0" lvl="0" indent="-28575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p:txBody>
      </p:sp>
      <p:sp>
        <p:nvSpPr>
          <p:cNvPr id="22" name="Text Placeholder 9">
            <a:extLst>
              <a:ext uri="{FF2B5EF4-FFF2-40B4-BE49-F238E27FC236}">
                <a16:creationId xmlns:a16="http://schemas.microsoft.com/office/drawing/2014/main" id="{9292B10C-5127-4CDE-90CB-25B4EA01E949}"/>
              </a:ext>
            </a:extLst>
          </p:cNvPr>
          <p:cNvSpPr txBox="1">
            <a:spLocks/>
          </p:cNvSpPr>
          <p:nvPr/>
        </p:nvSpPr>
        <p:spPr>
          <a:xfrm>
            <a:off x="408879" y="1621091"/>
            <a:ext cx="3463787" cy="396534"/>
          </a:xfrm>
          <a:prstGeom prst="rect">
            <a:avLst/>
          </a:prstGeom>
        </p:spPr>
        <p:txBody>
          <a:bodyPr/>
          <a:lstStyle>
            <a:lvl1pPr marL="0" indent="0" algn="ctr" defTabSz="914400" rtl="0" eaLnBrk="1" latinLnBrk="0" hangingPunct="1">
              <a:lnSpc>
                <a:spcPct val="110000"/>
              </a:lnSpc>
              <a:spcBef>
                <a:spcPts val="1600"/>
              </a:spcBef>
              <a:buFont typeface="Arial" panose="020B0604020202020204" pitchFamily="34" charset="0"/>
              <a:buNone/>
              <a:defRPr sz="1800" kern="1200">
                <a:solidFill>
                  <a:schemeClr val="bg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Follow-up on last week</a:t>
            </a:r>
          </a:p>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p:txBody>
      </p:sp>
      <p:sp>
        <p:nvSpPr>
          <p:cNvPr id="25" name="Text Placeholder 3">
            <a:extLst>
              <a:ext uri="{FF2B5EF4-FFF2-40B4-BE49-F238E27FC236}">
                <a16:creationId xmlns:a16="http://schemas.microsoft.com/office/drawing/2014/main" id="{E017E151-C77D-425B-A774-E38182F6D9A7}"/>
              </a:ext>
            </a:extLst>
          </p:cNvPr>
          <p:cNvSpPr txBox="1">
            <a:spLocks/>
          </p:cNvSpPr>
          <p:nvPr/>
        </p:nvSpPr>
        <p:spPr>
          <a:xfrm>
            <a:off x="478972" y="2145196"/>
            <a:ext cx="3112446" cy="3614737"/>
          </a:xfrm>
          <a:prstGeom prst="rect">
            <a:avLst/>
          </a:prstGeom>
        </p:spPr>
        <p:txBody>
          <a:bodyPr/>
          <a:lstStyle>
            <a:defPPr>
              <a:defRPr lang="en-US"/>
            </a:defPPr>
            <a:lvl1pPr marL="342900" indent="-342900">
              <a:lnSpc>
                <a:spcPct val="110000"/>
              </a:lnSpc>
              <a:spcBef>
                <a:spcPts val="600"/>
              </a:spcBef>
              <a:buFont typeface="Arial" panose="020B0604020202020204" pitchFamily="34" charset="0"/>
              <a:buChar char="•"/>
              <a:defRPr sz="1400">
                <a:solidFill>
                  <a:schemeClr val="bg2">
                    <a:lumMod val="50000"/>
                  </a:schemeClr>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is working? (Appreciative inquiry)</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is not working? Why? Why? Why? (Root cause analysis)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Are there particular groups who are not benefitting as much as others? </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might you do next?</a:t>
            </a:r>
          </a:p>
        </p:txBody>
      </p:sp>
      <p:sp>
        <p:nvSpPr>
          <p:cNvPr id="28" name="Text Placeholder 9">
            <a:extLst>
              <a:ext uri="{FF2B5EF4-FFF2-40B4-BE49-F238E27FC236}">
                <a16:creationId xmlns:a16="http://schemas.microsoft.com/office/drawing/2014/main" id="{A029C36B-4791-4E5B-9C7F-B9EA1E46D504}"/>
              </a:ext>
            </a:extLst>
          </p:cNvPr>
          <p:cNvSpPr txBox="1">
            <a:spLocks/>
          </p:cNvSpPr>
          <p:nvPr/>
        </p:nvSpPr>
        <p:spPr>
          <a:xfrm>
            <a:off x="8426654" y="1588581"/>
            <a:ext cx="3463787" cy="396534"/>
          </a:xfrm>
          <a:prstGeom prst="rect">
            <a:avLst/>
          </a:prstGeom>
        </p:spPr>
        <p:txBody>
          <a:bodyPr/>
          <a:lstStyle>
            <a:lvl1pPr marL="0" indent="0" algn="ctr" defTabSz="914400" rtl="0" eaLnBrk="1" latinLnBrk="0" hangingPunct="1">
              <a:lnSpc>
                <a:spcPct val="110000"/>
              </a:lnSpc>
              <a:spcBef>
                <a:spcPts val="1600"/>
              </a:spcBef>
              <a:buFont typeface="Arial" panose="020B0604020202020204" pitchFamily="34" charset="0"/>
              <a:buNone/>
              <a:defRPr sz="1800" kern="1200">
                <a:solidFill>
                  <a:schemeClr val="bg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Weekly COVID Content</a:t>
            </a:r>
            <a:endParaRPr kumimoji="0" lang="en-US" sz="18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p:txBody>
      </p:sp>
      <p:sp>
        <p:nvSpPr>
          <p:cNvPr id="29" name="Text Placeholder 3">
            <a:extLst>
              <a:ext uri="{FF2B5EF4-FFF2-40B4-BE49-F238E27FC236}">
                <a16:creationId xmlns:a16="http://schemas.microsoft.com/office/drawing/2014/main" id="{4609AACD-FDF6-4752-880D-13C01EB367E5}"/>
              </a:ext>
            </a:extLst>
          </p:cNvPr>
          <p:cNvSpPr txBox="1">
            <a:spLocks/>
          </p:cNvSpPr>
          <p:nvPr/>
        </p:nvSpPr>
        <p:spPr>
          <a:xfrm>
            <a:off x="8109386" y="2145196"/>
            <a:ext cx="3603642" cy="3614737"/>
          </a:xfrm>
          <a:prstGeom prst="rect">
            <a:avLst/>
          </a:prstGeom>
        </p:spPr>
        <p:txBody>
          <a:bodyPr/>
          <a:lstStyle>
            <a:lvl1pPr marL="0" indent="0" algn="ctr" defTabSz="914400" rtl="0" eaLnBrk="1" latinLnBrk="0" hangingPunct="1">
              <a:lnSpc>
                <a:spcPct val="110000"/>
              </a:lnSpc>
              <a:spcBef>
                <a:spcPts val="1600"/>
              </a:spcBef>
              <a:buFont typeface="Arial" panose="020B0604020202020204" pitchFamily="34" charset="0"/>
              <a:buNone/>
              <a:defRPr sz="1800" kern="1200">
                <a:solidFill>
                  <a:schemeClr val="bg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is working? (Appreciative inquiry)</a:t>
            </a:r>
          </a:p>
          <a:p>
            <a:pPr marL="285750" marR="0" lvl="0" indent="-28575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is not working? Why? Why? Why? (Root cause analysis)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Are there particular groups who are not benefitting as much as others? </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would success look like? (Aim setting) Whose voices and needs may be under-represented as you decide what is important? </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How would you know (what would you see) if successful? (Feedback/Measure)</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could you try that would get you closer to success? (Change ideas)</a:t>
            </a:r>
          </a:p>
          <a:p>
            <a:pPr marL="342900" marR="0" lvl="0" indent="-3429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rPr>
              <a:t>What could you try out before the next call? (Plan-Do-Study-Act)</a:t>
            </a:r>
            <a:endParaRPr kumimoji="0" lang="en-US" sz="11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a:p>
            <a:pPr marL="285750" marR="0" lvl="0" indent="-28575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a:p>
            <a:pPr marL="285750" marR="0" lvl="0" indent="-28575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srgbClr val="E7E6E6">
                  <a:lumMod val="50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93616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48E68C-603A-5040-86A1-E6006E2A5FCC}"/>
              </a:ext>
            </a:extLst>
          </p:cNvPr>
          <p:cNvSpPr>
            <a:spLocks noGrp="1"/>
          </p:cNvSpPr>
          <p:nvPr>
            <p:ph type="body" sz="quarter" idx="18"/>
          </p:nvPr>
        </p:nvSpPr>
        <p:spPr>
          <a:xfrm>
            <a:off x="714336" y="1345586"/>
            <a:ext cx="10140616" cy="3614737"/>
          </a:xfrm>
        </p:spPr>
        <p:txBody>
          <a:bodyPr/>
          <a:lstStyle/>
          <a:p>
            <a:r>
              <a:rPr lang="en-US" sz="1800" b="1" dirty="0"/>
              <a:t>The Human Factor</a:t>
            </a:r>
          </a:p>
          <a:p>
            <a:pPr lvl="1"/>
            <a:r>
              <a:rPr lang="en-US" sz="1800" dirty="0"/>
              <a:t>Memory Failure: </a:t>
            </a:r>
          </a:p>
          <a:p>
            <a:pPr lvl="2"/>
            <a:r>
              <a:rPr lang="en-US" sz="1600" dirty="0"/>
              <a:t>Humans can hold somewhere between 4 and 7 items in their short-term memory</a:t>
            </a:r>
          </a:p>
          <a:p>
            <a:pPr lvl="1"/>
            <a:r>
              <a:rPr lang="en-US" sz="1800" dirty="0"/>
              <a:t>Fatigue: </a:t>
            </a:r>
          </a:p>
          <a:p>
            <a:pPr lvl="2"/>
            <a:r>
              <a:rPr lang="en-US" sz="1600" dirty="0"/>
              <a:t>Physical and mental exhaustion</a:t>
            </a:r>
          </a:p>
          <a:p>
            <a:pPr lvl="1"/>
            <a:r>
              <a:rPr lang="en-US" sz="1800" dirty="0"/>
              <a:t>Boredom: </a:t>
            </a:r>
          </a:p>
          <a:p>
            <a:pPr lvl="2"/>
            <a:r>
              <a:rPr lang="en-US" sz="1600" dirty="0"/>
              <a:t>The repeat nature of some of the things we need to do can lead to boredom with the task</a:t>
            </a:r>
          </a:p>
          <a:p>
            <a:pPr lvl="1"/>
            <a:r>
              <a:rPr lang="en-US" sz="1800" dirty="0"/>
              <a:t>Overload: </a:t>
            </a:r>
          </a:p>
          <a:p>
            <a:pPr lvl="2"/>
            <a:r>
              <a:rPr lang="en-US" sz="1600" dirty="0"/>
              <a:t>Constantly deluge of new information and additional work for nursing home staff</a:t>
            </a:r>
          </a:p>
          <a:p>
            <a:pPr lvl="1"/>
            <a:r>
              <a:rPr lang="en-US" sz="1800" dirty="0"/>
              <a:t>Distraction: </a:t>
            </a:r>
          </a:p>
          <a:p>
            <a:pPr lvl="2"/>
            <a:r>
              <a:rPr lang="en-US" sz="1600" dirty="0"/>
              <a:t>New policies, procedures</a:t>
            </a:r>
          </a:p>
          <a:p>
            <a:pPr lvl="1"/>
            <a:r>
              <a:rPr lang="en-US" sz="1800" dirty="0"/>
              <a:t>Stress: </a:t>
            </a:r>
          </a:p>
          <a:p>
            <a:pPr lvl="2"/>
            <a:r>
              <a:rPr lang="en-US" sz="1600" dirty="0"/>
              <a:t>Emotional, financial, family stress</a:t>
            </a:r>
          </a:p>
          <a:p>
            <a:pPr lvl="1"/>
            <a:r>
              <a:rPr lang="en-US" sz="1800" dirty="0"/>
              <a:t>Lack of Routine Practice: </a:t>
            </a:r>
          </a:p>
          <a:p>
            <a:pPr lvl="2"/>
            <a:r>
              <a:rPr lang="en-US" sz="1600" dirty="0"/>
              <a:t>Staff in new/different roles</a:t>
            </a:r>
          </a:p>
          <a:p>
            <a:endParaRPr lang="en-US" sz="1600" dirty="0"/>
          </a:p>
        </p:txBody>
      </p:sp>
      <p:sp>
        <p:nvSpPr>
          <p:cNvPr id="3" name="Text Placeholder 2">
            <a:extLst>
              <a:ext uri="{FF2B5EF4-FFF2-40B4-BE49-F238E27FC236}">
                <a16:creationId xmlns:a16="http://schemas.microsoft.com/office/drawing/2014/main" id="{8148B927-7C7B-F449-AF69-7D6AEDA38669}"/>
              </a:ext>
            </a:extLst>
          </p:cNvPr>
          <p:cNvSpPr>
            <a:spLocks noGrp="1"/>
          </p:cNvSpPr>
          <p:nvPr>
            <p:ph type="body" sz="quarter" idx="16"/>
          </p:nvPr>
        </p:nvSpPr>
        <p:spPr/>
        <p:txBody>
          <a:bodyPr/>
          <a:lstStyle/>
          <a:p>
            <a:r>
              <a:rPr lang="en-US" dirty="0"/>
              <a:t>Humans are Unreliable </a:t>
            </a:r>
          </a:p>
        </p:txBody>
      </p:sp>
    </p:spTree>
    <p:extLst>
      <p:ext uri="{BB962C8B-B14F-4D97-AF65-F5344CB8AC3E}">
        <p14:creationId xmlns:p14="http://schemas.microsoft.com/office/powerpoint/2010/main" val="1980711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F1597ED-B8CD-614C-A9A7-D3FDB9F1D10A}"/>
              </a:ext>
            </a:extLst>
          </p:cNvPr>
          <p:cNvSpPr>
            <a:spLocks noGrp="1"/>
          </p:cNvSpPr>
          <p:nvPr>
            <p:ph type="body" sz="quarter" idx="16"/>
          </p:nvPr>
        </p:nvSpPr>
        <p:spPr/>
        <p:txBody>
          <a:bodyPr/>
          <a:lstStyle/>
          <a:p>
            <a:r>
              <a:rPr lang="en-US" dirty="0"/>
              <a:t>Diffusion of Innovation: Roger’s Adopter Categories</a:t>
            </a:r>
          </a:p>
        </p:txBody>
      </p:sp>
      <p:pic>
        <p:nvPicPr>
          <p:cNvPr id="4" name="Picture 3">
            <a:extLst>
              <a:ext uri="{FF2B5EF4-FFF2-40B4-BE49-F238E27FC236}">
                <a16:creationId xmlns:a16="http://schemas.microsoft.com/office/drawing/2014/main" id="{2A83D9A7-99BC-6749-BBFA-D992F2C756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7650" y="1430979"/>
            <a:ext cx="8137550" cy="4570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5" name="Text Box 4">
            <a:extLst>
              <a:ext uri="{FF2B5EF4-FFF2-40B4-BE49-F238E27FC236}">
                <a16:creationId xmlns:a16="http://schemas.microsoft.com/office/drawing/2014/main" id="{099CB1F9-3CCB-654A-8E74-ED44D8B93EA4}"/>
              </a:ext>
            </a:extLst>
          </p:cNvPr>
          <p:cNvSpPr txBox="1">
            <a:spLocks noChangeArrowheads="1"/>
          </p:cNvSpPr>
          <p:nvPr/>
        </p:nvSpPr>
        <p:spPr bwMode="auto">
          <a:xfrm>
            <a:off x="714336" y="6001569"/>
            <a:ext cx="433323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457200"/>
            <a:r>
              <a:rPr lang="en-US" sz="1050" dirty="0">
                <a:solidFill>
                  <a:srgbClr val="000000"/>
                </a:solidFill>
              </a:rPr>
              <a:t>Rogers, E. M. (2003). Diffusion of innovations. New York, Free Press.</a:t>
            </a:r>
          </a:p>
        </p:txBody>
      </p:sp>
    </p:spTree>
    <p:extLst>
      <p:ext uri="{BB962C8B-B14F-4D97-AF65-F5344CB8AC3E}">
        <p14:creationId xmlns:p14="http://schemas.microsoft.com/office/powerpoint/2010/main" val="606893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5983E96-8E4C-444A-9C51-16DC577A7D42}"/>
              </a:ext>
            </a:extLst>
          </p:cNvPr>
          <p:cNvSpPr>
            <a:spLocks noGrp="1"/>
          </p:cNvSpPr>
          <p:nvPr>
            <p:ph type="body" sz="quarter" idx="16"/>
          </p:nvPr>
        </p:nvSpPr>
        <p:spPr>
          <a:xfrm>
            <a:off x="714336" y="602515"/>
            <a:ext cx="10827176" cy="501456"/>
          </a:xfrm>
        </p:spPr>
        <p:txBody>
          <a:bodyPr/>
          <a:lstStyle/>
          <a:p>
            <a:r>
              <a:rPr lang="en-US" sz="3700" dirty="0"/>
              <a:t>Improvement of Quality</a:t>
            </a:r>
          </a:p>
        </p:txBody>
      </p:sp>
      <p:sp>
        <p:nvSpPr>
          <p:cNvPr id="115715" name="Rectangle 3"/>
          <p:cNvSpPr>
            <a:spLocks noChangeArrowheads="1"/>
          </p:cNvSpPr>
          <p:nvPr/>
        </p:nvSpPr>
        <p:spPr bwMode="auto">
          <a:xfrm>
            <a:off x="7524750" y="5543550"/>
            <a:ext cx="13716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CD4E4"/>
              </a:buClr>
              <a:buSzPct val="85000"/>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Clr>
                <a:srgbClr val="9CD4E4"/>
              </a:buClr>
              <a:buSzPct val="85000"/>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2pPr>
            <a:lvl3pPr marL="1143000" indent="-228600">
              <a:spcBef>
                <a:spcPct val="20000"/>
              </a:spcBef>
              <a:buClr>
                <a:srgbClr val="9CD4E4"/>
              </a:buClr>
              <a:buSzPct val="85000"/>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3pPr>
            <a:lvl4pPr marL="1600200" indent="-228600">
              <a:spcBef>
                <a:spcPct val="20000"/>
              </a:spcBef>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9CD4E4"/>
              </a:buClr>
              <a:buSzPct val="85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lgn="r" eaLnBrk="1" hangingPunct="1">
              <a:spcBef>
                <a:spcPct val="0"/>
              </a:spcBef>
              <a:buClrTx/>
              <a:buSzTx/>
              <a:buFontTx/>
              <a:buNone/>
            </a:pPr>
            <a:endParaRPr lang="en-US" altLang="en-US" sz="1050">
              <a:latin typeface="Helvetica" panose="020B0604020202020204" pitchFamily="34" charset="0"/>
            </a:endParaRPr>
          </a:p>
        </p:txBody>
      </p:sp>
      <p:pic>
        <p:nvPicPr>
          <p:cNvPr id="16386" name="Picture 2" descr="I should estimate that in my experience most troubles and most possibilities  for improvement add up to the proportions something like this – The W.  Edwards Deming Institute">
            <a:extLst>
              <a:ext uri="{FF2B5EF4-FFF2-40B4-BE49-F238E27FC236}">
                <a16:creationId xmlns:a16="http://schemas.microsoft.com/office/drawing/2014/main" id="{1A169FEC-7DD7-CF43-A19B-B4C60BF7B5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115" y="1610160"/>
            <a:ext cx="6293424" cy="393339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5">
            <a:extLst>
              <a:ext uri="{FF2B5EF4-FFF2-40B4-BE49-F238E27FC236}">
                <a16:creationId xmlns:a16="http://schemas.microsoft.com/office/drawing/2014/main" id="{EBFEB297-5A5F-8342-8B0D-5D29B1055BF7}"/>
              </a:ext>
            </a:extLst>
          </p:cNvPr>
          <p:cNvSpPr>
            <a:spLocks noGrp="1"/>
          </p:cNvSpPr>
          <p:nvPr>
            <p:ph type="body" sz="quarter" idx="18"/>
          </p:nvPr>
        </p:nvSpPr>
        <p:spPr>
          <a:xfrm>
            <a:off x="7086600" y="1516392"/>
            <a:ext cx="4875928" cy="3614737"/>
          </a:xfrm>
        </p:spPr>
        <p:txBody>
          <a:bodyPr/>
          <a:lstStyle/>
          <a:p>
            <a:pPr marL="0" indent="0" algn="ctr">
              <a:buNone/>
            </a:pPr>
            <a:r>
              <a:rPr lang="en-US" sz="3600" i="1" dirty="0">
                <a:solidFill>
                  <a:schemeClr val="accent3"/>
                </a:solidFill>
              </a:rPr>
              <a:t>Saying it happens all the time, without specifics, is a problem that is almost impossible to fix!</a:t>
            </a:r>
          </a:p>
        </p:txBody>
      </p:sp>
    </p:spTree>
    <p:extLst>
      <p:ext uri="{BB962C8B-B14F-4D97-AF65-F5344CB8AC3E}">
        <p14:creationId xmlns:p14="http://schemas.microsoft.com/office/powerpoint/2010/main" val="78348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97136A3-26EE-6F48-AE53-2013AB02DFF3}"/>
              </a:ext>
            </a:extLst>
          </p:cNvPr>
          <p:cNvSpPr>
            <a:spLocks noGrp="1"/>
          </p:cNvSpPr>
          <p:nvPr>
            <p:ph type="body" sz="quarter" idx="18"/>
          </p:nvPr>
        </p:nvSpPr>
        <p:spPr>
          <a:xfrm>
            <a:off x="723900" y="1790755"/>
            <a:ext cx="9912016" cy="3614737"/>
          </a:xfrm>
        </p:spPr>
        <p:txBody>
          <a:bodyPr/>
          <a:lstStyle/>
          <a:p>
            <a:r>
              <a:rPr lang="en-US" sz="2800" dirty="0"/>
              <a:t>“Leadership is about </a:t>
            </a:r>
            <a:r>
              <a:rPr lang="en-US" sz="2800" b="1" dirty="0">
                <a:solidFill>
                  <a:schemeClr val="tx1"/>
                </a:solidFill>
              </a:rPr>
              <a:t>accepting responsibility </a:t>
            </a:r>
            <a:r>
              <a:rPr lang="en-US" sz="2800" dirty="0"/>
              <a:t>for </a:t>
            </a:r>
            <a:r>
              <a:rPr lang="en-US" sz="2800" b="1" dirty="0">
                <a:solidFill>
                  <a:schemeClr val="tx1"/>
                </a:solidFill>
              </a:rPr>
              <a:t>enabling others </a:t>
            </a:r>
            <a:r>
              <a:rPr lang="en-US" sz="2800" dirty="0"/>
              <a:t>to </a:t>
            </a:r>
            <a:r>
              <a:rPr lang="en-US" sz="2800" b="1" dirty="0">
                <a:solidFill>
                  <a:schemeClr val="tx1"/>
                </a:solidFill>
              </a:rPr>
              <a:t>achieve shared purpose </a:t>
            </a:r>
            <a:r>
              <a:rPr lang="en-US" sz="2800" dirty="0"/>
              <a:t>under </a:t>
            </a:r>
            <a:r>
              <a:rPr lang="en-US" sz="2800" b="1" dirty="0">
                <a:solidFill>
                  <a:schemeClr val="tx1"/>
                </a:solidFill>
              </a:rPr>
              <a:t>conditions of uncertainty.” </a:t>
            </a:r>
            <a:r>
              <a:rPr lang="en-US" sz="2800" dirty="0">
                <a:solidFill>
                  <a:schemeClr val="tx1"/>
                </a:solidFill>
              </a:rPr>
              <a:t>(Marshall Ganz)</a:t>
            </a:r>
          </a:p>
          <a:p>
            <a:endParaRPr lang="en-US" sz="2800" b="1" dirty="0">
              <a:solidFill>
                <a:schemeClr val="tx1"/>
              </a:solidFill>
            </a:endParaRPr>
          </a:p>
          <a:p>
            <a:r>
              <a:rPr lang="en-US" sz="2800" b="1" dirty="0">
                <a:solidFill>
                  <a:schemeClr val="tx1"/>
                </a:solidFill>
              </a:rPr>
              <a:t>Wise compassionate </a:t>
            </a:r>
            <a:r>
              <a:rPr lang="en-US" sz="2800" dirty="0">
                <a:solidFill>
                  <a:schemeClr val="tx1"/>
                </a:solidFill>
              </a:rPr>
              <a:t>leadership is the ability to do </a:t>
            </a:r>
            <a:r>
              <a:rPr lang="en-US" sz="2800" b="1" dirty="0">
                <a:solidFill>
                  <a:schemeClr val="tx1"/>
                </a:solidFill>
              </a:rPr>
              <a:t>hard things </a:t>
            </a:r>
            <a:r>
              <a:rPr lang="en-US" sz="2800" dirty="0">
                <a:solidFill>
                  <a:schemeClr val="tx1"/>
                </a:solidFill>
              </a:rPr>
              <a:t>in a </a:t>
            </a:r>
            <a:r>
              <a:rPr lang="en-US" sz="2800" b="1" dirty="0">
                <a:solidFill>
                  <a:schemeClr val="tx1"/>
                </a:solidFill>
              </a:rPr>
              <a:t>human way</a:t>
            </a:r>
            <a:r>
              <a:rPr lang="en-US" sz="2800" dirty="0">
                <a:solidFill>
                  <a:schemeClr val="tx1"/>
                </a:solidFill>
              </a:rPr>
              <a:t>. </a:t>
            </a:r>
            <a:r>
              <a:rPr lang="en-US" sz="1200" dirty="0">
                <a:solidFill>
                  <a:schemeClr val="tx1"/>
                </a:solidFill>
              </a:rPr>
              <a:t>(</a:t>
            </a:r>
            <a:r>
              <a:rPr lang="en-US" sz="1200" dirty="0">
                <a:solidFill>
                  <a:schemeClr val="accent3"/>
                </a:solidFill>
              </a:rPr>
              <a:t>https://</a:t>
            </a:r>
            <a:r>
              <a:rPr lang="en-US" sz="1200" dirty="0" err="1">
                <a:solidFill>
                  <a:schemeClr val="accent3"/>
                </a:solidFill>
              </a:rPr>
              <a:t>hbr.org</a:t>
            </a:r>
            <a:r>
              <a:rPr lang="en-US" sz="1200" dirty="0">
                <a:solidFill>
                  <a:schemeClr val="accent3"/>
                </a:solidFill>
              </a:rPr>
              <a:t>/2020/12/compassionate-leadership-is-necessary-but-not-sufficient</a:t>
            </a:r>
            <a:r>
              <a:rPr lang="en-US" sz="1200" dirty="0">
                <a:solidFill>
                  <a:schemeClr val="tx1"/>
                </a:solidFill>
              </a:rPr>
              <a:t>)</a:t>
            </a:r>
            <a:endParaRPr lang="en-US" sz="2800" dirty="0">
              <a:solidFill>
                <a:schemeClr val="accent3"/>
              </a:solidFill>
            </a:endParaRPr>
          </a:p>
        </p:txBody>
      </p:sp>
      <p:sp>
        <p:nvSpPr>
          <p:cNvPr id="3" name="Text Placeholder 2">
            <a:extLst>
              <a:ext uri="{FF2B5EF4-FFF2-40B4-BE49-F238E27FC236}">
                <a16:creationId xmlns:a16="http://schemas.microsoft.com/office/drawing/2014/main" id="{CC61B9B0-4E0C-724F-9E0C-C3493C521F12}"/>
              </a:ext>
            </a:extLst>
          </p:cNvPr>
          <p:cNvSpPr>
            <a:spLocks noGrp="1"/>
          </p:cNvSpPr>
          <p:nvPr>
            <p:ph type="body" sz="quarter" idx="16"/>
          </p:nvPr>
        </p:nvSpPr>
        <p:spPr/>
        <p:txBody>
          <a:bodyPr/>
          <a:lstStyle/>
          <a:p>
            <a:r>
              <a:rPr lang="en-US" dirty="0"/>
              <a:t>Leadership in Nursing Homes </a:t>
            </a:r>
          </a:p>
        </p:txBody>
      </p:sp>
    </p:spTree>
    <p:extLst>
      <p:ext uri="{BB962C8B-B14F-4D97-AF65-F5344CB8AC3E}">
        <p14:creationId xmlns:p14="http://schemas.microsoft.com/office/powerpoint/2010/main" val="25800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5F837D7-3B14-8749-9D5E-A8535DA834A7}"/>
              </a:ext>
            </a:extLst>
          </p:cNvPr>
          <p:cNvSpPr>
            <a:spLocks noGrp="1"/>
          </p:cNvSpPr>
          <p:nvPr>
            <p:ph type="body" sz="quarter" idx="18"/>
          </p:nvPr>
        </p:nvSpPr>
        <p:spPr/>
        <p:txBody>
          <a:bodyPr/>
          <a:lstStyle/>
          <a:p>
            <a:r>
              <a:rPr lang="en-US" dirty="0"/>
              <a:t>Focus initially on KEY PROCESSES rather than a benchmark</a:t>
            </a:r>
          </a:p>
          <a:p>
            <a:pPr lvl="1"/>
            <a:r>
              <a:rPr lang="en-US" dirty="0"/>
              <a:t>Having a goal is important but without the processes to get there, it is useless</a:t>
            </a:r>
          </a:p>
          <a:p>
            <a:r>
              <a:rPr lang="en-US" dirty="0"/>
              <a:t>Evaluate if staff KNOW the process</a:t>
            </a:r>
          </a:p>
          <a:p>
            <a:pPr lvl="1"/>
            <a:r>
              <a:rPr lang="en-US" dirty="0"/>
              <a:t>Train staff in the process; Provide different learning modalities</a:t>
            </a:r>
          </a:p>
          <a:p>
            <a:r>
              <a:rPr lang="en-US" dirty="0"/>
              <a:t>KEEP it SIMPLE! </a:t>
            </a:r>
          </a:p>
          <a:p>
            <a:pPr lvl="1"/>
            <a:r>
              <a:rPr lang="en-US" dirty="0"/>
              <a:t>Processes that are too complicated will not be remembered or followed</a:t>
            </a:r>
          </a:p>
          <a:p>
            <a:r>
              <a:rPr lang="en-US" dirty="0"/>
              <a:t>Commit to LEARNING</a:t>
            </a:r>
          </a:p>
          <a:p>
            <a:pPr lvl="1"/>
            <a:r>
              <a:rPr lang="en-US" dirty="0"/>
              <a:t>You don’t have to have it all right the first time through (or the second or the third)</a:t>
            </a:r>
          </a:p>
        </p:txBody>
      </p:sp>
      <p:sp>
        <p:nvSpPr>
          <p:cNvPr id="3" name="Text Placeholder 2"/>
          <p:cNvSpPr>
            <a:spLocks noGrp="1"/>
          </p:cNvSpPr>
          <p:nvPr>
            <p:ph type="body" sz="quarter" idx="16"/>
          </p:nvPr>
        </p:nvSpPr>
        <p:spPr/>
        <p:txBody>
          <a:bodyPr>
            <a:normAutofit fontScale="92500" lnSpcReduction="20000"/>
          </a:bodyPr>
          <a:lstStyle/>
          <a:p>
            <a:r>
              <a:rPr lang="en-US" sz="4000" b="1" dirty="0"/>
              <a:t>How to Make Changes Stick</a:t>
            </a:r>
          </a:p>
        </p:txBody>
      </p:sp>
    </p:spTree>
    <p:extLst>
      <p:ext uri="{BB962C8B-B14F-4D97-AF65-F5344CB8AC3E}">
        <p14:creationId xmlns:p14="http://schemas.microsoft.com/office/powerpoint/2010/main" val="230500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D39E79F-2593-7648-BBAF-372727D711FE}"/>
              </a:ext>
            </a:extLst>
          </p:cNvPr>
          <p:cNvSpPr>
            <a:spLocks noGrp="1"/>
          </p:cNvSpPr>
          <p:nvPr>
            <p:ph type="body" sz="quarter" idx="18"/>
          </p:nvPr>
        </p:nvSpPr>
        <p:spPr/>
        <p:txBody>
          <a:bodyPr/>
          <a:lstStyle/>
          <a:p>
            <a:pPr marL="457200" indent="-457200">
              <a:buFont typeface="+mj-lt"/>
              <a:buAutoNum type="arabicPeriod"/>
            </a:pPr>
            <a:r>
              <a:rPr lang="en-US" b="1" dirty="0">
                <a:solidFill>
                  <a:schemeClr val="tx1"/>
                </a:solidFill>
              </a:rPr>
              <a:t>Who</a:t>
            </a:r>
            <a:r>
              <a:rPr lang="en-US" dirty="0"/>
              <a:t> does it?</a:t>
            </a:r>
          </a:p>
          <a:p>
            <a:pPr marL="457200" indent="-457200">
              <a:buFont typeface="+mj-lt"/>
              <a:buAutoNum type="arabicPeriod"/>
            </a:pPr>
            <a:r>
              <a:rPr lang="en-US" b="1" dirty="0">
                <a:solidFill>
                  <a:schemeClr val="tx1"/>
                </a:solidFill>
              </a:rPr>
              <a:t>When</a:t>
            </a:r>
            <a:r>
              <a:rPr lang="en-US" dirty="0"/>
              <a:t> should it be done?</a:t>
            </a:r>
          </a:p>
          <a:p>
            <a:pPr marL="457200" indent="-457200">
              <a:buFont typeface="+mj-lt"/>
              <a:buAutoNum type="arabicPeriod"/>
            </a:pPr>
            <a:r>
              <a:rPr lang="en-US" b="1" dirty="0">
                <a:solidFill>
                  <a:schemeClr val="tx1"/>
                </a:solidFill>
              </a:rPr>
              <a:t>Where</a:t>
            </a:r>
            <a:r>
              <a:rPr lang="en-US" dirty="0"/>
              <a:t> is it done?</a:t>
            </a:r>
          </a:p>
          <a:p>
            <a:pPr marL="457200" indent="-457200">
              <a:buFont typeface="+mj-lt"/>
              <a:buAutoNum type="arabicPeriod"/>
            </a:pPr>
            <a:r>
              <a:rPr lang="en-US" b="1" dirty="0">
                <a:solidFill>
                  <a:schemeClr val="tx1"/>
                </a:solidFill>
              </a:rPr>
              <a:t>How</a:t>
            </a:r>
            <a:r>
              <a:rPr lang="en-US" dirty="0"/>
              <a:t> is it done?</a:t>
            </a:r>
          </a:p>
          <a:p>
            <a:pPr marL="457200" indent="-457200">
              <a:buFont typeface="+mj-lt"/>
              <a:buAutoNum type="arabicPeriod"/>
            </a:pPr>
            <a:r>
              <a:rPr lang="en-US" b="1" dirty="0">
                <a:solidFill>
                  <a:schemeClr val="tx1"/>
                </a:solidFill>
              </a:rPr>
              <a:t>What</a:t>
            </a:r>
            <a:r>
              <a:rPr lang="en-US" dirty="0"/>
              <a:t> is needed to do it?</a:t>
            </a:r>
          </a:p>
        </p:txBody>
      </p:sp>
      <p:sp>
        <p:nvSpPr>
          <p:cNvPr id="3" name="Text Placeholder 2">
            <a:extLst>
              <a:ext uri="{FF2B5EF4-FFF2-40B4-BE49-F238E27FC236}">
                <a16:creationId xmlns:a16="http://schemas.microsoft.com/office/drawing/2014/main" id="{9C786F46-B23C-5949-BA32-125603C9D695}"/>
              </a:ext>
            </a:extLst>
          </p:cNvPr>
          <p:cNvSpPr>
            <a:spLocks noGrp="1"/>
          </p:cNvSpPr>
          <p:nvPr>
            <p:ph type="body" sz="quarter" idx="16"/>
          </p:nvPr>
        </p:nvSpPr>
        <p:spPr/>
        <p:txBody>
          <a:bodyPr/>
          <a:lstStyle/>
          <a:p>
            <a:r>
              <a:rPr lang="en-US" dirty="0"/>
              <a:t>Lay out the Five Attributes of Your Process</a:t>
            </a:r>
          </a:p>
        </p:txBody>
      </p:sp>
    </p:spTree>
    <p:extLst>
      <p:ext uri="{BB962C8B-B14F-4D97-AF65-F5344CB8AC3E}">
        <p14:creationId xmlns:p14="http://schemas.microsoft.com/office/powerpoint/2010/main" val="1903397469"/>
      </p:ext>
    </p:extLst>
  </p:cSld>
  <p:clrMapOvr>
    <a:masterClrMapping/>
  </p:clrMapOvr>
</p:sld>
</file>

<file path=ppt/theme/theme1.xml><?xml version="1.0" encoding="utf-8"?>
<a:theme xmlns:a="http://schemas.openxmlformats.org/drawingml/2006/main" name="1_Office Theme">
  <a:themeElements>
    <a:clrScheme name="Custom 1">
      <a:dk1>
        <a:srgbClr val="007986"/>
      </a:dk1>
      <a:lt1>
        <a:srgbClr val="FFFFFF"/>
      </a:lt1>
      <a:dk2>
        <a:srgbClr val="007986"/>
      </a:dk2>
      <a:lt2>
        <a:srgbClr val="E7E6E6"/>
      </a:lt2>
      <a:accent1>
        <a:srgbClr val="BA0C2F"/>
      </a:accent1>
      <a:accent2>
        <a:srgbClr val="8A387C"/>
      </a:accent2>
      <a:accent3>
        <a:srgbClr val="636669"/>
      </a:accent3>
      <a:accent4>
        <a:srgbClr val="A7A8AA"/>
      </a:accent4>
      <a:accent5>
        <a:srgbClr val="ED8B00"/>
      </a:accent5>
      <a:accent6>
        <a:srgbClr val="FFC600"/>
      </a:accent6>
      <a:hlink>
        <a:srgbClr val="007986"/>
      </a:hlink>
      <a:folHlink>
        <a:srgbClr val="00798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5EC04BBB2E673439DD58C3949887ACA" ma:contentTypeVersion="12" ma:contentTypeDescription="Create a new document." ma:contentTypeScope="" ma:versionID="172c8d284bdb38e2648030536719eee6">
  <xsd:schema xmlns:xsd="http://www.w3.org/2001/XMLSchema" xmlns:xs="http://www.w3.org/2001/XMLSchema" xmlns:p="http://schemas.microsoft.com/office/2006/metadata/properties" xmlns:ns2="7a51d3a6-44a2-4d5d-9a81-8bef4e0e807b" xmlns:ns3="c972c62b-baba-4ea3-a46e-201966a275a6" targetNamespace="http://schemas.microsoft.com/office/2006/metadata/properties" ma:root="true" ma:fieldsID="e2c16d2a06a757e0f7ea26e2ddbb6d10" ns2:_="" ns3:_="">
    <xsd:import namespace="7a51d3a6-44a2-4d5d-9a81-8bef4e0e807b"/>
    <xsd:import namespace="c972c62b-baba-4ea3-a46e-201966a275a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51d3a6-44a2-4d5d-9a81-8bef4e0e80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72c62b-baba-4ea3-a46e-201966a275a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535EB8-84AC-4A3D-B9D5-F5F68691240C}">
  <ds:schemaRefs>
    <ds:schemaRef ds:uri="http://schemas.microsoft.com/sharepoint/v3/contenttype/forms"/>
  </ds:schemaRefs>
</ds:datastoreItem>
</file>

<file path=customXml/itemProps2.xml><?xml version="1.0" encoding="utf-8"?>
<ds:datastoreItem xmlns:ds="http://schemas.openxmlformats.org/officeDocument/2006/customXml" ds:itemID="{B4E39C67-63FA-4DE6-A7C1-82F2475B44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51d3a6-44a2-4d5d-9a81-8bef4e0e807b"/>
    <ds:schemaRef ds:uri="c972c62b-baba-4ea3-a46e-201966a275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78CFCE-22A6-4A0E-A1D9-BC4FE1DA336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ahrq-ihi-echo-template</Template>
  <TotalTime>8739</TotalTime>
  <Words>5042</Words>
  <Application>Microsoft Office PowerPoint</Application>
  <PresentationFormat>Widescreen</PresentationFormat>
  <Paragraphs>388</Paragraphs>
  <Slides>20</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Helvetica</vt:lpstr>
      <vt:lpstr>Wingdings</vt:lpstr>
      <vt:lpstr>1_Office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PPE Observations a Day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Steinfield</dc:creator>
  <cp:lastModifiedBy>Rebecca Steinfield</cp:lastModifiedBy>
  <cp:revision>23</cp:revision>
  <dcterms:created xsi:type="dcterms:W3CDTF">2020-11-24T17:27:07Z</dcterms:created>
  <dcterms:modified xsi:type="dcterms:W3CDTF">2021-04-14T13:22:45Z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0x01010095EC04BBB2E673439DD58C3949887ACA</vt:lpwstr>
  </property>
</Properties>
</file>