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9"/>
  </p:notesMasterIdLst>
  <p:sldIdLst>
    <p:sldId id="256" r:id="rId2"/>
    <p:sldId id="257" r:id="rId3"/>
    <p:sldId id="259" r:id="rId4"/>
    <p:sldId id="285" r:id="rId5"/>
    <p:sldId id="294" r:id="rId6"/>
    <p:sldId id="296" r:id="rId7"/>
    <p:sldId id="297" r:id="rId8"/>
    <p:sldId id="293" r:id="rId9"/>
    <p:sldId id="298" r:id="rId10"/>
    <p:sldId id="299" r:id="rId11"/>
    <p:sldId id="300" r:id="rId12"/>
    <p:sldId id="275" r:id="rId13"/>
    <p:sldId id="276" r:id="rId14"/>
    <p:sldId id="279" r:id="rId15"/>
    <p:sldId id="280" r:id="rId16"/>
    <p:sldId id="301" r:id="rId17"/>
    <p:sldId id="26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pos="7152" userDrawn="1">
          <p15:clr>
            <a:srgbClr val="A4A3A4"/>
          </p15:clr>
        </p15:guide>
        <p15:guide id="4" pos="528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B72A"/>
    <a:srgbClr val="00B298"/>
    <a:srgbClr val="FA7242"/>
    <a:srgbClr val="FEB729"/>
    <a:srgbClr val="0074BF"/>
    <a:srgbClr val="00BA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EFB192-1467-4D85-9509-37590CC5AF6E}" v="7" dt="2020-12-08T13:28:56.5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28"/>
    <p:restoredTop sz="94634" autoAdjust="0"/>
  </p:normalViewPr>
  <p:slideViewPr>
    <p:cSldViewPr snapToGrid="0" showGuides="1">
      <p:cViewPr varScale="1">
        <p:scale>
          <a:sx n="63" d="100"/>
          <a:sy n="63" d="100"/>
        </p:scale>
        <p:origin x="960" y="64"/>
      </p:cViewPr>
      <p:guideLst>
        <p:guide pos="3840"/>
        <p:guide pos="7152"/>
        <p:guide pos="528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ca Behrhorst" userId="76909d74-55dd-44f1-865a-0d2950832885" providerId="ADAL" clId="{76EFB192-1467-4D85-9509-37590CC5AF6E}"/>
    <pc:docChg chg="undo redo custSel modSld">
      <pc:chgData name="Jessica Behrhorst" userId="76909d74-55dd-44f1-865a-0d2950832885" providerId="ADAL" clId="{76EFB192-1467-4D85-9509-37590CC5AF6E}" dt="2020-12-08T13:31:44.842" v="148" actId="1076"/>
      <pc:docMkLst>
        <pc:docMk/>
      </pc:docMkLst>
      <pc:sldChg chg="delSp modSp mod">
        <pc:chgData name="Jessica Behrhorst" userId="76909d74-55dd-44f1-865a-0d2950832885" providerId="ADAL" clId="{76EFB192-1467-4D85-9509-37590CC5AF6E}" dt="2020-12-08T13:31:44.842" v="148" actId="1076"/>
        <pc:sldMkLst>
          <pc:docMk/>
          <pc:sldMk cId="1343350055" sldId="257"/>
        </pc:sldMkLst>
        <pc:spChg chg="del">
          <ac:chgData name="Jessica Behrhorst" userId="76909d74-55dd-44f1-865a-0d2950832885" providerId="ADAL" clId="{76EFB192-1467-4D85-9509-37590CC5AF6E}" dt="2020-12-08T13:30:59.530" v="134" actId="478"/>
          <ac:spMkLst>
            <pc:docMk/>
            <pc:sldMk cId="1343350055" sldId="257"/>
            <ac:spMk id="13" creationId="{79AB2A2C-6140-A247-8301-99DA76B5E42C}"/>
          </ac:spMkLst>
        </pc:spChg>
        <pc:spChg chg="del">
          <ac:chgData name="Jessica Behrhorst" userId="76909d74-55dd-44f1-865a-0d2950832885" providerId="ADAL" clId="{76EFB192-1467-4D85-9509-37590CC5AF6E}" dt="2020-12-08T13:31:04.716" v="135" actId="478"/>
          <ac:spMkLst>
            <pc:docMk/>
            <pc:sldMk cId="1343350055" sldId="257"/>
            <ac:spMk id="14" creationId="{3F67A5BE-DD96-9446-B59E-4D7C22B05553}"/>
          </ac:spMkLst>
        </pc:spChg>
        <pc:spChg chg="del">
          <ac:chgData name="Jessica Behrhorst" userId="76909d74-55dd-44f1-865a-0d2950832885" providerId="ADAL" clId="{76EFB192-1467-4D85-9509-37590CC5AF6E}" dt="2020-12-08T13:31:06.469" v="136" actId="478"/>
          <ac:spMkLst>
            <pc:docMk/>
            <pc:sldMk cId="1343350055" sldId="257"/>
            <ac:spMk id="15" creationId="{358FAAFF-B209-A041-8702-8D0AE7D60699}"/>
          </ac:spMkLst>
        </pc:spChg>
        <pc:spChg chg="mod">
          <ac:chgData name="Jessica Behrhorst" userId="76909d74-55dd-44f1-865a-0d2950832885" providerId="ADAL" clId="{76EFB192-1467-4D85-9509-37590CC5AF6E}" dt="2020-12-08T13:31:44.842" v="148" actId="1076"/>
          <ac:spMkLst>
            <pc:docMk/>
            <pc:sldMk cId="1343350055" sldId="257"/>
            <ac:spMk id="16" creationId="{060D9332-E043-8344-9E79-CEC86DC14788}"/>
          </ac:spMkLst>
        </pc:spChg>
        <pc:spChg chg="del">
          <ac:chgData name="Jessica Behrhorst" userId="76909d74-55dd-44f1-865a-0d2950832885" providerId="ADAL" clId="{76EFB192-1467-4D85-9509-37590CC5AF6E}" dt="2020-12-08T13:31:08.799" v="137" actId="478"/>
          <ac:spMkLst>
            <pc:docMk/>
            <pc:sldMk cId="1343350055" sldId="257"/>
            <ac:spMk id="17" creationId="{D7D31574-E347-9141-84EC-B9E274FFF64E}"/>
          </ac:spMkLst>
        </pc:spChg>
        <pc:spChg chg="del">
          <ac:chgData name="Jessica Behrhorst" userId="76909d74-55dd-44f1-865a-0d2950832885" providerId="ADAL" clId="{76EFB192-1467-4D85-9509-37590CC5AF6E}" dt="2020-12-08T13:31:10.982" v="138" actId="478"/>
          <ac:spMkLst>
            <pc:docMk/>
            <pc:sldMk cId="1343350055" sldId="257"/>
            <ac:spMk id="18" creationId="{39061FF9-919A-2246-85EB-3E07C9B02361}"/>
          </ac:spMkLst>
        </pc:spChg>
        <pc:spChg chg="del">
          <ac:chgData name="Jessica Behrhorst" userId="76909d74-55dd-44f1-865a-0d2950832885" providerId="ADAL" clId="{76EFB192-1467-4D85-9509-37590CC5AF6E}" dt="2020-12-08T13:31:13.029" v="139" actId="478"/>
          <ac:spMkLst>
            <pc:docMk/>
            <pc:sldMk cId="1343350055" sldId="257"/>
            <ac:spMk id="19" creationId="{AD7EC6E3-4AB5-3F44-8439-AB663EEB26E2}"/>
          </ac:spMkLst>
        </pc:spChg>
        <pc:picChg chg="mod">
          <ac:chgData name="Jessica Behrhorst" userId="76909d74-55dd-44f1-865a-0d2950832885" providerId="ADAL" clId="{76EFB192-1467-4D85-9509-37590CC5AF6E}" dt="2020-12-08T13:31:25.378" v="142" actId="1076"/>
          <ac:picMkLst>
            <pc:docMk/>
            <pc:sldMk cId="1343350055" sldId="257"/>
            <ac:picMk id="2" creationId="{00000000-0000-0000-0000-000000000000}"/>
          </ac:picMkLst>
        </pc:picChg>
      </pc:sldChg>
      <pc:sldChg chg="addSp delSp modSp mod modClrScheme chgLayout">
        <pc:chgData name="Jessica Behrhorst" userId="76909d74-55dd-44f1-865a-0d2950832885" providerId="ADAL" clId="{76EFB192-1467-4D85-9509-37590CC5AF6E}" dt="2020-12-08T13:26:04.357" v="67" actId="122"/>
        <pc:sldMkLst>
          <pc:docMk/>
          <pc:sldMk cId="2438767021" sldId="293"/>
        </pc:sldMkLst>
        <pc:spChg chg="del mod ord">
          <ac:chgData name="Jessica Behrhorst" userId="76909d74-55dd-44f1-865a-0d2950832885" providerId="ADAL" clId="{76EFB192-1467-4D85-9509-37590CC5AF6E}" dt="2020-12-08T13:24:21.498" v="60" actId="700"/>
          <ac:spMkLst>
            <pc:docMk/>
            <pc:sldMk cId="2438767021" sldId="293"/>
            <ac:spMk id="2" creationId="{61E1BC4A-DC85-4B61-B2FF-9FB045A3D13E}"/>
          </ac:spMkLst>
        </pc:spChg>
        <pc:spChg chg="mod ord">
          <ac:chgData name="Jessica Behrhorst" userId="76909d74-55dd-44f1-865a-0d2950832885" providerId="ADAL" clId="{76EFB192-1467-4D85-9509-37590CC5AF6E}" dt="2020-12-08T13:25:23.423" v="65" actId="255"/>
          <ac:spMkLst>
            <pc:docMk/>
            <pc:sldMk cId="2438767021" sldId="293"/>
            <ac:spMk id="3" creationId="{B91AA588-571F-4470-B1D2-97E822323E7D}"/>
          </ac:spMkLst>
        </pc:spChg>
        <pc:spChg chg="add mod ord">
          <ac:chgData name="Jessica Behrhorst" userId="76909d74-55dd-44f1-865a-0d2950832885" providerId="ADAL" clId="{76EFB192-1467-4D85-9509-37590CC5AF6E}" dt="2020-12-08T13:26:04.357" v="67" actId="122"/>
          <ac:spMkLst>
            <pc:docMk/>
            <pc:sldMk cId="2438767021" sldId="293"/>
            <ac:spMk id="4" creationId="{04E41073-84FC-4F22-9658-9D3311EC01CE}"/>
          </ac:spMkLst>
        </pc:spChg>
      </pc:sldChg>
      <pc:sldChg chg="addSp delSp modSp mod modClrScheme chgLayout">
        <pc:chgData name="Jessica Behrhorst" userId="76909d74-55dd-44f1-865a-0d2950832885" providerId="ADAL" clId="{76EFB192-1467-4D85-9509-37590CC5AF6E}" dt="2020-12-08T13:23:41.970" v="51" actId="14100"/>
        <pc:sldMkLst>
          <pc:docMk/>
          <pc:sldMk cId="243888150" sldId="294"/>
        </pc:sldMkLst>
        <pc:spChg chg="add del mod ord">
          <ac:chgData name="Jessica Behrhorst" userId="76909d74-55dd-44f1-865a-0d2950832885" providerId="ADAL" clId="{76EFB192-1467-4D85-9509-37590CC5AF6E}" dt="2020-12-08T13:22:07.764" v="1" actId="700"/>
          <ac:spMkLst>
            <pc:docMk/>
            <pc:sldMk cId="243888150" sldId="294"/>
            <ac:spMk id="3" creationId="{CC38CBCB-6BF8-42AD-A95F-46E83C831090}"/>
          </ac:spMkLst>
        </pc:spChg>
        <pc:spChg chg="add del mod">
          <ac:chgData name="Jessica Behrhorst" userId="76909d74-55dd-44f1-865a-0d2950832885" providerId="ADAL" clId="{76EFB192-1467-4D85-9509-37590CC5AF6E}" dt="2020-12-08T13:23:31.458" v="48" actId="122"/>
          <ac:spMkLst>
            <pc:docMk/>
            <pc:sldMk cId="243888150" sldId="294"/>
            <ac:spMk id="6" creationId="{E1F372E1-C69E-43E3-9D62-2D2AEFD9F4F8}"/>
          </ac:spMkLst>
        </pc:spChg>
        <pc:spChg chg="mod ord">
          <ac:chgData name="Jessica Behrhorst" userId="76909d74-55dd-44f1-865a-0d2950832885" providerId="ADAL" clId="{76EFB192-1467-4D85-9509-37590CC5AF6E}" dt="2020-12-08T13:23:41.970" v="51" actId="14100"/>
          <ac:spMkLst>
            <pc:docMk/>
            <pc:sldMk cId="243888150" sldId="294"/>
            <ac:spMk id="330" creationId="{00000000-0000-0000-0000-000000000000}"/>
          </ac:spMkLst>
        </pc:spChg>
        <pc:spChg chg="add del mod ord">
          <ac:chgData name="Jessica Behrhorst" userId="76909d74-55dd-44f1-865a-0d2950832885" providerId="ADAL" clId="{76EFB192-1467-4D85-9509-37590CC5AF6E}" dt="2020-12-08T13:23:30.892" v="46" actId="478"/>
          <ac:spMkLst>
            <pc:docMk/>
            <pc:sldMk cId="243888150" sldId="294"/>
            <ac:spMk id="331" creationId="{00000000-0000-0000-0000-000000000000}"/>
          </ac:spMkLst>
        </pc:spChg>
      </pc:sldChg>
      <pc:sldChg chg="addSp delSp modSp mod modClrScheme chgLayout">
        <pc:chgData name="Jessica Behrhorst" userId="76909d74-55dd-44f1-865a-0d2950832885" providerId="ADAL" clId="{76EFB192-1467-4D85-9509-37590CC5AF6E}" dt="2020-12-08T13:26:58.459" v="78" actId="403"/>
        <pc:sldMkLst>
          <pc:docMk/>
          <pc:sldMk cId="3799278538" sldId="298"/>
        </pc:sldMkLst>
        <pc:spChg chg="del mod ord">
          <ac:chgData name="Jessica Behrhorst" userId="76909d74-55dd-44f1-865a-0d2950832885" providerId="ADAL" clId="{76EFB192-1467-4D85-9509-37590CC5AF6E}" dt="2020-12-08T13:26:27.417" v="70" actId="700"/>
          <ac:spMkLst>
            <pc:docMk/>
            <pc:sldMk cId="3799278538" sldId="298"/>
            <ac:spMk id="2" creationId="{61E1BC4A-DC85-4B61-B2FF-9FB045A3D13E}"/>
          </ac:spMkLst>
        </pc:spChg>
        <pc:spChg chg="mod ord">
          <ac:chgData name="Jessica Behrhorst" userId="76909d74-55dd-44f1-865a-0d2950832885" providerId="ADAL" clId="{76EFB192-1467-4D85-9509-37590CC5AF6E}" dt="2020-12-08T13:26:58.459" v="78" actId="403"/>
          <ac:spMkLst>
            <pc:docMk/>
            <pc:sldMk cId="3799278538" sldId="298"/>
            <ac:spMk id="3" creationId="{B91AA588-571F-4470-B1D2-97E822323E7D}"/>
          </ac:spMkLst>
        </pc:spChg>
        <pc:spChg chg="add del mod ord">
          <ac:chgData name="Jessica Behrhorst" userId="76909d74-55dd-44f1-865a-0d2950832885" providerId="ADAL" clId="{76EFB192-1467-4D85-9509-37590CC5AF6E}" dt="2020-12-08T13:26:37.794" v="72" actId="700"/>
          <ac:spMkLst>
            <pc:docMk/>
            <pc:sldMk cId="3799278538" sldId="298"/>
            <ac:spMk id="4" creationId="{681B946E-6054-4F11-B70E-6816E5B459B3}"/>
          </ac:spMkLst>
        </pc:spChg>
        <pc:spChg chg="add mod ord">
          <ac:chgData name="Jessica Behrhorst" userId="76909d74-55dd-44f1-865a-0d2950832885" providerId="ADAL" clId="{76EFB192-1467-4D85-9509-37590CC5AF6E}" dt="2020-12-08T13:26:53.643" v="76" actId="122"/>
          <ac:spMkLst>
            <pc:docMk/>
            <pc:sldMk cId="3799278538" sldId="298"/>
            <ac:spMk id="5" creationId="{B9B8C98A-19A3-4AAF-A9E0-1C121FE41D45}"/>
          </ac:spMkLst>
        </pc:spChg>
      </pc:sldChg>
      <pc:sldChg chg="addSp delSp modSp mod modClrScheme chgLayout">
        <pc:chgData name="Jessica Behrhorst" userId="76909d74-55dd-44f1-865a-0d2950832885" providerId="ADAL" clId="{76EFB192-1467-4D85-9509-37590CC5AF6E}" dt="2020-12-08T13:27:35.672" v="89" actId="122"/>
        <pc:sldMkLst>
          <pc:docMk/>
          <pc:sldMk cId="2225334880" sldId="299"/>
        </pc:sldMkLst>
        <pc:spChg chg="del mod ord">
          <ac:chgData name="Jessica Behrhorst" userId="76909d74-55dd-44f1-865a-0d2950832885" providerId="ADAL" clId="{76EFB192-1467-4D85-9509-37590CC5AF6E}" dt="2020-12-08T13:27:19.500" v="82" actId="700"/>
          <ac:spMkLst>
            <pc:docMk/>
            <pc:sldMk cId="2225334880" sldId="299"/>
            <ac:spMk id="2" creationId="{61E1BC4A-DC85-4B61-B2FF-9FB045A3D13E}"/>
          </ac:spMkLst>
        </pc:spChg>
        <pc:spChg chg="mod ord">
          <ac:chgData name="Jessica Behrhorst" userId="76909d74-55dd-44f1-865a-0d2950832885" providerId="ADAL" clId="{76EFB192-1467-4D85-9509-37590CC5AF6E}" dt="2020-12-08T13:27:32.451" v="88" actId="403"/>
          <ac:spMkLst>
            <pc:docMk/>
            <pc:sldMk cId="2225334880" sldId="299"/>
            <ac:spMk id="3" creationId="{B91AA588-571F-4470-B1D2-97E822323E7D}"/>
          </ac:spMkLst>
        </pc:spChg>
        <pc:spChg chg="add mod ord">
          <ac:chgData name="Jessica Behrhorst" userId="76909d74-55dd-44f1-865a-0d2950832885" providerId="ADAL" clId="{76EFB192-1467-4D85-9509-37590CC5AF6E}" dt="2020-12-08T13:27:35.672" v="89" actId="122"/>
          <ac:spMkLst>
            <pc:docMk/>
            <pc:sldMk cId="2225334880" sldId="299"/>
            <ac:spMk id="4" creationId="{449F4376-2F67-4E26-8FF8-9526FBB91092}"/>
          </ac:spMkLst>
        </pc:spChg>
      </pc:sldChg>
      <pc:sldChg chg="addSp delSp modSp mod modClrScheme chgLayout">
        <pc:chgData name="Jessica Behrhorst" userId="76909d74-55dd-44f1-865a-0d2950832885" providerId="ADAL" clId="{76EFB192-1467-4D85-9509-37590CC5AF6E}" dt="2020-12-08T13:30:31.283" v="132" actId="20577"/>
        <pc:sldMkLst>
          <pc:docMk/>
          <pc:sldMk cId="580131531" sldId="300"/>
        </pc:sldMkLst>
        <pc:spChg chg="del mod ord">
          <ac:chgData name="Jessica Behrhorst" userId="76909d74-55dd-44f1-865a-0d2950832885" providerId="ADAL" clId="{76EFB192-1467-4D85-9509-37590CC5AF6E}" dt="2020-12-08T13:29:28.424" v="120" actId="700"/>
          <ac:spMkLst>
            <pc:docMk/>
            <pc:sldMk cId="580131531" sldId="300"/>
            <ac:spMk id="2" creationId="{61E1BC4A-DC85-4B61-B2FF-9FB045A3D13E}"/>
          </ac:spMkLst>
        </pc:spChg>
        <pc:spChg chg="mod ord">
          <ac:chgData name="Jessica Behrhorst" userId="76909d74-55dd-44f1-865a-0d2950832885" providerId="ADAL" clId="{76EFB192-1467-4D85-9509-37590CC5AF6E}" dt="2020-12-08T13:30:31.283" v="132" actId="20577"/>
          <ac:spMkLst>
            <pc:docMk/>
            <pc:sldMk cId="580131531" sldId="300"/>
            <ac:spMk id="3" creationId="{B91AA588-571F-4470-B1D2-97E822323E7D}"/>
          </ac:spMkLst>
        </pc:spChg>
        <pc:spChg chg="add mod ord">
          <ac:chgData name="Jessica Behrhorst" userId="76909d74-55dd-44f1-865a-0d2950832885" providerId="ADAL" clId="{76EFB192-1467-4D85-9509-37590CC5AF6E}" dt="2020-12-08T13:29:34.195" v="122" actId="122"/>
          <ac:spMkLst>
            <pc:docMk/>
            <pc:sldMk cId="580131531" sldId="300"/>
            <ac:spMk id="4" creationId="{4BD2BC83-ECDC-409F-BC05-E73530503530}"/>
          </ac:spMkLst>
        </pc:spChg>
      </pc:sldChg>
      <pc:sldChg chg="modSp mod">
        <pc:chgData name="Jessica Behrhorst" userId="76909d74-55dd-44f1-865a-0d2950832885" providerId="ADAL" clId="{76EFB192-1467-4D85-9509-37590CC5AF6E}" dt="2020-12-08T13:30:47.717" v="133" actId="403"/>
        <pc:sldMkLst>
          <pc:docMk/>
          <pc:sldMk cId="2736374211" sldId="301"/>
        </pc:sldMkLst>
        <pc:spChg chg="mod">
          <ac:chgData name="Jessica Behrhorst" userId="76909d74-55dd-44f1-865a-0d2950832885" providerId="ADAL" clId="{76EFB192-1467-4D85-9509-37590CC5AF6E}" dt="2020-12-08T13:30:47.717" v="133" actId="403"/>
          <ac:spMkLst>
            <pc:docMk/>
            <pc:sldMk cId="2736374211" sldId="301"/>
            <ac:spMk id="5" creationId="{A3EA5EE9-E74A-6A4B-87A0-922E33644929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h.gov/covid19/" TargetMode="External"/><Relationship Id="rId1" Type="http://schemas.openxmlformats.org/officeDocument/2006/relationships/hyperlink" Target="https://www.cdc.gov/coronavirus/2019-ncov/hcp/long-term-care.html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h.gov/covid19/" TargetMode="External"/><Relationship Id="rId1" Type="http://schemas.openxmlformats.org/officeDocument/2006/relationships/hyperlink" Target="https://www.cdc.gov/coronavirus/2019-ncov/hcp/long-term-care.html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D9E20D-B1BD-484D-8B53-C12BF9AF752A}" type="doc">
      <dgm:prSet loTypeId="urn:microsoft.com/office/officeart/2005/8/layout/hChevron3" loCatId="process" qsTypeId="urn:microsoft.com/office/officeart/2005/8/quickstyle/simple1" qsCatId="simple" csTypeId="urn:microsoft.com/office/officeart/2005/8/colors/accent0_3" csCatId="mainScheme" phldr="1"/>
      <dgm:spPr/>
    </dgm:pt>
    <dgm:pt modelId="{B0056642-9E80-4AFD-AB27-8D11FB7253FA}">
      <dgm:prSet phldrT="[Text]" custT="1"/>
      <dgm:spPr/>
      <dgm:t>
        <a:bodyPr/>
        <a:lstStyle/>
        <a:p>
          <a:r>
            <a:rPr lang="en-US" sz="2000" b="1" dirty="0"/>
            <a:t>CDC Guidelines and Updates</a:t>
          </a:r>
        </a:p>
        <a:p>
          <a:r>
            <a:rPr lang="en-US" sz="1800" u="none" dirty="0">
              <a:solidFill>
                <a:schemeClr val="bg1"/>
              </a:solidFill>
            </a:rPr>
            <a:t>Example</a:t>
          </a:r>
          <a:r>
            <a:rPr lang="en-US" sz="1800" dirty="0">
              <a:solidFill>
                <a:schemeClr val="bg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 https://www.cdc.gov/coronavirus/2019-ncov/hcp/long-term-care.html</a:t>
          </a:r>
          <a:r>
            <a:rPr lang="en-US" sz="1800" dirty="0">
              <a:solidFill>
                <a:schemeClr val="bg1"/>
              </a:solidFill>
            </a:rPr>
            <a:t> </a:t>
          </a:r>
        </a:p>
      </dgm:t>
    </dgm:pt>
    <dgm:pt modelId="{6E135358-B879-4D7E-AEFD-F4B4BFEF562A}" type="parTrans" cxnId="{3140945A-1347-4B67-B979-FB64D70E4894}">
      <dgm:prSet/>
      <dgm:spPr/>
      <dgm:t>
        <a:bodyPr/>
        <a:lstStyle/>
        <a:p>
          <a:endParaRPr lang="en-US"/>
        </a:p>
      </dgm:t>
    </dgm:pt>
    <dgm:pt modelId="{F9481BA8-F433-43E0-B64B-58CF6248C80E}" type="sibTrans" cxnId="{3140945A-1347-4B67-B979-FB64D70E4894}">
      <dgm:prSet/>
      <dgm:spPr/>
      <dgm:t>
        <a:bodyPr/>
        <a:lstStyle/>
        <a:p>
          <a:endParaRPr lang="en-US"/>
        </a:p>
      </dgm:t>
    </dgm:pt>
    <dgm:pt modelId="{32569005-8CA1-4FF0-BCB6-1CE9EAAAAAC5}">
      <dgm:prSet phldrT="[Text]" custT="1"/>
      <dgm:spPr/>
      <dgm:t>
        <a:bodyPr/>
        <a:lstStyle/>
        <a:p>
          <a:r>
            <a:rPr lang="en-US" sz="2000" b="1" dirty="0"/>
            <a:t>State Health Department</a:t>
          </a:r>
        </a:p>
        <a:p>
          <a:r>
            <a:rPr lang="en-US" sz="1800" dirty="0"/>
            <a:t>Example </a:t>
          </a:r>
          <a:r>
            <a:rPr lang="en-US" sz="1800" dirty="0">
              <a:solidFill>
                <a:schemeClr val="bg1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https://www.nh.gov/covid19/</a:t>
          </a:r>
          <a:r>
            <a:rPr lang="en-US" sz="1800" dirty="0">
              <a:solidFill>
                <a:schemeClr val="bg1"/>
              </a:solidFill>
            </a:rPr>
            <a:t> </a:t>
          </a:r>
        </a:p>
      </dgm:t>
    </dgm:pt>
    <dgm:pt modelId="{7BA84D5E-2C9D-448E-AF46-780EC03F93F6}" type="parTrans" cxnId="{767F188F-191D-499F-BA54-FF40E04EC683}">
      <dgm:prSet/>
      <dgm:spPr/>
      <dgm:t>
        <a:bodyPr/>
        <a:lstStyle/>
        <a:p>
          <a:endParaRPr lang="en-US"/>
        </a:p>
      </dgm:t>
    </dgm:pt>
    <dgm:pt modelId="{0FD92B75-B9E8-4797-97C4-74D32EDAEAD3}" type="sibTrans" cxnId="{767F188F-191D-499F-BA54-FF40E04EC683}">
      <dgm:prSet/>
      <dgm:spPr/>
      <dgm:t>
        <a:bodyPr/>
        <a:lstStyle/>
        <a:p>
          <a:endParaRPr lang="en-US"/>
        </a:p>
      </dgm:t>
    </dgm:pt>
    <dgm:pt modelId="{0E6558B0-96D0-450B-8D71-5CE6A0EB55E4}">
      <dgm:prSet phldrT="[Text]" custT="1"/>
      <dgm:spPr/>
      <dgm:t>
        <a:bodyPr/>
        <a:lstStyle/>
        <a:p>
          <a:r>
            <a:rPr lang="en-US" sz="2000" b="1" dirty="0"/>
            <a:t>Facility Policies</a:t>
          </a:r>
        </a:p>
        <a:p>
          <a:r>
            <a:rPr lang="en-US" sz="1800" b="0" dirty="0"/>
            <a:t>View information released by your specific facility</a:t>
          </a:r>
        </a:p>
      </dgm:t>
    </dgm:pt>
    <dgm:pt modelId="{3A9F4DD8-D8B6-45E3-B10E-44A49DEB3DDE}" type="parTrans" cxnId="{7B47923C-C0E5-40B6-99F7-211A1EE9BC42}">
      <dgm:prSet/>
      <dgm:spPr/>
      <dgm:t>
        <a:bodyPr/>
        <a:lstStyle/>
        <a:p>
          <a:endParaRPr lang="en-US"/>
        </a:p>
      </dgm:t>
    </dgm:pt>
    <dgm:pt modelId="{4A394A8A-C67A-4DD6-B6F8-15B4CC4CB494}" type="sibTrans" cxnId="{7B47923C-C0E5-40B6-99F7-211A1EE9BC42}">
      <dgm:prSet/>
      <dgm:spPr/>
      <dgm:t>
        <a:bodyPr/>
        <a:lstStyle/>
        <a:p>
          <a:endParaRPr lang="en-US"/>
        </a:p>
      </dgm:t>
    </dgm:pt>
    <dgm:pt modelId="{42D2BC20-6C78-4A79-9DD0-8182BC0E16BB}" type="pres">
      <dgm:prSet presAssocID="{10D9E20D-B1BD-484D-8B53-C12BF9AF752A}" presName="Name0" presStyleCnt="0">
        <dgm:presLayoutVars>
          <dgm:dir/>
          <dgm:resizeHandles val="exact"/>
        </dgm:presLayoutVars>
      </dgm:prSet>
      <dgm:spPr/>
    </dgm:pt>
    <dgm:pt modelId="{4585772A-6283-4992-A854-91E090A13422}" type="pres">
      <dgm:prSet presAssocID="{B0056642-9E80-4AFD-AB27-8D11FB7253FA}" presName="parTxOnly" presStyleLbl="node1" presStyleIdx="0" presStyleCnt="3" custScaleX="101364">
        <dgm:presLayoutVars>
          <dgm:bulletEnabled val="1"/>
        </dgm:presLayoutVars>
      </dgm:prSet>
      <dgm:spPr/>
    </dgm:pt>
    <dgm:pt modelId="{5BA8EF98-2A0A-4EDC-80C0-B11A40A24497}" type="pres">
      <dgm:prSet presAssocID="{F9481BA8-F433-43E0-B64B-58CF6248C80E}" presName="parSpace" presStyleCnt="0"/>
      <dgm:spPr/>
    </dgm:pt>
    <dgm:pt modelId="{E94AB58C-7371-4B2F-8C2E-00D2224067A1}" type="pres">
      <dgm:prSet presAssocID="{32569005-8CA1-4FF0-BCB6-1CE9EAAAAAC5}" presName="parTxOnly" presStyleLbl="node1" presStyleIdx="1" presStyleCnt="3" custLinFactNeighborX="0">
        <dgm:presLayoutVars>
          <dgm:bulletEnabled val="1"/>
        </dgm:presLayoutVars>
      </dgm:prSet>
      <dgm:spPr/>
    </dgm:pt>
    <dgm:pt modelId="{39D551BB-BA85-4D8C-9B5C-0049A281AEC5}" type="pres">
      <dgm:prSet presAssocID="{0FD92B75-B9E8-4797-97C4-74D32EDAEAD3}" presName="parSpace" presStyleCnt="0"/>
      <dgm:spPr/>
    </dgm:pt>
    <dgm:pt modelId="{6910E9ED-0A41-47C6-9DB2-84DA26FED8F9}" type="pres">
      <dgm:prSet presAssocID="{0E6558B0-96D0-450B-8D71-5CE6A0EB55E4}" presName="parTxOnly" presStyleLbl="node1" presStyleIdx="2" presStyleCnt="3">
        <dgm:presLayoutVars>
          <dgm:bulletEnabled val="1"/>
        </dgm:presLayoutVars>
      </dgm:prSet>
      <dgm:spPr/>
    </dgm:pt>
  </dgm:ptLst>
  <dgm:cxnLst>
    <dgm:cxn modelId="{7B47923C-C0E5-40B6-99F7-211A1EE9BC42}" srcId="{10D9E20D-B1BD-484D-8B53-C12BF9AF752A}" destId="{0E6558B0-96D0-450B-8D71-5CE6A0EB55E4}" srcOrd="2" destOrd="0" parTransId="{3A9F4DD8-D8B6-45E3-B10E-44A49DEB3DDE}" sibTransId="{4A394A8A-C67A-4DD6-B6F8-15B4CC4CB494}"/>
    <dgm:cxn modelId="{B30A5375-E94B-44EB-A4CD-C266F52C4F90}" type="presOf" srcId="{32569005-8CA1-4FF0-BCB6-1CE9EAAAAAC5}" destId="{E94AB58C-7371-4B2F-8C2E-00D2224067A1}" srcOrd="0" destOrd="0" presId="urn:microsoft.com/office/officeart/2005/8/layout/hChevron3"/>
    <dgm:cxn modelId="{6EE35156-BCBF-427E-B8B4-121C56D637E7}" type="presOf" srcId="{10D9E20D-B1BD-484D-8B53-C12BF9AF752A}" destId="{42D2BC20-6C78-4A79-9DD0-8182BC0E16BB}" srcOrd="0" destOrd="0" presId="urn:microsoft.com/office/officeart/2005/8/layout/hChevron3"/>
    <dgm:cxn modelId="{3140945A-1347-4B67-B979-FB64D70E4894}" srcId="{10D9E20D-B1BD-484D-8B53-C12BF9AF752A}" destId="{B0056642-9E80-4AFD-AB27-8D11FB7253FA}" srcOrd="0" destOrd="0" parTransId="{6E135358-B879-4D7E-AEFD-F4B4BFEF562A}" sibTransId="{F9481BA8-F433-43E0-B64B-58CF6248C80E}"/>
    <dgm:cxn modelId="{767F188F-191D-499F-BA54-FF40E04EC683}" srcId="{10D9E20D-B1BD-484D-8B53-C12BF9AF752A}" destId="{32569005-8CA1-4FF0-BCB6-1CE9EAAAAAC5}" srcOrd="1" destOrd="0" parTransId="{7BA84D5E-2C9D-448E-AF46-780EC03F93F6}" sibTransId="{0FD92B75-B9E8-4797-97C4-74D32EDAEAD3}"/>
    <dgm:cxn modelId="{30AC19CD-86AE-49F0-B628-2D9F889268DC}" type="presOf" srcId="{0E6558B0-96D0-450B-8D71-5CE6A0EB55E4}" destId="{6910E9ED-0A41-47C6-9DB2-84DA26FED8F9}" srcOrd="0" destOrd="0" presId="urn:microsoft.com/office/officeart/2005/8/layout/hChevron3"/>
    <dgm:cxn modelId="{422B32ED-01F0-4C33-BFF4-4E3A6239B04D}" type="presOf" srcId="{B0056642-9E80-4AFD-AB27-8D11FB7253FA}" destId="{4585772A-6283-4992-A854-91E090A13422}" srcOrd="0" destOrd="0" presId="urn:microsoft.com/office/officeart/2005/8/layout/hChevron3"/>
    <dgm:cxn modelId="{13121457-4F46-476D-9E1F-F732A7EFF285}" type="presParOf" srcId="{42D2BC20-6C78-4A79-9DD0-8182BC0E16BB}" destId="{4585772A-6283-4992-A854-91E090A13422}" srcOrd="0" destOrd="0" presId="urn:microsoft.com/office/officeart/2005/8/layout/hChevron3"/>
    <dgm:cxn modelId="{943AB393-80F3-4141-9615-6EC1717E9990}" type="presParOf" srcId="{42D2BC20-6C78-4A79-9DD0-8182BC0E16BB}" destId="{5BA8EF98-2A0A-4EDC-80C0-B11A40A24497}" srcOrd="1" destOrd="0" presId="urn:microsoft.com/office/officeart/2005/8/layout/hChevron3"/>
    <dgm:cxn modelId="{4A271CFE-A679-40CF-B53C-014706A31517}" type="presParOf" srcId="{42D2BC20-6C78-4A79-9DD0-8182BC0E16BB}" destId="{E94AB58C-7371-4B2F-8C2E-00D2224067A1}" srcOrd="2" destOrd="0" presId="urn:microsoft.com/office/officeart/2005/8/layout/hChevron3"/>
    <dgm:cxn modelId="{4CDD8C5A-BD8F-4E61-AB5F-A59AB9EC132B}" type="presParOf" srcId="{42D2BC20-6C78-4A79-9DD0-8182BC0E16BB}" destId="{39D551BB-BA85-4D8C-9B5C-0049A281AEC5}" srcOrd="3" destOrd="0" presId="urn:microsoft.com/office/officeart/2005/8/layout/hChevron3"/>
    <dgm:cxn modelId="{7202529E-FC7C-4653-849C-3DC1F6CB2F81}" type="presParOf" srcId="{42D2BC20-6C78-4A79-9DD0-8182BC0E16BB}" destId="{6910E9ED-0A41-47C6-9DB2-84DA26FED8F9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85772A-6283-4992-A854-91E090A13422}">
      <dsp:nvSpPr>
        <dsp:cNvPr id="0" name=""/>
        <dsp:cNvSpPr/>
      </dsp:nvSpPr>
      <dsp:spPr>
        <a:xfrm>
          <a:off x="3956" y="1207567"/>
          <a:ext cx="4131716" cy="1630447"/>
        </a:xfrm>
        <a:prstGeom prst="homePlat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26670" bIns="533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CDC Guidelines and Updates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u="none" kern="1200" dirty="0">
              <a:solidFill>
                <a:schemeClr val="bg1"/>
              </a:solidFill>
            </a:rPr>
            <a:t>Example</a:t>
          </a:r>
          <a:r>
            <a:rPr lang="en-US" sz="1800" kern="1200" dirty="0">
              <a:solidFill>
                <a:schemeClr val="bg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 https://www.cdc.gov/coronavirus/2019-ncov/hcp/long-term-care.html</a:t>
          </a:r>
          <a:r>
            <a:rPr lang="en-US" sz="1800" kern="1200" dirty="0">
              <a:solidFill>
                <a:schemeClr val="bg1"/>
              </a:solidFill>
            </a:rPr>
            <a:t> </a:t>
          </a:r>
        </a:p>
      </dsp:txBody>
      <dsp:txXfrm>
        <a:off x="3956" y="1207567"/>
        <a:ext cx="3724104" cy="1630447"/>
      </dsp:txXfrm>
    </dsp:sp>
    <dsp:sp modelId="{E94AB58C-7371-4B2F-8C2E-00D2224067A1}">
      <dsp:nvSpPr>
        <dsp:cNvPr id="0" name=""/>
        <dsp:cNvSpPr/>
      </dsp:nvSpPr>
      <dsp:spPr>
        <a:xfrm>
          <a:off x="3320449" y="1207567"/>
          <a:ext cx="4076118" cy="1630447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State Health Department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Example </a:t>
          </a:r>
          <a:r>
            <a:rPr lang="en-US" sz="1800" kern="1200" dirty="0">
              <a:solidFill>
                <a:schemeClr val="bg1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https://www.nh.gov/covid19/</a:t>
          </a:r>
          <a:r>
            <a:rPr lang="en-US" sz="1800" kern="1200" dirty="0">
              <a:solidFill>
                <a:schemeClr val="bg1"/>
              </a:solidFill>
            </a:rPr>
            <a:t> </a:t>
          </a:r>
        </a:p>
      </dsp:txBody>
      <dsp:txXfrm>
        <a:off x="4135673" y="1207567"/>
        <a:ext cx="2445671" cy="1630447"/>
      </dsp:txXfrm>
    </dsp:sp>
    <dsp:sp modelId="{6910E9ED-0A41-47C6-9DB2-84DA26FED8F9}">
      <dsp:nvSpPr>
        <dsp:cNvPr id="0" name=""/>
        <dsp:cNvSpPr/>
      </dsp:nvSpPr>
      <dsp:spPr>
        <a:xfrm>
          <a:off x="6581344" y="1207567"/>
          <a:ext cx="4076118" cy="1630447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Facility Policies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View information released by your specific facility</a:t>
          </a:r>
        </a:p>
      </dsp:txBody>
      <dsp:txXfrm>
        <a:off x="7396568" y="1207567"/>
        <a:ext cx="2445671" cy="16304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AA64B-0547-423C-9FCC-A5706AECA7BE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30281-0952-4EB4-A821-C42DA82921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228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7" name="Google Shape;327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Add in Genesis policy pic </a:t>
            </a:r>
            <a:endParaRPr dirty="0"/>
          </a:p>
        </p:txBody>
      </p:sp>
      <p:sp>
        <p:nvSpPr>
          <p:cNvPr id="328" name="Google Shape;328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5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705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4410EBD-2FE8-6448-9FDF-DE2395096672}"/>
              </a:ext>
            </a:extLst>
          </p:cNvPr>
          <p:cNvSpPr/>
          <p:nvPr userDrawn="1"/>
        </p:nvSpPr>
        <p:spPr>
          <a:xfrm>
            <a:off x="0" y="0"/>
            <a:ext cx="12192000" cy="568518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1CCF1AD7-B810-CC48-87B4-F4B3B0362A3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1170878"/>
            <a:ext cx="10827176" cy="1895707"/>
          </a:xfrm>
          <a:prstGeom prst="rect">
            <a:avLst/>
          </a:prstGeom>
        </p:spPr>
        <p:txBody>
          <a:bodyPr anchor="b" anchorCtr="0"/>
          <a:lstStyle>
            <a:lvl1pPr marL="0" indent="0">
              <a:buNone/>
              <a:defRPr sz="5500" b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0330BC7F-1688-584E-BF31-C7B05932D6E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14336" y="3083312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B19035F9-A701-7046-8095-0C950ADC272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4336" y="4724400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Speaker Names  |  Date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E20118-2543-BA4D-B34A-AE1A4B6DAF15}"/>
              </a:ext>
            </a:extLst>
          </p:cNvPr>
          <p:cNvSpPr/>
          <p:nvPr userDrawn="1"/>
        </p:nvSpPr>
        <p:spPr>
          <a:xfrm>
            <a:off x="0" y="0"/>
            <a:ext cx="100584" cy="5685182"/>
          </a:xfrm>
          <a:prstGeom prst="rect">
            <a:avLst/>
          </a:prstGeom>
          <a:solidFill>
            <a:srgbClr val="008A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2C0AF03-8FE9-2743-96DF-CD6ED4598C32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AD2E7B0-CA90-C745-B996-493EE8EFB391}"/>
              </a:ext>
            </a:extLst>
          </p:cNvPr>
          <p:cNvGrpSpPr/>
          <p:nvPr userDrawn="1"/>
        </p:nvGrpSpPr>
        <p:grpSpPr>
          <a:xfrm>
            <a:off x="668756" y="5991944"/>
            <a:ext cx="9168516" cy="567146"/>
            <a:chOff x="663897" y="5991944"/>
            <a:chExt cx="9168516" cy="56714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6C6363D-A7E6-3547-A38F-ADA4DA9E7701}"/>
                </a:ext>
              </a:extLst>
            </p:cNvPr>
            <p:cNvGrpSpPr/>
            <p:nvPr/>
          </p:nvGrpSpPr>
          <p:grpSpPr>
            <a:xfrm>
              <a:off x="4318669" y="5997465"/>
              <a:ext cx="5513744" cy="536831"/>
              <a:chOff x="1458338" y="5934612"/>
              <a:chExt cx="7690799" cy="748792"/>
            </a:xfrm>
          </p:grpSpPr>
          <p:pic>
            <p:nvPicPr>
              <p:cNvPr id="14" name="Picture 13" descr="A picture containing drawing, clock&#10;&#10;Description automatically generated">
                <a:extLst>
                  <a:ext uri="{FF2B5EF4-FFF2-40B4-BE49-F238E27FC236}">
                    <a16:creationId xmlns:a16="http://schemas.microsoft.com/office/drawing/2014/main" id="{A79FE54C-FB74-934A-94F1-835313F9E9A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11631" y="6011641"/>
                <a:ext cx="2766024" cy="516418"/>
              </a:xfrm>
              <a:prstGeom prst="rect">
                <a:avLst/>
              </a:prstGeom>
            </p:spPr>
          </p:pic>
          <p:pic>
            <p:nvPicPr>
              <p:cNvPr id="15" name="Picture 14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EF75D9BA-D0F8-4945-B77F-EC302F9F7DA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16042" y="5934612"/>
                <a:ext cx="1433095" cy="748792"/>
              </a:xfrm>
              <a:prstGeom prst="rect">
                <a:avLst/>
              </a:prstGeom>
            </p:spPr>
          </p:pic>
          <p:pic>
            <p:nvPicPr>
              <p:cNvPr id="19" name="Picture 18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BD995021-E80F-0B44-9DF2-EFB6FD437A5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58338" y="5989248"/>
                <a:ext cx="2499443" cy="626979"/>
              </a:xfrm>
              <a:prstGeom prst="rect">
                <a:avLst/>
              </a:prstGeom>
            </p:spPr>
          </p:pic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AC7E72-A7F1-474A-A8FF-3F4D62CCBC29}"/>
                </a:ext>
              </a:extLst>
            </p:cNvPr>
            <p:cNvSpPr/>
            <p:nvPr/>
          </p:nvSpPr>
          <p:spPr>
            <a:xfrm>
              <a:off x="663897" y="5991944"/>
              <a:ext cx="319592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500" b="1" dirty="0">
                  <a:solidFill>
                    <a:schemeClr val="accent1"/>
                  </a:solidFill>
                  <a:latin typeface="+mj-lt"/>
                </a:rPr>
                <a:t>AHRQ ECHO National Nursing Home COVID-19 Action Network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4AEC885-98F9-7848-8DDD-D9CB9C7AC3ED}"/>
                </a:ext>
              </a:extLst>
            </p:cNvPr>
            <p:cNvCxnSpPr>
              <a:cxnSpLocks/>
            </p:cNvCxnSpPr>
            <p:nvPr/>
          </p:nvCxnSpPr>
          <p:spPr>
            <a:xfrm>
              <a:off x="4005173" y="5996381"/>
              <a:ext cx="0" cy="562709"/>
            </a:xfrm>
            <a:prstGeom prst="line">
              <a:avLst/>
            </a:prstGeom>
            <a:ln w="190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87379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C90751C-080A-DC49-8276-1F8299D75FB4}"/>
              </a:ext>
            </a:extLst>
          </p:cNvPr>
          <p:cNvSpPr/>
          <p:nvPr userDrawn="1"/>
        </p:nvSpPr>
        <p:spPr>
          <a:xfrm>
            <a:off x="0" y="0"/>
            <a:ext cx="12192000" cy="568518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6F8A068D-B0FE-B645-95A4-DC3B17FA252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2412" y="2027259"/>
            <a:ext cx="10827176" cy="1895707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sz="80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Thank You!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AC27BC-CBFE-8845-A856-0E05D06D484A}"/>
              </a:ext>
            </a:extLst>
          </p:cNvPr>
          <p:cNvSpPr/>
          <p:nvPr userDrawn="1"/>
        </p:nvSpPr>
        <p:spPr>
          <a:xfrm>
            <a:off x="0" y="0"/>
            <a:ext cx="100584" cy="5685182"/>
          </a:xfrm>
          <a:prstGeom prst="rect">
            <a:avLst/>
          </a:prstGeom>
          <a:solidFill>
            <a:srgbClr val="008A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0F972E-16FB-B949-946E-57B1A9DC7CAC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F9888CF-763C-424B-B764-80AF6768DA90}"/>
              </a:ext>
            </a:extLst>
          </p:cNvPr>
          <p:cNvGrpSpPr/>
          <p:nvPr userDrawn="1"/>
        </p:nvGrpSpPr>
        <p:grpSpPr>
          <a:xfrm>
            <a:off x="668756" y="5991944"/>
            <a:ext cx="9168516" cy="567146"/>
            <a:chOff x="663897" y="5991944"/>
            <a:chExt cx="9168516" cy="56714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40E56908-A79E-9D4D-AA0E-531B012E1C33}"/>
                </a:ext>
              </a:extLst>
            </p:cNvPr>
            <p:cNvGrpSpPr/>
            <p:nvPr/>
          </p:nvGrpSpPr>
          <p:grpSpPr>
            <a:xfrm>
              <a:off x="4318669" y="5997465"/>
              <a:ext cx="5513744" cy="536831"/>
              <a:chOff x="1458338" y="5934612"/>
              <a:chExt cx="7690799" cy="748792"/>
            </a:xfrm>
          </p:grpSpPr>
          <p:pic>
            <p:nvPicPr>
              <p:cNvPr id="16" name="Picture 15" descr="A picture containing drawing, clock&#10;&#10;Description automatically generated">
                <a:extLst>
                  <a:ext uri="{FF2B5EF4-FFF2-40B4-BE49-F238E27FC236}">
                    <a16:creationId xmlns:a16="http://schemas.microsoft.com/office/drawing/2014/main" id="{FF591D79-0526-4D4C-9AEA-D238A186296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11631" y="6011641"/>
                <a:ext cx="2766024" cy="516418"/>
              </a:xfrm>
              <a:prstGeom prst="rect">
                <a:avLst/>
              </a:prstGeom>
            </p:spPr>
          </p:pic>
          <p:pic>
            <p:nvPicPr>
              <p:cNvPr id="17" name="Picture 16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E412D8AA-DC00-244A-B71B-6BFAE6505BB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16042" y="5934612"/>
                <a:ext cx="1433095" cy="748792"/>
              </a:xfrm>
              <a:prstGeom prst="rect">
                <a:avLst/>
              </a:prstGeom>
            </p:spPr>
          </p:pic>
          <p:pic>
            <p:nvPicPr>
              <p:cNvPr id="18" name="Picture 17" descr="A picture containing drawing&#10;&#10;Description automatically generated">
                <a:extLst>
                  <a:ext uri="{FF2B5EF4-FFF2-40B4-BE49-F238E27FC236}">
                    <a16:creationId xmlns:a16="http://schemas.microsoft.com/office/drawing/2014/main" id="{4C57F0A4-F92B-904F-AEF7-59F39DA182F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58338" y="5989248"/>
                <a:ext cx="2499443" cy="626979"/>
              </a:xfrm>
              <a:prstGeom prst="rect">
                <a:avLst/>
              </a:prstGeom>
            </p:spPr>
          </p:pic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27EC477-6D30-A044-967A-7FF09B2441F6}"/>
                </a:ext>
              </a:extLst>
            </p:cNvPr>
            <p:cNvSpPr/>
            <p:nvPr/>
          </p:nvSpPr>
          <p:spPr>
            <a:xfrm>
              <a:off x="663897" y="5991944"/>
              <a:ext cx="3195926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500" b="1" dirty="0">
                  <a:solidFill>
                    <a:schemeClr val="accent1"/>
                  </a:solidFill>
                  <a:latin typeface="+mj-lt"/>
                </a:rPr>
                <a:t>AHRQ ECHO National Nursing Home COVID-19 Action Network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56E9ECC-5110-D64D-875B-BE2096C21248}"/>
                </a:ext>
              </a:extLst>
            </p:cNvPr>
            <p:cNvCxnSpPr>
              <a:cxnSpLocks/>
            </p:cNvCxnSpPr>
            <p:nvPr/>
          </p:nvCxnSpPr>
          <p:spPr>
            <a:xfrm>
              <a:off x="4005173" y="5996381"/>
              <a:ext cx="0" cy="562709"/>
            </a:xfrm>
            <a:prstGeom prst="line">
              <a:avLst/>
            </a:prstGeom>
            <a:ln w="190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7300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3_Title Slid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9"/>
          <p:cNvSpPr txBox="1">
            <a:spLocks noGrp="1"/>
          </p:cNvSpPr>
          <p:nvPr>
            <p:ph type="body" idx="1"/>
          </p:nvPr>
        </p:nvSpPr>
        <p:spPr>
          <a:xfrm>
            <a:off x="714336" y="1843307"/>
            <a:ext cx="10815055" cy="3614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8300" algn="l" rtl="0">
              <a:lnSpc>
                <a:spcPct val="11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oto Sans Symbols"/>
              <a:buChar char="▪"/>
              <a:defRPr sz="2200" b="0" i="0" u="none" strike="noStrike" cap="none">
                <a:solidFill>
                  <a:srgbClr val="75707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29"/>
          <p:cNvSpPr txBox="1">
            <a:spLocks noGrp="1"/>
          </p:cNvSpPr>
          <p:nvPr>
            <p:ph type="body" idx="2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Arial"/>
              <a:buNone/>
              <a:defRPr sz="3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29"/>
          <p:cNvSpPr/>
          <p:nvPr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29"/>
          <p:cNvSpPr/>
          <p:nvPr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3" name="Google Shape;43;p29"/>
          <p:cNvGrpSpPr/>
          <p:nvPr/>
        </p:nvGrpSpPr>
        <p:grpSpPr>
          <a:xfrm>
            <a:off x="0" y="5933505"/>
            <a:ext cx="12192000" cy="840414"/>
            <a:chOff x="0" y="5986048"/>
            <a:chExt cx="12192000" cy="840414"/>
          </a:xfrm>
        </p:grpSpPr>
        <p:pic>
          <p:nvPicPr>
            <p:cNvPr id="44" name="Google Shape;44;p29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7646569" y="6274006"/>
              <a:ext cx="4486813" cy="552456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45" name="Google Shape;45;p29"/>
            <p:cNvGrpSpPr/>
            <p:nvPr/>
          </p:nvGrpSpPr>
          <p:grpSpPr>
            <a:xfrm>
              <a:off x="0" y="5986048"/>
              <a:ext cx="12192000" cy="834116"/>
              <a:chOff x="0" y="5986048"/>
              <a:chExt cx="12192000" cy="834116"/>
            </a:xfrm>
          </p:grpSpPr>
          <p:cxnSp>
            <p:nvCxnSpPr>
              <p:cNvPr id="46" name="Google Shape;46;p29"/>
              <p:cNvCxnSpPr/>
              <p:nvPr/>
            </p:nvCxnSpPr>
            <p:spPr>
              <a:xfrm>
                <a:off x="0" y="6329876"/>
                <a:ext cx="121920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sp>
            <p:nvSpPr>
              <p:cNvPr id="47" name="Google Shape;47;p29"/>
              <p:cNvSpPr/>
              <p:nvPr/>
            </p:nvSpPr>
            <p:spPr>
              <a:xfrm>
                <a:off x="7646569" y="5986048"/>
                <a:ext cx="4545431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fld id="{00000000-1234-1234-1234-123412341234}" type="slidenum">
                  <a:rPr lang="en-US" sz="1400">
                    <a:solidFill>
                      <a:schemeClr val="accent3"/>
                    </a:solidFill>
                    <a:latin typeface="Arial"/>
                    <a:ea typeface="Arial"/>
                    <a:cs typeface="Arial"/>
                    <a:sym typeface="Arial"/>
                  </a:rPr>
                  <a:t>‹#›</a:t>
                </a:fld>
                <a:endParaRPr sz="1400">
                  <a:solidFill>
                    <a:schemeClr val="accent3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48" name="Google Shape;48;p29"/>
              <p:cNvGrpSpPr/>
              <p:nvPr/>
            </p:nvGrpSpPr>
            <p:grpSpPr>
              <a:xfrm>
                <a:off x="730303" y="6400799"/>
                <a:ext cx="6842772" cy="419365"/>
                <a:chOff x="730303" y="6400799"/>
                <a:chExt cx="6842772" cy="419365"/>
              </a:xfrm>
            </p:grpSpPr>
            <p:grpSp>
              <p:nvGrpSpPr>
                <p:cNvPr id="49" name="Google Shape;49;p29"/>
                <p:cNvGrpSpPr/>
                <p:nvPr/>
              </p:nvGrpSpPr>
              <p:grpSpPr>
                <a:xfrm>
                  <a:off x="3171531" y="6400799"/>
                  <a:ext cx="4401544" cy="419365"/>
                  <a:chOff x="2071925" y="5965139"/>
                  <a:chExt cx="7131851" cy="679501"/>
                </a:xfrm>
              </p:grpSpPr>
              <p:pic>
                <p:nvPicPr>
                  <p:cNvPr id="50" name="Google Shape;50;p29" descr="A picture containing drawing, clock&#10;&#10;Description automatically generated"/>
                  <p:cNvPicPr preferRelativeResize="0"/>
                  <p:nvPr/>
                </p:nvPicPr>
                <p:blipFill rotWithShape="1">
                  <a:blip r:embed="rId3">
                    <a:alphaModFix/>
                  </a:blip>
                  <a:srcRect/>
                  <a:stretch/>
                </p:blipFill>
                <p:spPr>
                  <a:xfrm>
                    <a:off x="4863151" y="6035041"/>
                    <a:ext cx="2510061" cy="46863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51" name="Google Shape;51;p29" descr="A picture containing drawing&#10;&#10;Description automatically generated"/>
                  <p:cNvPicPr preferRelativeResize="0"/>
                  <p:nvPr/>
                </p:nvPicPr>
                <p:blipFill rotWithShape="1">
                  <a:blip r:embed="rId4">
                    <a:alphaModFix/>
                  </a:blip>
                  <a:srcRect/>
                  <a:stretch/>
                </p:blipFill>
                <p:spPr>
                  <a:xfrm>
                    <a:off x="7903297" y="5965139"/>
                    <a:ext cx="1300479" cy="67950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  <p:pic>
                <p:nvPicPr>
                  <p:cNvPr id="52" name="Google Shape;52;p29" descr="A picture containing drawing&#10;&#10;Description automatically generated"/>
                  <p:cNvPicPr preferRelativeResize="0"/>
                  <p:nvPr/>
                </p:nvPicPr>
                <p:blipFill rotWithShape="1">
                  <a:blip r:embed="rId5">
                    <a:alphaModFix/>
                  </a:blip>
                  <a:srcRect/>
                  <a:stretch/>
                </p:blipFill>
                <p:spPr>
                  <a:xfrm>
                    <a:off x="2071925" y="6014720"/>
                    <a:ext cx="2268151" cy="56896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  <p:sp>
              <p:nvSpPr>
                <p:cNvPr id="53" name="Google Shape;53;p29"/>
                <p:cNvSpPr/>
                <p:nvPr/>
              </p:nvSpPr>
              <p:spPr>
                <a:xfrm>
                  <a:off x="730303" y="6410426"/>
                  <a:ext cx="3195926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000" b="1">
                      <a:solidFill>
                        <a:schemeClr val="accen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AHRQ ECHO National Nursing</a:t>
                  </a:r>
                  <a:endParaRPr/>
                </a:p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000" b="1">
                      <a:solidFill>
                        <a:schemeClr val="accen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Home COVID-19 Action Network</a:t>
                  </a:r>
                  <a:endParaRPr/>
                </a:p>
              </p:txBody>
            </p:sp>
            <p:cxnSp>
              <p:nvCxnSpPr>
                <p:cNvPr id="54" name="Google Shape;54;p29"/>
                <p:cNvCxnSpPr/>
                <p:nvPr/>
              </p:nvCxnSpPr>
              <p:spPr>
                <a:xfrm>
                  <a:off x="2897526" y="6450001"/>
                  <a:ext cx="0" cy="320961"/>
                </a:xfrm>
                <a:prstGeom prst="straightConnector1">
                  <a:avLst/>
                </a:prstGeom>
                <a:noFill/>
                <a:ln w="19050" cap="flat" cmpd="sng">
                  <a:solidFill>
                    <a:srgbClr val="AEABAB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</p:cxnSp>
          </p:grpSp>
        </p:grpSp>
      </p:grpSp>
    </p:spTree>
    <p:extLst>
      <p:ext uri="{BB962C8B-B14F-4D97-AF65-F5344CB8AC3E}">
        <p14:creationId xmlns:p14="http://schemas.microsoft.com/office/powerpoint/2010/main" val="4282759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66A7A8B7-09DD-404B-AB49-D3C4E14C6DE8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1038083" y="2011920"/>
            <a:ext cx="1991836" cy="1991834"/>
          </a:xfrm>
          <a:custGeom>
            <a:avLst/>
            <a:gdLst>
              <a:gd name="connsiteX0" fmla="*/ 995918 w 1991836"/>
              <a:gd name="connsiteY0" fmla="*/ 0 h 1991834"/>
              <a:gd name="connsiteX1" fmla="*/ 1991836 w 1991836"/>
              <a:gd name="connsiteY1" fmla="*/ 995917 h 1991834"/>
              <a:gd name="connsiteX2" fmla="*/ 995918 w 1991836"/>
              <a:gd name="connsiteY2" fmla="*/ 1991834 h 1991834"/>
              <a:gd name="connsiteX3" fmla="*/ 0 w 1991836"/>
              <a:gd name="connsiteY3" fmla="*/ 995917 h 1991834"/>
              <a:gd name="connsiteX4" fmla="*/ 995918 w 1991836"/>
              <a:gd name="connsiteY4" fmla="*/ 0 h 1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836" h="1991834">
                <a:moveTo>
                  <a:pt x="995918" y="0"/>
                </a:moveTo>
                <a:cubicBezTo>
                  <a:pt x="1545948" y="0"/>
                  <a:pt x="1991836" y="445887"/>
                  <a:pt x="1991836" y="995917"/>
                </a:cubicBezTo>
                <a:cubicBezTo>
                  <a:pt x="1991836" y="1545947"/>
                  <a:pt x="1545948" y="1991834"/>
                  <a:pt x="995918" y="1991834"/>
                </a:cubicBezTo>
                <a:cubicBezTo>
                  <a:pt x="445888" y="1991834"/>
                  <a:pt x="0" y="1545947"/>
                  <a:pt x="0" y="995917"/>
                </a:cubicBezTo>
                <a:cubicBezTo>
                  <a:pt x="0" y="445887"/>
                  <a:pt x="445888" y="0"/>
                  <a:pt x="99591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 hasCustomPrompt="1"/>
          </p:nvPr>
        </p:nvSpPr>
        <p:spPr>
          <a:xfrm>
            <a:off x="3746760" y="2011920"/>
            <a:ext cx="1991836" cy="1991834"/>
          </a:xfrm>
          <a:custGeom>
            <a:avLst/>
            <a:gdLst>
              <a:gd name="connsiteX0" fmla="*/ 995918 w 1991836"/>
              <a:gd name="connsiteY0" fmla="*/ 0 h 1991834"/>
              <a:gd name="connsiteX1" fmla="*/ 1991836 w 1991836"/>
              <a:gd name="connsiteY1" fmla="*/ 995917 h 1991834"/>
              <a:gd name="connsiteX2" fmla="*/ 995918 w 1991836"/>
              <a:gd name="connsiteY2" fmla="*/ 1991834 h 1991834"/>
              <a:gd name="connsiteX3" fmla="*/ 0 w 1991836"/>
              <a:gd name="connsiteY3" fmla="*/ 995917 h 1991834"/>
              <a:gd name="connsiteX4" fmla="*/ 995918 w 1991836"/>
              <a:gd name="connsiteY4" fmla="*/ 0 h 1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836" h="1991834">
                <a:moveTo>
                  <a:pt x="995918" y="0"/>
                </a:moveTo>
                <a:cubicBezTo>
                  <a:pt x="1545948" y="0"/>
                  <a:pt x="1991836" y="445887"/>
                  <a:pt x="1991836" y="995917"/>
                </a:cubicBezTo>
                <a:cubicBezTo>
                  <a:pt x="1991836" y="1545947"/>
                  <a:pt x="1545948" y="1991834"/>
                  <a:pt x="995918" y="1991834"/>
                </a:cubicBezTo>
                <a:cubicBezTo>
                  <a:pt x="445888" y="1991834"/>
                  <a:pt x="0" y="1545947"/>
                  <a:pt x="0" y="995917"/>
                </a:cubicBezTo>
                <a:cubicBezTo>
                  <a:pt x="0" y="445887"/>
                  <a:pt x="445888" y="0"/>
                  <a:pt x="99591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 hasCustomPrompt="1"/>
          </p:nvPr>
        </p:nvSpPr>
        <p:spPr>
          <a:xfrm>
            <a:off x="6455437" y="2011920"/>
            <a:ext cx="1991836" cy="1991834"/>
          </a:xfrm>
          <a:custGeom>
            <a:avLst/>
            <a:gdLst>
              <a:gd name="connsiteX0" fmla="*/ 995918 w 1991836"/>
              <a:gd name="connsiteY0" fmla="*/ 0 h 1991834"/>
              <a:gd name="connsiteX1" fmla="*/ 1991836 w 1991836"/>
              <a:gd name="connsiteY1" fmla="*/ 995917 h 1991834"/>
              <a:gd name="connsiteX2" fmla="*/ 995918 w 1991836"/>
              <a:gd name="connsiteY2" fmla="*/ 1991834 h 1991834"/>
              <a:gd name="connsiteX3" fmla="*/ 0 w 1991836"/>
              <a:gd name="connsiteY3" fmla="*/ 995917 h 1991834"/>
              <a:gd name="connsiteX4" fmla="*/ 995918 w 1991836"/>
              <a:gd name="connsiteY4" fmla="*/ 0 h 1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836" h="1991834">
                <a:moveTo>
                  <a:pt x="995918" y="0"/>
                </a:moveTo>
                <a:cubicBezTo>
                  <a:pt x="1545948" y="0"/>
                  <a:pt x="1991836" y="445887"/>
                  <a:pt x="1991836" y="995917"/>
                </a:cubicBezTo>
                <a:cubicBezTo>
                  <a:pt x="1991836" y="1545947"/>
                  <a:pt x="1545948" y="1991834"/>
                  <a:pt x="995918" y="1991834"/>
                </a:cubicBezTo>
                <a:cubicBezTo>
                  <a:pt x="445888" y="1991834"/>
                  <a:pt x="0" y="1545947"/>
                  <a:pt x="0" y="995917"/>
                </a:cubicBezTo>
                <a:cubicBezTo>
                  <a:pt x="0" y="445887"/>
                  <a:pt x="445888" y="0"/>
                  <a:pt x="99591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9164114" y="2011920"/>
            <a:ext cx="1991836" cy="1991834"/>
          </a:xfrm>
          <a:custGeom>
            <a:avLst/>
            <a:gdLst>
              <a:gd name="connsiteX0" fmla="*/ 995918 w 1991836"/>
              <a:gd name="connsiteY0" fmla="*/ 0 h 1991834"/>
              <a:gd name="connsiteX1" fmla="*/ 1991836 w 1991836"/>
              <a:gd name="connsiteY1" fmla="*/ 995917 h 1991834"/>
              <a:gd name="connsiteX2" fmla="*/ 995918 w 1991836"/>
              <a:gd name="connsiteY2" fmla="*/ 1991834 h 1991834"/>
              <a:gd name="connsiteX3" fmla="*/ 0 w 1991836"/>
              <a:gd name="connsiteY3" fmla="*/ 995917 h 1991834"/>
              <a:gd name="connsiteX4" fmla="*/ 995918 w 1991836"/>
              <a:gd name="connsiteY4" fmla="*/ 0 h 1991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1836" h="1991834">
                <a:moveTo>
                  <a:pt x="995918" y="0"/>
                </a:moveTo>
                <a:cubicBezTo>
                  <a:pt x="1545948" y="0"/>
                  <a:pt x="1991836" y="445887"/>
                  <a:pt x="1991836" y="995917"/>
                </a:cubicBezTo>
                <a:cubicBezTo>
                  <a:pt x="1991836" y="1545947"/>
                  <a:pt x="1545948" y="1991834"/>
                  <a:pt x="995918" y="1991834"/>
                </a:cubicBezTo>
                <a:cubicBezTo>
                  <a:pt x="445888" y="1991834"/>
                  <a:pt x="0" y="1545947"/>
                  <a:pt x="0" y="995917"/>
                </a:cubicBezTo>
                <a:cubicBezTo>
                  <a:pt x="0" y="445887"/>
                  <a:pt x="445888" y="0"/>
                  <a:pt x="99591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C9EBFE0-99B1-3D49-8827-D1379D9FA75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62439" y="4353452"/>
            <a:ext cx="2178326" cy="108496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Speaker Name &amp; Title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C24E6718-31B1-B244-AA67-CDB8D6CD139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65330" y="4353452"/>
            <a:ext cx="2178326" cy="108496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Speaker Name &amp; Title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DFE48D6C-7798-744F-B01E-59BA509595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68221" y="4353452"/>
            <a:ext cx="2178326" cy="108496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Speaker Name &amp; Title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36AACBE1-24DA-FB4F-9C39-77068793652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071112" y="4353452"/>
            <a:ext cx="2178326" cy="108496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Speaker Name &amp; Title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5BCF9F-549F-DD45-8DF2-55DFB31AC538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C3B97D8B-9C9C-814B-876C-19CB8457566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4F42BC4-70A7-C54A-BE0F-C320297C405B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27D2C5D-E369-E941-AB83-04C1502DF0F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5CAC42B-D74B-BC4B-BF1F-581278E03BDF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4BD75E2C-F7D6-2745-B619-DD1D9336B592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C73E9076-6D30-9143-B7D6-5B469D9D4605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38" name="Picture 37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9DB7E5AC-6E2E-C543-AF72-E8F32A77511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9" name="Picture 38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F0F1A694-B9F8-FC49-8FB1-D52397222B36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40" name="Picture 39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8C9E28A9-FC76-E64D-ACEC-FA30D4D4F854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E3747BC-0B04-D84D-90F8-4EC1312EE784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7EB09994-7C83-1E43-808D-143FD6B369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10217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EFC5FD8F-3E89-984A-8F98-3F502B8353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3900" y="1790755"/>
            <a:ext cx="4965700" cy="361473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Cras in lorem </a:t>
            </a:r>
            <a:r>
              <a:rPr lang="en-US" dirty="0" err="1"/>
              <a:t>elementum</a:t>
            </a:r>
            <a:r>
              <a:rPr lang="en-US" dirty="0"/>
              <a:t> nisi pharetra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at </a:t>
            </a:r>
            <a:r>
              <a:rPr lang="en-US" dirty="0" err="1"/>
              <a:t>metus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Curabitur</a:t>
            </a:r>
            <a:r>
              <a:rPr lang="en-US" dirty="0"/>
              <a:t> in dui a mi </a:t>
            </a:r>
            <a:r>
              <a:rPr lang="en-US" dirty="0" err="1"/>
              <a:t>consequat</a:t>
            </a:r>
            <a:r>
              <a:rPr lang="en-US" dirty="0"/>
              <a:t> dictum in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lacinia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, sed </a:t>
            </a:r>
            <a:r>
              <a:rPr lang="en-US" dirty="0" err="1"/>
              <a:t>dapibus</a:t>
            </a:r>
            <a:r>
              <a:rPr lang="en-US" dirty="0"/>
              <a:t> eros </a:t>
            </a:r>
            <a:r>
              <a:rPr lang="en-US" dirty="0" err="1"/>
              <a:t>facilisis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DA3C019-0A32-694F-82D7-1197C6906BD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AA7360AE-8269-EE48-A145-05500E7D30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553200" y="1790755"/>
            <a:ext cx="4965700" cy="361473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Cras in lorem </a:t>
            </a:r>
            <a:r>
              <a:rPr lang="en-US" dirty="0" err="1"/>
              <a:t>elementum</a:t>
            </a:r>
            <a:r>
              <a:rPr lang="en-US" dirty="0"/>
              <a:t> nisi pharetra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at </a:t>
            </a:r>
            <a:r>
              <a:rPr lang="en-US" dirty="0" err="1"/>
              <a:t>metus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Curabitur</a:t>
            </a:r>
            <a:r>
              <a:rPr lang="en-US" dirty="0"/>
              <a:t> in dui a mi </a:t>
            </a:r>
            <a:r>
              <a:rPr lang="en-US" dirty="0" err="1"/>
              <a:t>consequat</a:t>
            </a:r>
            <a:r>
              <a:rPr lang="en-US" dirty="0"/>
              <a:t> dictum in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lacinia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, sed </a:t>
            </a:r>
            <a:r>
              <a:rPr lang="en-US" dirty="0" err="1"/>
              <a:t>dapibus</a:t>
            </a:r>
            <a:r>
              <a:rPr lang="en-US" dirty="0"/>
              <a:t> eros </a:t>
            </a:r>
            <a:r>
              <a:rPr lang="en-US" dirty="0" err="1"/>
              <a:t>facilisis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A1EC5C3-8C82-5143-823F-3370163A8E32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0140FC2-F13A-6C4E-A9BE-03D072B276E3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7D560B8-7BAD-5F41-8D44-F5DDE688E2BF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C14FEE38-2DD8-A046-9F83-0441253D7DD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C928047-AD52-AC4F-99AD-260DC4F59084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4D9052D-5574-444B-A736-3E889B140A2C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0DE6972A-65E4-904A-A422-E00D8617D2FD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5" name="Picture 24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A9BD63CB-A761-ED4D-BE78-379F3EA7692D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8" name="Picture 37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711277D2-90B3-5F47-8A8C-A1399F3FE06F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39" name="Picture 38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3E8A9546-99FC-2544-9D48-1BE08AB761F9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8885DFDB-F853-044B-AD07-B9F93FD4D169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B31A86AD-E37E-BA43-9607-DECD607384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80650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EFC5FD8F-3E89-984A-8F98-3F502B8353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14336" y="1843307"/>
            <a:ext cx="10815055" cy="361473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Cras in lorem </a:t>
            </a:r>
            <a:r>
              <a:rPr lang="en-US" dirty="0" err="1"/>
              <a:t>elementum</a:t>
            </a:r>
            <a:r>
              <a:rPr lang="en-US" dirty="0"/>
              <a:t> nisi pharetra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at </a:t>
            </a:r>
            <a:r>
              <a:rPr lang="en-US" dirty="0" err="1"/>
              <a:t>metus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Curabitur</a:t>
            </a:r>
            <a:r>
              <a:rPr lang="en-US" dirty="0"/>
              <a:t> in dui a mi </a:t>
            </a:r>
            <a:r>
              <a:rPr lang="en-US" dirty="0" err="1"/>
              <a:t>consequat</a:t>
            </a:r>
            <a:r>
              <a:rPr lang="en-US" dirty="0"/>
              <a:t> dictum in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lacinia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, sed </a:t>
            </a:r>
            <a:r>
              <a:rPr lang="en-US" dirty="0" err="1"/>
              <a:t>dapibus</a:t>
            </a:r>
            <a:r>
              <a:rPr lang="en-US" dirty="0"/>
              <a:t> eros </a:t>
            </a:r>
            <a:r>
              <a:rPr lang="en-US" dirty="0" err="1"/>
              <a:t>facilisis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20DD1346-B008-7742-A271-D7F8630D4E4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E7D54E-86B6-F046-954A-9EEFB919BD46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984ED3-EFD1-CA4C-9389-F9071DC920EE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12052C7-470D-7240-A098-E78EFDF241D4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6093165-A67D-CB40-93FB-40CC6E1A1D8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62CC502-44EC-3A47-8A43-FA210B7D0DAC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B3A67ADF-6166-EC49-B141-036384AE14A2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F9AEF6E8-98CC-BB41-B5E6-B46C8D9CDDDB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4" name="Picture 23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415A9F8A-7D74-3A43-B37B-B35D367B7C7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7" name="Picture 36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89ED8437-FE4F-9443-89E6-6802A825C3C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38" name="Picture 37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0428E8AA-E194-8A44-B763-3CBC8B0AD938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20B6681D-8D1B-1440-880B-9BBD5EE25D8C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D3DCA379-1C22-8A48-975E-2550DE3F99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371498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2192000" cy="6311590"/>
          </a:xfrm>
          <a:custGeom>
            <a:avLst/>
            <a:gdLst>
              <a:gd name="connsiteX0" fmla="*/ 0 w 10515600"/>
              <a:gd name="connsiteY0" fmla="*/ 0 h 5915024"/>
              <a:gd name="connsiteX1" fmla="*/ 10515600 w 10515600"/>
              <a:gd name="connsiteY1" fmla="*/ 0 h 5915024"/>
              <a:gd name="connsiteX2" fmla="*/ 10515600 w 10515600"/>
              <a:gd name="connsiteY2" fmla="*/ 5915024 h 5915024"/>
              <a:gd name="connsiteX3" fmla="*/ 0 w 10515600"/>
              <a:gd name="connsiteY3" fmla="*/ 5915024 h 591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5600" h="5915024">
                <a:moveTo>
                  <a:pt x="0" y="0"/>
                </a:moveTo>
                <a:lnTo>
                  <a:pt x="10515600" y="0"/>
                </a:lnTo>
                <a:lnTo>
                  <a:pt x="10515600" y="5915024"/>
                </a:lnTo>
                <a:lnTo>
                  <a:pt x="0" y="5915024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A647214-675A-6B49-BB41-6E18DD9ED5B1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DC1AEA4-51FD-E146-A9B9-0A5A1E3FBBC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E8BBD4F-4360-B24E-BB0D-495D2A0A8DE3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C280B940-1FD1-CF4F-B6F7-3AF7E42FD685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BFE121D6-FED5-724E-A8D5-DE9FFFDBD38C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0" name="Picture 19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8BCFE1AC-188C-9F44-B80E-472125681E1B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21" name="Picture 20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98D45A3E-1576-FF42-A522-EE320B529BB8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31" name="Picture 30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EAEE83E6-47D5-3946-ABAB-5BFB48EFDD8A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1A1CEE1D-3E36-0043-BBA5-4653CBC8641D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B550A030-8D7E-2A4E-9010-C84F9B49FB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192188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2" y="1617426"/>
            <a:ext cx="3979333" cy="2929467"/>
          </a:xfrm>
          <a:custGeom>
            <a:avLst/>
            <a:gdLst>
              <a:gd name="connsiteX0" fmla="*/ 0 w 3979333"/>
              <a:gd name="connsiteY0" fmla="*/ 0 h 2929467"/>
              <a:gd name="connsiteX1" fmla="*/ 3979333 w 3979333"/>
              <a:gd name="connsiteY1" fmla="*/ 0 h 2929467"/>
              <a:gd name="connsiteX2" fmla="*/ 3979333 w 3979333"/>
              <a:gd name="connsiteY2" fmla="*/ 2929467 h 2929467"/>
              <a:gd name="connsiteX3" fmla="*/ 0 w 3979333"/>
              <a:gd name="connsiteY3" fmla="*/ 2929467 h 2929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9333" h="2929467">
                <a:moveTo>
                  <a:pt x="0" y="0"/>
                </a:moveTo>
                <a:lnTo>
                  <a:pt x="3979333" y="0"/>
                </a:lnTo>
                <a:lnTo>
                  <a:pt x="3979333" y="2929467"/>
                </a:lnTo>
                <a:lnTo>
                  <a:pt x="0" y="2929467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4106333" y="1617426"/>
            <a:ext cx="3979333" cy="2929467"/>
          </a:xfrm>
          <a:custGeom>
            <a:avLst/>
            <a:gdLst>
              <a:gd name="connsiteX0" fmla="*/ 0 w 3979333"/>
              <a:gd name="connsiteY0" fmla="*/ 0 h 2929467"/>
              <a:gd name="connsiteX1" fmla="*/ 3979333 w 3979333"/>
              <a:gd name="connsiteY1" fmla="*/ 0 h 2929467"/>
              <a:gd name="connsiteX2" fmla="*/ 3979333 w 3979333"/>
              <a:gd name="connsiteY2" fmla="*/ 2929467 h 2929467"/>
              <a:gd name="connsiteX3" fmla="*/ 0 w 3979333"/>
              <a:gd name="connsiteY3" fmla="*/ 2929467 h 2929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9333" h="2929467">
                <a:moveTo>
                  <a:pt x="0" y="0"/>
                </a:moveTo>
                <a:lnTo>
                  <a:pt x="3979333" y="0"/>
                </a:lnTo>
                <a:lnTo>
                  <a:pt x="3979333" y="2929467"/>
                </a:lnTo>
                <a:lnTo>
                  <a:pt x="0" y="2929467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212668" y="1617426"/>
            <a:ext cx="3979333" cy="2929467"/>
          </a:xfrm>
          <a:custGeom>
            <a:avLst/>
            <a:gdLst>
              <a:gd name="connsiteX0" fmla="*/ 0 w 3979333"/>
              <a:gd name="connsiteY0" fmla="*/ 0 h 2929467"/>
              <a:gd name="connsiteX1" fmla="*/ 3979333 w 3979333"/>
              <a:gd name="connsiteY1" fmla="*/ 0 h 2929467"/>
              <a:gd name="connsiteX2" fmla="*/ 3979333 w 3979333"/>
              <a:gd name="connsiteY2" fmla="*/ 2929467 h 2929467"/>
              <a:gd name="connsiteX3" fmla="*/ 0 w 3979333"/>
              <a:gd name="connsiteY3" fmla="*/ 2929467 h 2929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9333" h="2929467">
                <a:moveTo>
                  <a:pt x="0" y="0"/>
                </a:moveTo>
                <a:lnTo>
                  <a:pt x="3979333" y="0"/>
                </a:lnTo>
                <a:lnTo>
                  <a:pt x="3979333" y="2929467"/>
                </a:lnTo>
                <a:lnTo>
                  <a:pt x="0" y="2929467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50D96DC-A081-5748-8B7A-3E8ABAB5E0F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7775" y="4800453"/>
            <a:ext cx="3463787" cy="1416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60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9BC52261-17B1-4342-9FE6-FC344D3380F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64106" y="4800453"/>
            <a:ext cx="3463787" cy="1416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60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0DAB4C95-7338-434E-84F2-F08D7A9E52A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70441" y="4800453"/>
            <a:ext cx="3463787" cy="1416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60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Condimentum</a:t>
            </a:r>
            <a:r>
              <a:rPr lang="en-US" dirty="0"/>
              <a:t> non </a:t>
            </a:r>
            <a:r>
              <a:rPr lang="en-US" dirty="0" err="1"/>
              <a:t>odio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</a:t>
            </a:r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08CB7BDE-D7A0-5346-9D65-3ED2EC2E8F6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82729D1-54F0-0C46-A043-99D74B8909FB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2B68FF8-E49C-8149-8111-0EE1E4377DD8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91F8965-883C-6749-8837-DDF30237FB45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3B46E8E7-9F2F-084C-A4B7-26E9B656BAD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0E78CFA-1C92-454E-8CF4-FA1F50B26357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5B4CA8DF-6113-A84F-BF87-FB20E8210586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E715218F-535B-7149-AD5A-BE2821FC823D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32" name="Picture 31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AFDC7D1F-7FEA-0248-9EDA-28DA6A84099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6" name="Picture 35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D20AC701-F988-9F4C-9DB5-235F2A515EF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42" name="Picture 41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FA7AD947-BA5F-FD44-A071-B22E4F43264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8DE92751-A188-BA4E-B76A-DD5D075FA164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EB9C0882-1EFA-8944-8C31-D95DE76D42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275796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89210"/>
            <a:ext cx="6096000" cy="6222380"/>
          </a:xfrm>
          <a:custGeom>
            <a:avLst/>
            <a:gdLst>
              <a:gd name="connsiteX0" fmla="*/ 0 w 10515600"/>
              <a:gd name="connsiteY0" fmla="*/ 0 h 5915024"/>
              <a:gd name="connsiteX1" fmla="*/ 10515600 w 10515600"/>
              <a:gd name="connsiteY1" fmla="*/ 0 h 5915024"/>
              <a:gd name="connsiteX2" fmla="*/ 10515600 w 10515600"/>
              <a:gd name="connsiteY2" fmla="*/ 5915024 h 5915024"/>
              <a:gd name="connsiteX3" fmla="*/ 0 w 10515600"/>
              <a:gd name="connsiteY3" fmla="*/ 5915024 h 591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5600" h="5915024">
                <a:moveTo>
                  <a:pt x="0" y="0"/>
                </a:moveTo>
                <a:lnTo>
                  <a:pt x="10515600" y="0"/>
                </a:lnTo>
                <a:lnTo>
                  <a:pt x="10515600" y="5915024"/>
                </a:lnTo>
                <a:lnTo>
                  <a:pt x="0" y="5915024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751B6EC-6D7D-C34A-9153-6B2929F9CCF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557575" y="602515"/>
            <a:ext cx="5195810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07F2B-41A1-0344-AC08-FB75356A3D2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53200" y="1722438"/>
            <a:ext cx="5168900" cy="361473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Cras in lorem </a:t>
            </a:r>
            <a:r>
              <a:rPr lang="en-US" dirty="0" err="1"/>
              <a:t>elementum</a:t>
            </a:r>
            <a:r>
              <a:rPr lang="en-US" dirty="0"/>
              <a:t> nisi pharetra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at </a:t>
            </a:r>
            <a:r>
              <a:rPr lang="en-US" dirty="0" err="1"/>
              <a:t>metus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Curabitur</a:t>
            </a:r>
            <a:r>
              <a:rPr lang="en-US" dirty="0"/>
              <a:t> in dui a mi </a:t>
            </a:r>
            <a:r>
              <a:rPr lang="en-US" dirty="0" err="1"/>
              <a:t>consequat</a:t>
            </a:r>
            <a:r>
              <a:rPr lang="en-US" dirty="0"/>
              <a:t> dictum in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lacinia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, sed </a:t>
            </a:r>
            <a:r>
              <a:rPr lang="en-US" dirty="0" err="1"/>
              <a:t>dapibus</a:t>
            </a:r>
            <a:r>
              <a:rPr lang="en-US" dirty="0"/>
              <a:t> eros </a:t>
            </a:r>
            <a:r>
              <a:rPr lang="en-US" dirty="0" err="1"/>
              <a:t>facilisis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1B4CE35-BB7C-F949-A8F9-F809212CDD76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2A41E68-6FF1-E442-9603-CCDD5BFDB32E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B0ACA10-63C5-9C4C-9EA3-D79363458E4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C500AAD-DEFD-7E45-B6E2-739ABCAFE6BF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78921217-06FE-BE4F-BC01-15B2AB8FD7AC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498A5BC0-CA44-4A4D-B532-93F000C00D8C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5" name="Picture 24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4F5C08A9-1216-6E45-9831-2700B19EAF6D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26" name="Picture 25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E2588F64-778F-8A4D-9592-23C1B67A7F32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36" name="Picture 35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5F080A4A-FBE5-D34B-BB98-AD4725AE46FF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59543A9A-A140-3D4E-9672-3661E060E5C7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A517858B-E42A-F943-8D4A-9DAC22F1EF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172750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627754"/>
            <a:ext cx="12192000" cy="3135171"/>
          </a:xfrm>
          <a:custGeom>
            <a:avLst/>
            <a:gdLst>
              <a:gd name="connsiteX0" fmla="*/ 0 w 12192000"/>
              <a:gd name="connsiteY0" fmla="*/ 0 h 2697538"/>
              <a:gd name="connsiteX1" fmla="*/ 12192000 w 12192000"/>
              <a:gd name="connsiteY1" fmla="*/ 0 h 2697538"/>
              <a:gd name="connsiteX2" fmla="*/ 12192000 w 12192000"/>
              <a:gd name="connsiteY2" fmla="*/ 2697538 h 2697538"/>
              <a:gd name="connsiteX3" fmla="*/ 0 w 12192000"/>
              <a:gd name="connsiteY3" fmla="*/ 2697538 h 2697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697538">
                <a:moveTo>
                  <a:pt x="0" y="0"/>
                </a:moveTo>
                <a:lnTo>
                  <a:pt x="12192000" y="0"/>
                </a:lnTo>
                <a:lnTo>
                  <a:pt x="12192000" y="2697538"/>
                </a:lnTo>
                <a:lnTo>
                  <a:pt x="0" y="2697538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944FC3C0-C924-124B-B6CD-990FE3C2A2F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14336" y="602515"/>
            <a:ext cx="10827176" cy="501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E7881568-71F1-EB4F-B23F-80BF921D444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14336" y="5078676"/>
            <a:ext cx="8850078" cy="838747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FF5A7D4-E26A-8244-AB8C-9519A754FE8D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0552B5C-E8A5-A049-94FB-0B6099267A25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BB78795-C72D-8145-A948-124CDC5C1929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0897887-F0FB-364B-B2C4-E49AEC88FF5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DE393C6-B7AB-AD4D-BCBB-C1D8754FAD12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8CF02722-8027-784E-AB25-7F7130390BE9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3547BC1A-B45C-B846-B578-720602168690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6" name="Picture 25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4084F3E8-2FD7-B248-8253-79A69E2553E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39" name="Picture 38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29105AEC-0563-3449-B6AF-27CB0D957F81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40" name="Picture 39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03E272FD-8EC2-5142-B3B1-B49ED9E0775B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03416C5B-67B7-C84B-B4B1-B5F4D2E42256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424F7715-E6E0-AB48-AE6E-92735F3718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77892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4763386" y="89210"/>
            <a:ext cx="7428614" cy="6233531"/>
          </a:xfrm>
          <a:custGeom>
            <a:avLst/>
            <a:gdLst>
              <a:gd name="connsiteX0" fmla="*/ 0 w 10515600"/>
              <a:gd name="connsiteY0" fmla="*/ 0 h 5915024"/>
              <a:gd name="connsiteX1" fmla="*/ 10515600 w 10515600"/>
              <a:gd name="connsiteY1" fmla="*/ 0 h 5915024"/>
              <a:gd name="connsiteX2" fmla="*/ 10515600 w 10515600"/>
              <a:gd name="connsiteY2" fmla="*/ 5915024 h 5915024"/>
              <a:gd name="connsiteX3" fmla="*/ 0 w 10515600"/>
              <a:gd name="connsiteY3" fmla="*/ 5915024 h 591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15600" h="5915024">
                <a:moveTo>
                  <a:pt x="0" y="0"/>
                </a:moveTo>
                <a:lnTo>
                  <a:pt x="10515600" y="0"/>
                </a:lnTo>
                <a:lnTo>
                  <a:pt x="10515600" y="5915024"/>
                </a:lnTo>
                <a:lnTo>
                  <a:pt x="0" y="5915024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 b="0">
                <a:solidFill>
                  <a:schemeClr val="accent4"/>
                </a:solidFill>
              </a:defRPr>
            </a:lvl1pPr>
          </a:lstStyle>
          <a:p>
            <a:r>
              <a:rPr lang="vi-VN"/>
              <a:t>Drag &amp; Drop Image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69D126A-9BD3-F241-8106-6244BD79559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000" y="1740831"/>
            <a:ext cx="4025900" cy="4449762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err="1"/>
              <a:t>Pellentesque</a:t>
            </a:r>
            <a:r>
              <a:rPr lang="en-US" dirty="0"/>
              <a:t> in </a:t>
            </a:r>
            <a:r>
              <a:rPr lang="en-US" dirty="0" err="1"/>
              <a:t>sem</a:t>
            </a:r>
            <a:r>
              <a:rPr lang="en-US" dirty="0"/>
              <a:t> diam. Nam non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,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,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.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Cras in lorem </a:t>
            </a:r>
            <a:r>
              <a:rPr lang="en-US" dirty="0" err="1"/>
              <a:t>elementum</a:t>
            </a:r>
            <a:r>
              <a:rPr lang="en-US" dirty="0"/>
              <a:t> nisi pharetra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at </a:t>
            </a:r>
            <a:r>
              <a:rPr lang="en-US" dirty="0" err="1"/>
              <a:t>metus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Curabitur</a:t>
            </a:r>
            <a:r>
              <a:rPr lang="en-US" dirty="0"/>
              <a:t> in dui a mi </a:t>
            </a:r>
            <a:r>
              <a:rPr lang="en-US" dirty="0" err="1"/>
              <a:t>consequat</a:t>
            </a:r>
            <a:r>
              <a:rPr lang="en-US" dirty="0"/>
              <a:t> dictum in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lacinia </a:t>
            </a:r>
            <a:r>
              <a:rPr lang="en-US" dirty="0" err="1"/>
              <a:t>massa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, sed </a:t>
            </a:r>
            <a:r>
              <a:rPr lang="en-US" dirty="0" err="1"/>
              <a:t>dapibus</a:t>
            </a:r>
            <a:r>
              <a:rPr lang="en-US" dirty="0"/>
              <a:t> eros </a:t>
            </a:r>
            <a:r>
              <a:rPr lang="en-US" dirty="0" err="1"/>
              <a:t>facilisis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16D6474F-729A-A845-9471-0F32341A16F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5375" y="602514"/>
            <a:ext cx="4046859" cy="9468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5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2733C5B-3B94-1F41-9694-2195DDBFF651}"/>
              </a:ext>
            </a:extLst>
          </p:cNvPr>
          <p:cNvSpPr/>
          <p:nvPr userDrawn="1"/>
        </p:nvSpPr>
        <p:spPr>
          <a:xfrm>
            <a:off x="0" y="0"/>
            <a:ext cx="100584" cy="14630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85A586A-1BBF-2842-B0A9-7BB2EFCDAC5A}"/>
              </a:ext>
            </a:extLst>
          </p:cNvPr>
          <p:cNvSpPr/>
          <p:nvPr userDrawn="1"/>
        </p:nvSpPr>
        <p:spPr>
          <a:xfrm>
            <a:off x="0" y="0"/>
            <a:ext cx="12192000" cy="1005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539313A-73CA-1C4D-A45E-8D4ABE1BDA44}"/>
              </a:ext>
            </a:extLst>
          </p:cNvPr>
          <p:cNvGrpSpPr/>
          <p:nvPr userDrawn="1"/>
        </p:nvGrpSpPr>
        <p:grpSpPr>
          <a:xfrm>
            <a:off x="0" y="6329876"/>
            <a:ext cx="12192000" cy="490288"/>
            <a:chOff x="0" y="6329876"/>
            <a:chExt cx="12192000" cy="490288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9C58566-9FB4-DC47-8986-4FF2C1AAED6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6329876"/>
              <a:ext cx="1219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DF591F7-A76C-D846-B35F-5C22EFB8745D}"/>
                </a:ext>
              </a:extLst>
            </p:cNvPr>
            <p:cNvSpPr/>
            <p:nvPr userDrawn="1"/>
          </p:nvSpPr>
          <p:spPr>
            <a:xfrm>
              <a:off x="7472855" y="6450332"/>
              <a:ext cx="454543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fld id="{5584E26C-4F08-1244-8AC8-2D1525C0D4FE}" type="slidenum">
                <a:rPr lang="en-US" sz="1400" spc="100" smtClean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‹#›</a:t>
              </a:fld>
              <a:endParaRPr lang="en-US" sz="1400" spc="1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E6667E1F-3AB6-344F-BBCA-012A885F9A3C}"/>
                </a:ext>
              </a:extLst>
            </p:cNvPr>
            <p:cNvGrpSpPr/>
            <p:nvPr userDrawn="1"/>
          </p:nvGrpSpPr>
          <p:grpSpPr>
            <a:xfrm>
              <a:off x="730303" y="6400799"/>
              <a:ext cx="6842772" cy="419365"/>
              <a:chOff x="730303" y="6400799"/>
              <a:chExt cx="6842772" cy="419365"/>
            </a:xfrm>
          </p:grpSpPr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31C0BD72-2058-8D40-A982-D9747ABFEA19}"/>
                  </a:ext>
                </a:extLst>
              </p:cNvPr>
              <p:cNvGrpSpPr/>
              <p:nvPr userDrawn="1"/>
            </p:nvGrpSpPr>
            <p:grpSpPr>
              <a:xfrm>
                <a:off x="3171531" y="6400799"/>
                <a:ext cx="4401544" cy="419365"/>
                <a:chOff x="2071925" y="5965139"/>
                <a:chExt cx="7131851" cy="679501"/>
              </a:xfrm>
            </p:grpSpPr>
            <p:pic>
              <p:nvPicPr>
                <p:cNvPr id="28" name="Picture 27" descr="A picture containing drawing, clock&#10;&#10;Description automatically generated">
                  <a:extLst>
                    <a:ext uri="{FF2B5EF4-FFF2-40B4-BE49-F238E27FC236}">
                      <a16:creationId xmlns:a16="http://schemas.microsoft.com/office/drawing/2014/main" id="{48A3594E-8BB1-644F-92B5-D3853F34DE6C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63151" y="6035041"/>
                  <a:ext cx="2510061" cy="468631"/>
                </a:xfrm>
                <a:prstGeom prst="rect">
                  <a:avLst/>
                </a:prstGeom>
              </p:spPr>
            </p:pic>
            <p:pic>
              <p:nvPicPr>
                <p:cNvPr id="29" name="Picture 28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46F0C582-73CB-A04E-B9F1-4A33DB2C20F0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903297" y="5965139"/>
                  <a:ext cx="1300479" cy="679501"/>
                </a:xfrm>
                <a:prstGeom prst="rect">
                  <a:avLst/>
                </a:prstGeom>
              </p:spPr>
            </p:pic>
            <p:pic>
              <p:nvPicPr>
                <p:cNvPr id="30" name="Picture 29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6C6A90FB-4C0A-6C4D-9F34-9A2A3A3635B5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1925" y="6014720"/>
                  <a:ext cx="2268151" cy="568960"/>
                </a:xfrm>
                <a:prstGeom prst="rect">
                  <a:avLst/>
                </a:prstGeom>
              </p:spPr>
            </p:pic>
          </p:grp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0752FC31-4413-344B-8114-2F2235C30837}"/>
                  </a:ext>
                </a:extLst>
              </p:cNvPr>
              <p:cNvSpPr/>
              <p:nvPr/>
            </p:nvSpPr>
            <p:spPr>
              <a:xfrm>
                <a:off x="730303" y="6410426"/>
                <a:ext cx="3195926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AHRQ ECHO National Nursing</a:t>
                </a:r>
              </a:p>
              <a:p>
                <a:r>
                  <a:rPr lang="en-US" sz="1000" b="1" dirty="0">
                    <a:solidFill>
                      <a:schemeClr val="accent1"/>
                    </a:solidFill>
                    <a:latin typeface="+mj-lt"/>
                  </a:rPr>
                  <a:t>Home COVID-19 Action Network</a:t>
                </a:r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B5B5FD30-DA11-0344-90AF-62BB98A4DC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97526" y="6450001"/>
                <a:ext cx="0" cy="320961"/>
              </a:xfrm>
              <a:prstGeom prst="line">
                <a:avLst/>
              </a:prstGeom>
              <a:ln w="19050"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4221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640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D97553-EB40-8A48-BAFC-D8C08CDB40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ctr"/>
            <a:r>
              <a:rPr lang="en-US" sz="4000" dirty="0"/>
              <a:t>Promoting Safe Care Transitions </a:t>
            </a:r>
            <a:r>
              <a:rPr lang="en-US" dirty="0"/>
              <a:t> 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9D1E6A-8D27-AC4A-AF90-E174C57CC77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pPr algn="ctr"/>
            <a:r>
              <a:rPr lang="en-US" dirty="0"/>
              <a:t>Admissions, Discharges &amp; Transfers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3FD70A8-5F8A-A144-952F-70B697FE23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4336" y="4590473"/>
            <a:ext cx="10827176" cy="635383"/>
          </a:xfrm>
        </p:spPr>
        <p:txBody>
          <a:bodyPr/>
          <a:lstStyle/>
          <a:p>
            <a:r>
              <a:rPr lang="en-US" dirty="0"/>
              <a:t>Ellen Flaherty, </a:t>
            </a:r>
            <a:r>
              <a:rPr lang="en-US" dirty="0" err="1"/>
              <a:t>Ph.D</a:t>
            </a:r>
            <a:r>
              <a:rPr lang="en-US" dirty="0"/>
              <a:t>, APRN, AGSF</a:t>
            </a:r>
          </a:p>
          <a:p>
            <a:r>
              <a:rPr lang="en-US" dirty="0"/>
              <a:t>Director, Dartmouth Centers for Health &amp; Aging</a:t>
            </a:r>
          </a:p>
        </p:txBody>
      </p:sp>
    </p:spTree>
    <p:extLst>
      <p:ext uri="{BB962C8B-B14F-4D97-AF65-F5344CB8AC3E}">
        <p14:creationId xmlns:p14="http://schemas.microsoft.com/office/powerpoint/2010/main" val="4192271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AA588-571F-4470-B1D2-97E822323E7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sz="2800" dirty="0"/>
              <a:t>Usual discharge instructions with explicit COVID infection and immunization status</a:t>
            </a:r>
          </a:p>
          <a:p>
            <a:r>
              <a:rPr lang="en-US" sz="2800" dirty="0"/>
              <a:t>Any re-admission would require 14 day AOU stay regardless of the length of time since discharge</a:t>
            </a:r>
          </a:p>
          <a:p>
            <a:endParaRPr lang="en-US" sz="2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9F4376-2F67-4E26-8FF8-9526FBB9109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ctr"/>
            <a:r>
              <a:rPr lang="en-US" dirty="0"/>
              <a:t>Discharges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334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AA588-571F-4470-B1D2-97E822323E7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4336" y="1696721"/>
            <a:ext cx="10815055" cy="3761324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>
                <a:solidFill>
                  <a:schemeClr val="accent1"/>
                </a:solidFill>
              </a:rPr>
              <a:t>Key Elements of Safe Transfers</a:t>
            </a:r>
          </a:p>
          <a:p>
            <a:r>
              <a:rPr lang="en-US" sz="2400" dirty="0"/>
              <a:t>Pre-acute event goals of care</a:t>
            </a:r>
          </a:p>
          <a:p>
            <a:r>
              <a:rPr lang="en-US" sz="2400" dirty="0"/>
              <a:t>During the event interprofessional (nursing, medicine, patient &amp; family or surrogate communication is essential</a:t>
            </a:r>
          </a:p>
          <a:p>
            <a:r>
              <a:rPr lang="en-US" sz="2400" dirty="0"/>
              <a:t>Warm hand-off to receiving institution</a:t>
            </a:r>
          </a:p>
          <a:p>
            <a:r>
              <a:rPr lang="en-US" sz="2400" dirty="0"/>
              <a:t>Transfer documentation that includes standard elements including COVID-19 history and COVID-19 vaccination status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D2BC83-ECDC-409F-BC05-E7353050353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ctr"/>
            <a:r>
              <a:rPr lang="en-US" dirty="0"/>
              <a:t>Transfers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131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EA5EE9-E74A-6A4B-87A0-922E3364492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BOOST (Hospital Based)</a:t>
            </a:r>
          </a:p>
          <a:p>
            <a:r>
              <a:rPr lang="en-US" dirty="0" err="1"/>
              <a:t>ProjectRED</a:t>
            </a:r>
            <a:r>
              <a:rPr lang="en-US" dirty="0"/>
              <a:t> (Hospital Based)</a:t>
            </a:r>
          </a:p>
          <a:p>
            <a:r>
              <a:rPr lang="en-US" dirty="0"/>
              <a:t>INTERACT (Nursing Home Based)</a:t>
            </a:r>
          </a:p>
          <a:p>
            <a:r>
              <a:rPr lang="en-US" dirty="0"/>
              <a:t>OPTIMISTIC (Nursing Home Based)</a:t>
            </a:r>
          </a:p>
          <a:p>
            <a:r>
              <a:rPr lang="en-US" dirty="0"/>
              <a:t>RAFT (Nursing Home Based)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A9D98-879C-6743-B098-64D889CAF3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ctr"/>
            <a:r>
              <a:rPr lang="en-US" dirty="0"/>
              <a:t>Reducing Nursing Home Transfers</a:t>
            </a:r>
          </a:p>
        </p:txBody>
      </p:sp>
    </p:spTree>
    <p:extLst>
      <p:ext uri="{BB962C8B-B14F-4D97-AF65-F5344CB8AC3E}">
        <p14:creationId xmlns:p14="http://schemas.microsoft.com/office/powerpoint/2010/main" val="2074034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EA5EE9-E74A-6A4B-87A0-922E3364492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INTERACT</a:t>
            </a:r>
            <a:r>
              <a:rPr lang="en-US" baseline="30000" dirty="0"/>
              <a:t>®</a:t>
            </a:r>
            <a:r>
              <a:rPr lang="en-US" dirty="0"/>
              <a:t> (Interventions to Reduce Acute Care Transfers) </a:t>
            </a:r>
          </a:p>
          <a:p>
            <a:pPr marL="0" indent="0">
              <a:buNone/>
            </a:pPr>
            <a:r>
              <a:rPr lang="en-US" dirty="0"/>
              <a:t>Quality improvement program that focuses on:</a:t>
            </a:r>
          </a:p>
          <a:p>
            <a:r>
              <a:rPr lang="en-US" dirty="0"/>
              <a:t>Management of acute change in resident condition </a:t>
            </a:r>
          </a:p>
          <a:p>
            <a:r>
              <a:rPr lang="en-US" dirty="0"/>
              <a:t>Uses clinical and educational tools and strategies</a:t>
            </a:r>
          </a:p>
          <a:p>
            <a:pPr marL="0" indent="0">
              <a:buNone/>
            </a:pPr>
            <a:r>
              <a:rPr lang="en-US" dirty="0"/>
              <a:t>Tools and guidance available at:</a:t>
            </a:r>
          </a:p>
          <a:p>
            <a:pPr marL="0" indent="0">
              <a:buNone/>
            </a:pPr>
            <a:r>
              <a:rPr lang="en-US" dirty="0"/>
              <a:t>https://pathway-interact.com/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A9D98-879C-6743-B098-64D889CAF3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ctr"/>
            <a:r>
              <a:rPr lang="en-US" dirty="0"/>
              <a:t>INTERACT (Nursing Home Based)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822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EA5EE9-E74A-6A4B-87A0-922E3364492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OPTIMISTIC (Optimizing Patient Transfers, Impacting Medical Quality and Improving Symptoms: Transforming Institutional Care) </a:t>
            </a:r>
          </a:p>
          <a:p>
            <a:r>
              <a:rPr lang="en-US" dirty="0"/>
              <a:t>Ongoing CMS project focusing on avoiding unnecessary hospitalizations </a:t>
            </a:r>
          </a:p>
          <a:p>
            <a:r>
              <a:rPr lang="en-US" dirty="0"/>
              <a:t>Project staff are embedded into each facility to extend clinical resources by mentoring nursing staff, implementing evidence-based tools to improve care and communication, and leading efforts in advance care planning</a:t>
            </a:r>
          </a:p>
          <a:p>
            <a:pPr marL="0" indent="0">
              <a:buNone/>
            </a:pPr>
            <a:r>
              <a:rPr lang="en-US" dirty="0"/>
              <a:t>https://www.optimistic-care.org/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A9D98-879C-6743-B098-64D889CAF3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ctr"/>
            <a:r>
              <a:rPr lang="en-US" dirty="0"/>
              <a:t>OPTIMISTIC (Nursing Home Based)</a:t>
            </a:r>
          </a:p>
        </p:txBody>
      </p:sp>
    </p:spTree>
    <p:extLst>
      <p:ext uri="{BB962C8B-B14F-4D97-AF65-F5344CB8AC3E}">
        <p14:creationId xmlns:p14="http://schemas.microsoft.com/office/powerpoint/2010/main" val="1501726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EA5EE9-E74A-6A4B-87A0-922E3364492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RAFT </a:t>
            </a:r>
            <a:r>
              <a:rPr lang="en-US" sz="2800" dirty="0"/>
              <a:t>(Reducing Avoidable Facility Transfers)</a:t>
            </a:r>
          </a:p>
          <a:p>
            <a:pPr marL="0" indent="0">
              <a:buNone/>
            </a:pPr>
            <a:r>
              <a:rPr lang="en-US" dirty="0"/>
              <a:t>Quality Improvement model focusing on:</a:t>
            </a:r>
          </a:p>
          <a:p>
            <a:r>
              <a:rPr lang="en-US" dirty="0"/>
              <a:t>Eliciting goals of care pre-acute event (“What Matters Most”)</a:t>
            </a:r>
          </a:p>
          <a:p>
            <a:r>
              <a:rPr lang="en-US" dirty="0"/>
              <a:t>Acute event management by trained on-call clinicians </a:t>
            </a:r>
          </a:p>
          <a:p>
            <a:r>
              <a:rPr lang="en-US" dirty="0"/>
              <a:t>Post transfer de-brief</a:t>
            </a:r>
          </a:p>
          <a:p>
            <a:pPr marL="0" indent="0">
              <a:buNone/>
            </a:pPr>
            <a:r>
              <a:rPr lang="en-US" dirty="0"/>
              <a:t>https://www.jamda.com/article/S1525-8610(19)30297-X/fulltext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A9D98-879C-6743-B098-64D889CAF3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ctr"/>
            <a:r>
              <a:rPr lang="en-US" dirty="0"/>
              <a:t>RAFT (Nursing Home Based)</a:t>
            </a:r>
          </a:p>
        </p:txBody>
      </p:sp>
    </p:spTree>
    <p:extLst>
      <p:ext uri="{BB962C8B-B14F-4D97-AF65-F5344CB8AC3E}">
        <p14:creationId xmlns:p14="http://schemas.microsoft.com/office/powerpoint/2010/main" val="2334381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EA5EE9-E74A-6A4B-87A0-922E3364492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dirty="0"/>
              <a:t>SAFE TRANSITIONS</a:t>
            </a:r>
          </a:p>
          <a:p>
            <a:r>
              <a:rPr lang="en-US" sz="2400" dirty="0"/>
              <a:t>Pre-admission screening</a:t>
            </a:r>
          </a:p>
          <a:p>
            <a:r>
              <a:rPr lang="en-US" sz="2400" dirty="0" err="1"/>
              <a:t>Cohorting</a:t>
            </a:r>
            <a:endParaRPr lang="en-US" sz="2400" dirty="0"/>
          </a:p>
          <a:p>
            <a:r>
              <a:rPr lang="en-US" sz="2400" dirty="0"/>
              <a:t>Avoid transfers</a:t>
            </a:r>
          </a:p>
          <a:p>
            <a:pPr marL="0" indent="0">
              <a:buNone/>
            </a:pPr>
            <a:r>
              <a:rPr lang="en-US" sz="2000" dirty="0"/>
              <a:t>	Goals of Care conversations/POLSTS/MOLSTS/COLSTS pre-event	</a:t>
            </a:r>
          </a:p>
          <a:p>
            <a:r>
              <a:rPr lang="en-US" sz="2400" dirty="0"/>
              <a:t>Communication with warm hand-off is key for safe discharges &amp; transfers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A9D98-879C-6743-B098-64D889CAF3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736374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6F58A-669C-AC4E-96BF-8F4E680068D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70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1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67" b="16667"/>
          <a:stretch>
            <a:fillRect/>
          </a:stretch>
        </p:blipFill>
        <p:spPr>
          <a:xfrm>
            <a:off x="4825881" y="1433039"/>
            <a:ext cx="2540238" cy="2540235"/>
          </a:xfrm>
        </p:spPr>
      </p:pic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060D9332-E043-8344-9E79-CEC86DC1478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592742" y="4339994"/>
            <a:ext cx="3070363" cy="1084967"/>
          </a:xfrm>
        </p:spPr>
        <p:txBody>
          <a:bodyPr/>
          <a:lstStyle/>
          <a:p>
            <a:r>
              <a:rPr lang="en-US" sz="2400" dirty="0"/>
              <a:t>Ellen Flaherty</a:t>
            </a:r>
          </a:p>
          <a:p>
            <a:r>
              <a:rPr lang="en-US" sz="1800" dirty="0"/>
              <a:t>Director, Dartmouth</a:t>
            </a:r>
          </a:p>
          <a:p>
            <a:r>
              <a:rPr lang="en-US" sz="1800" dirty="0"/>
              <a:t>Centers for Health &amp; Aging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2FFB10F-57A5-064C-8869-6A155BB136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Today’s Speakers</a:t>
            </a:r>
          </a:p>
        </p:txBody>
      </p:sp>
    </p:spTree>
    <p:extLst>
      <p:ext uri="{BB962C8B-B14F-4D97-AF65-F5344CB8AC3E}">
        <p14:creationId xmlns:p14="http://schemas.microsoft.com/office/powerpoint/2010/main" val="1343350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EA5EE9-E74A-6A4B-87A0-922E3364492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Describe safe nursing home admission process during COVID-19</a:t>
            </a:r>
          </a:p>
          <a:p>
            <a:r>
              <a:rPr lang="en-US" dirty="0"/>
              <a:t>Describe safe nursing home discharge process during COVID019</a:t>
            </a:r>
          </a:p>
          <a:p>
            <a:r>
              <a:rPr lang="en-US" dirty="0"/>
              <a:t>Identify models that support reducing avoidable facility transfers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A9D98-879C-6743-B098-64D889CAF3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ctr"/>
            <a:r>
              <a:rPr lang="en-US" dirty="0"/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274391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EA5EE9-E74A-6A4B-87A0-922E3364492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0" lvl="0" indent="0" algn="ctr">
              <a:buClr>
                <a:srgbClr val="007986"/>
              </a:buClr>
              <a:buNone/>
            </a:pPr>
            <a:r>
              <a:rPr lang="en-US" sz="2800" dirty="0">
                <a:solidFill>
                  <a:srgbClr val="E7E6E6">
                    <a:lumMod val="50000"/>
                  </a:srgbClr>
                </a:solidFill>
              </a:rPr>
              <a:t>Screening </a:t>
            </a:r>
            <a:r>
              <a:rPr lang="en-US" sz="2000" dirty="0">
                <a:solidFill>
                  <a:srgbClr val="E7E6E6">
                    <a:lumMod val="50000"/>
                  </a:srgbClr>
                </a:solidFill>
              </a:rPr>
              <a:t>(to determine cohort)</a:t>
            </a:r>
          </a:p>
          <a:p>
            <a:pPr marL="0" lvl="0" indent="0">
              <a:buClr>
                <a:srgbClr val="007986"/>
              </a:buClr>
              <a:buNone/>
            </a:pPr>
            <a:r>
              <a:rPr lang="en-US" sz="2800" dirty="0">
                <a:solidFill>
                  <a:srgbClr val="E7E6E6">
                    <a:lumMod val="50000"/>
                  </a:srgbClr>
                </a:solidFill>
              </a:rPr>
              <a:t>Clinical Indicators/Symptoms: </a:t>
            </a:r>
            <a:r>
              <a:rPr lang="en-US" sz="2000" dirty="0">
                <a:solidFill>
                  <a:srgbClr val="E7E6E6">
                    <a:lumMod val="50000"/>
                  </a:srgbClr>
                </a:solidFill>
              </a:rPr>
              <a:t>Fever of 99F or &gt;, cough, runny nose, sore throat, nasal congestion, aches, shortness of breath, tachycardia, O2 sat &lt; by 3% or greater since last taken, new onset of confusion, new onset of GI issues and general malaise</a:t>
            </a:r>
          </a:p>
          <a:p>
            <a:pPr marL="0" lvl="0" indent="0">
              <a:buClr>
                <a:srgbClr val="007986"/>
              </a:buClr>
              <a:buNone/>
            </a:pPr>
            <a:r>
              <a:rPr lang="en-US" sz="2800" dirty="0">
                <a:solidFill>
                  <a:srgbClr val="E7E6E6">
                    <a:lumMod val="50000"/>
                  </a:srgbClr>
                </a:solidFill>
              </a:rPr>
              <a:t>History of Exposure: </a:t>
            </a:r>
            <a:r>
              <a:rPr lang="en-US" sz="2000" dirty="0">
                <a:solidFill>
                  <a:srgbClr val="E7E6E6">
                    <a:lumMod val="50000"/>
                  </a:srgbClr>
                </a:solidFill>
              </a:rPr>
              <a:t>Has the resident come in contact with a person with confirmed COVID-19 in the past 14 days?</a:t>
            </a:r>
            <a:endParaRPr lang="en-US" sz="2800" dirty="0">
              <a:solidFill>
                <a:srgbClr val="E7E6E6">
                  <a:lumMod val="50000"/>
                </a:srgbClr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A9D98-879C-6743-B098-64D889CAF3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ctr"/>
            <a:r>
              <a:rPr lang="en-US" dirty="0"/>
              <a:t>Pre-Admissions &amp; Readmissions </a:t>
            </a:r>
          </a:p>
        </p:txBody>
      </p:sp>
    </p:spTree>
    <p:extLst>
      <p:ext uri="{BB962C8B-B14F-4D97-AF65-F5344CB8AC3E}">
        <p14:creationId xmlns:p14="http://schemas.microsoft.com/office/powerpoint/2010/main" val="160161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AE445E2-6588-41FC-BC33-9E9C30346051}"/>
              </a:ext>
            </a:extLst>
          </p:cNvPr>
          <p:cNvGraphicFramePr/>
          <p:nvPr/>
        </p:nvGraphicFramePr>
        <p:xfrm>
          <a:off x="765290" y="2928098"/>
          <a:ext cx="10661419" cy="4045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0" name="Google Shape;330;p17"/>
          <p:cNvSpPr txBox="1">
            <a:spLocks noGrp="1"/>
          </p:cNvSpPr>
          <p:nvPr>
            <p:ph type="body" sz="quarter" idx="18"/>
          </p:nvPr>
        </p:nvSpPr>
        <p:spPr>
          <a:xfrm>
            <a:off x="714336" y="1544321"/>
            <a:ext cx="10815055" cy="3913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</a:pPr>
            <a:r>
              <a:rPr lang="en-US" sz="2800" dirty="0"/>
              <a:t>Cohorting is an important part of admitting and re-admitting a resident to prevent or minimize risk of exposure and spread of infection within the facility.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</a:pPr>
            <a:endParaRPr lang="en-US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0AB47F-BB6A-4480-982E-2B496478A8C5}"/>
              </a:ext>
            </a:extLst>
          </p:cNvPr>
          <p:cNvSpPr txBox="1"/>
          <p:nvPr/>
        </p:nvSpPr>
        <p:spPr>
          <a:xfrm>
            <a:off x="705814" y="3242205"/>
            <a:ext cx="53901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7986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Sources of information: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1F372E1-C69E-43E3-9D62-2D2AEFD9F4F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ctr"/>
            <a:r>
              <a:rPr lang="en-US" dirty="0"/>
              <a:t>Cohorting</a:t>
            </a:r>
          </a:p>
        </p:txBody>
      </p:sp>
    </p:spTree>
    <p:extLst>
      <p:ext uri="{BB962C8B-B14F-4D97-AF65-F5344CB8AC3E}">
        <p14:creationId xmlns:p14="http://schemas.microsoft.com/office/powerpoint/2010/main" val="243888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EA5EE9-E74A-6A4B-87A0-922E3364492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0" lvl="0" indent="0" algn="ctr">
              <a:buClr>
                <a:srgbClr val="007986"/>
              </a:buClr>
              <a:buNone/>
            </a:pPr>
            <a:r>
              <a:rPr lang="en-US" sz="2800" dirty="0">
                <a:solidFill>
                  <a:srgbClr val="E7E6E6">
                    <a:lumMod val="50000"/>
                  </a:srgbClr>
                </a:solidFill>
              </a:rPr>
              <a:t>3 Types of “Units”</a:t>
            </a:r>
          </a:p>
          <a:p>
            <a:pPr marL="514350" lvl="0" indent="-514350">
              <a:buClr>
                <a:srgbClr val="007986"/>
              </a:buClr>
              <a:buAutoNum type="arabicPeriod"/>
            </a:pPr>
            <a:r>
              <a:rPr lang="en-US" sz="2800" dirty="0">
                <a:solidFill>
                  <a:srgbClr val="E7E6E6">
                    <a:lumMod val="50000"/>
                  </a:srgbClr>
                </a:solidFill>
              </a:rPr>
              <a:t>COVID Positive</a:t>
            </a:r>
          </a:p>
          <a:p>
            <a:pPr marL="514350" lvl="0" indent="-514350">
              <a:buClr>
                <a:srgbClr val="007986"/>
              </a:buClr>
              <a:buAutoNum type="arabicPeriod"/>
            </a:pPr>
            <a:r>
              <a:rPr lang="en-US" sz="2800" dirty="0">
                <a:solidFill>
                  <a:srgbClr val="E7E6E6">
                    <a:lumMod val="50000"/>
                  </a:srgbClr>
                </a:solidFill>
              </a:rPr>
              <a:t>Admission/Observation</a:t>
            </a:r>
            <a:r>
              <a:rPr lang="en-US" sz="2800" dirty="0">
                <a:solidFill>
                  <a:srgbClr val="E7E6E6">
                    <a:lumMod val="50000"/>
                  </a:srgbClr>
                </a:solidFill>
                <a:sym typeface="Wingdings" panose="05000000000000000000" pitchFamily="2" charset="2"/>
              </a:rPr>
              <a:t> Unit</a:t>
            </a:r>
          </a:p>
          <a:p>
            <a:pPr marL="514350" lvl="0" indent="-514350">
              <a:buClr>
                <a:srgbClr val="007986"/>
              </a:buClr>
              <a:buAutoNum type="arabicPeriod"/>
            </a:pPr>
            <a:r>
              <a:rPr lang="en-US" sz="2800" dirty="0">
                <a:solidFill>
                  <a:srgbClr val="E7E6E6">
                    <a:lumMod val="50000"/>
                  </a:srgbClr>
                </a:solidFill>
                <a:sym typeface="Wingdings" panose="05000000000000000000" pitchFamily="2" charset="2"/>
              </a:rPr>
              <a:t>General/Standard COVID free Unit</a:t>
            </a:r>
            <a:endParaRPr lang="en-US" sz="2800" dirty="0">
              <a:solidFill>
                <a:srgbClr val="E7E6E6">
                  <a:lumMod val="50000"/>
                </a:srgbClr>
              </a:solidFill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A9D98-879C-6743-B098-64D889CAF3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ctr"/>
            <a:r>
              <a:rPr lang="en-US" dirty="0" err="1"/>
              <a:t>Cohorting</a:t>
            </a:r>
            <a:r>
              <a:rPr lang="en-US" dirty="0"/>
              <a:t> Admissions or Readmissions</a:t>
            </a:r>
          </a:p>
        </p:txBody>
      </p:sp>
    </p:spTree>
    <p:extLst>
      <p:ext uri="{BB962C8B-B14F-4D97-AF65-F5344CB8AC3E}">
        <p14:creationId xmlns:p14="http://schemas.microsoft.com/office/powerpoint/2010/main" val="2359747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EA5EE9-E74A-6A4B-87A0-922E3364492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0" lvl="0" indent="0" algn="ctr">
              <a:buClr>
                <a:srgbClr val="007986"/>
              </a:buClr>
              <a:buNone/>
            </a:pPr>
            <a:r>
              <a:rPr lang="en-US" sz="2800" dirty="0">
                <a:solidFill>
                  <a:srgbClr val="E7E6E6">
                    <a:lumMod val="50000"/>
                  </a:srgbClr>
                </a:solidFill>
              </a:rPr>
              <a:t>3 Categories of Residents</a:t>
            </a:r>
          </a:p>
          <a:p>
            <a:pPr marL="457200" lvl="0" indent="-457200">
              <a:buClr>
                <a:srgbClr val="007986"/>
              </a:buClr>
              <a:buFont typeface="Wingdings" pitchFamily="2" charset="2"/>
              <a:buAutoNum type="arabicPeriod"/>
            </a:pPr>
            <a:r>
              <a:rPr lang="en-US" sz="2800" dirty="0">
                <a:solidFill>
                  <a:srgbClr val="E7E6E6">
                    <a:lumMod val="50000"/>
                  </a:srgbClr>
                </a:solidFill>
              </a:rPr>
              <a:t>Positive COVID </a:t>
            </a:r>
            <a:r>
              <a:rPr lang="en-US" sz="2800" dirty="0">
                <a:solidFill>
                  <a:srgbClr val="E7E6E6">
                    <a:lumMod val="50000"/>
                  </a:srgbClr>
                </a:solidFill>
                <a:sym typeface="Wingdings" panose="05000000000000000000" pitchFamily="2" charset="2"/>
              </a:rPr>
              <a:t> COVID unit</a:t>
            </a:r>
            <a:endParaRPr lang="en-US" sz="2800" dirty="0">
              <a:solidFill>
                <a:srgbClr val="E7E6E6">
                  <a:lumMod val="50000"/>
                </a:srgbClr>
              </a:solidFill>
            </a:endParaRPr>
          </a:p>
          <a:p>
            <a:pPr marL="457200" lvl="0" indent="-457200">
              <a:buClr>
                <a:srgbClr val="007986"/>
              </a:buClr>
              <a:buFont typeface="Wingdings" pitchFamily="2" charset="2"/>
              <a:buAutoNum type="arabicPeriod"/>
            </a:pPr>
            <a:r>
              <a:rPr lang="en-US" sz="2800" dirty="0">
                <a:solidFill>
                  <a:srgbClr val="E7E6E6">
                    <a:lumMod val="50000"/>
                  </a:srgbClr>
                </a:solidFill>
              </a:rPr>
              <a:t>Positive COVID Indicators on Screening (must be tested) </a:t>
            </a:r>
            <a:r>
              <a:rPr lang="en-US" sz="2800" dirty="0">
                <a:solidFill>
                  <a:srgbClr val="E7E6E6">
                    <a:lumMod val="50000"/>
                  </a:srgbClr>
                </a:solidFill>
                <a:sym typeface="Wingdings" panose="05000000000000000000" pitchFamily="2" charset="2"/>
              </a:rPr>
              <a:t> AOU</a:t>
            </a:r>
            <a:endParaRPr lang="en-US" sz="2800" dirty="0">
              <a:solidFill>
                <a:srgbClr val="E7E6E6">
                  <a:lumMod val="50000"/>
                </a:srgbClr>
              </a:solidFill>
            </a:endParaRPr>
          </a:p>
          <a:p>
            <a:pPr marL="457200" lvl="0" indent="-457200">
              <a:buClr>
                <a:srgbClr val="007986"/>
              </a:buClr>
              <a:buFont typeface="Wingdings" pitchFamily="2" charset="2"/>
              <a:buAutoNum type="arabicPeriod"/>
            </a:pPr>
            <a:r>
              <a:rPr lang="en-US" sz="2800" dirty="0">
                <a:solidFill>
                  <a:srgbClr val="E7E6E6">
                    <a:lumMod val="50000"/>
                  </a:srgbClr>
                </a:solidFill>
              </a:rPr>
              <a:t>No COVID Indicators or negative test &lt; 72 hours </a:t>
            </a:r>
            <a:r>
              <a:rPr lang="en-US" sz="2800" dirty="0">
                <a:solidFill>
                  <a:srgbClr val="E7E6E6">
                    <a:lumMod val="50000"/>
                  </a:srgbClr>
                </a:solidFill>
                <a:sym typeface="Wingdings" panose="05000000000000000000" pitchFamily="2" charset="2"/>
              </a:rPr>
              <a:t> AOU</a:t>
            </a:r>
            <a:endParaRPr lang="en-US" sz="2800" dirty="0">
              <a:solidFill>
                <a:srgbClr val="E7E6E6">
                  <a:lumMod val="50000"/>
                </a:srgbClr>
              </a:solidFill>
            </a:endParaRP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A9D98-879C-6743-B098-64D889CAF3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ctr"/>
            <a:r>
              <a:rPr lang="en-US" dirty="0" err="1"/>
              <a:t>Cohorting</a:t>
            </a:r>
            <a:r>
              <a:rPr lang="en-US" dirty="0"/>
              <a:t> Admissions &amp; Readmissions </a:t>
            </a:r>
            <a:r>
              <a:rPr lang="en-US" sz="2800" dirty="0"/>
              <a:t>(Post Screening)</a:t>
            </a:r>
          </a:p>
        </p:txBody>
      </p:sp>
    </p:spTree>
    <p:extLst>
      <p:ext uri="{BB962C8B-B14F-4D97-AF65-F5344CB8AC3E}">
        <p14:creationId xmlns:p14="http://schemas.microsoft.com/office/powerpoint/2010/main" val="2416077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AA588-571F-4470-B1D2-97E822323E7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sz="2800" dirty="0"/>
              <a:t>Private rooms if available (cohort based on exposure &amp; risk)</a:t>
            </a:r>
          </a:p>
          <a:p>
            <a:r>
              <a:rPr lang="en-US" sz="2800" dirty="0"/>
              <a:t>Dedicated Staff required to use “full COVID” PPE</a:t>
            </a:r>
          </a:p>
          <a:p>
            <a:r>
              <a:rPr lang="en-US" sz="2800" dirty="0"/>
              <a:t>10 – 14 days: may or may not have test requirement before discharge into general care </a:t>
            </a:r>
          </a:p>
          <a:p>
            <a:endParaRPr lang="en-US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E41073-84FC-4F22-9658-9D3311EC01C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ctr"/>
            <a:r>
              <a:rPr lang="en-US" dirty="0"/>
              <a:t>Admission Observation Unit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767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AA588-571F-4470-B1D2-97E822323E7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sz="2800" dirty="0"/>
              <a:t>Private rooms if available (cohort based on exposure &amp; risk)</a:t>
            </a:r>
          </a:p>
          <a:p>
            <a:r>
              <a:rPr lang="en-US" sz="2800" dirty="0"/>
              <a:t>Dedicated Staff required to use “full COVID” PPE</a:t>
            </a:r>
          </a:p>
          <a:p>
            <a:r>
              <a:rPr lang="en-US" sz="2800" dirty="0"/>
              <a:t>Move to general unit 7 days after first symptoms or positive test</a:t>
            </a:r>
          </a:p>
          <a:p>
            <a:endParaRPr lang="en-US" sz="2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B8C98A-19A3-4AAF-A9E0-1C121FE41D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 algn="ctr"/>
            <a:r>
              <a:rPr lang="en-US" dirty="0"/>
              <a:t>COVID Unit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27853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rgbClr val="007986"/>
      </a:dk1>
      <a:lt1>
        <a:srgbClr val="FFFFFF"/>
      </a:lt1>
      <a:dk2>
        <a:srgbClr val="007986"/>
      </a:dk2>
      <a:lt2>
        <a:srgbClr val="E7E6E6"/>
      </a:lt2>
      <a:accent1>
        <a:srgbClr val="BA0C2F"/>
      </a:accent1>
      <a:accent2>
        <a:srgbClr val="8A387C"/>
      </a:accent2>
      <a:accent3>
        <a:srgbClr val="636669"/>
      </a:accent3>
      <a:accent4>
        <a:srgbClr val="A7A8AA"/>
      </a:accent4>
      <a:accent5>
        <a:srgbClr val="ED8B00"/>
      </a:accent5>
      <a:accent6>
        <a:srgbClr val="FFC600"/>
      </a:accent6>
      <a:hlink>
        <a:srgbClr val="007986"/>
      </a:hlink>
      <a:folHlink>
        <a:srgbClr val="00798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EC04BBB2E673439DD58C3949887ACA" ma:contentTypeVersion="11" ma:contentTypeDescription="Create a new document." ma:contentTypeScope="" ma:versionID="fc6314b84e12dfc4f746ab5492d4b886">
  <xsd:schema xmlns:xsd="http://www.w3.org/2001/XMLSchema" xmlns:xs="http://www.w3.org/2001/XMLSchema" xmlns:p="http://schemas.microsoft.com/office/2006/metadata/properties" xmlns:ns2="7a51d3a6-44a2-4d5d-9a81-8bef4e0e807b" xmlns:ns3="c972c62b-baba-4ea3-a46e-201966a275a6" targetNamespace="http://schemas.microsoft.com/office/2006/metadata/properties" ma:root="true" ma:fieldsID="38258058d0e87295806d08c10f8ea81b" ns2:_="" ns3:_="">
    <xsd:import namespace="7a51d3a6-44a2-4d5d-9a81-8bef4e0e807b"/>
    <xsd:import namespace="c972c62b-baba-4ea3-a46e-201966a275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51d3a6-44a2-4d5d-9a81-8bef4e0e80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72c62b-baba-4ea3-a46e-201966a275a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93061EC-D17B-4F26-AB73-D6F7A050C11E}"/>
</file>

<file path=customXml/itemProps2.xml><?xml version="1.0" encoding="utf-8"?>
<ds:datastoreItem xmlns:ds="http://schemas.openxmlformats.org/officeDocument/2006/customXml" ds:itemID="{88594C9A-CE52-45C1-A985-48794766C113}"/>
</file>

<file path=customXml/itemProps3.xml><?xml version="1.0" encoding="utf-8"?>
<ds:datastoreItem xmlns:ds="http://schemas.openxmlformats.org/officeDocument/2006/customXml" ds:itemID="{FA8D31ED-267D-43C9-B29F-73472EFDED08}"/>
</file>

<file path=docProps/app.xml><?xml version="1.0" encoding="utf-8"?>
<Properties xmlns="http://schemas.openxmlformats.org/officeDocument/2006/extended-properties" xmlns:vt="http://schemas.openxmlformats.org/officeDocument/2006/docPropsVTypes">
  <TotalTime>4288</TotalTime>
  <Words>681</Words>
  <Application>Microsoft Office PowerPoint</Application>
  <PresentationFormat>Widescreen</PresentationFormat>
  <Paragraphs>86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Noto Sans Symbols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Elizabeth R Clewett</dc:creator>
  <cp:keywords/>
  <dc:description/>
  <cp:lastModifiedBy>Jessica Behrhorst</cp:lastModifiedBy>
  <cp:revision>78</cp:revision>
  <cp:lastPrinted>2020-12-01T14:29:24Z</cp:lastPrinted>
  <dcterms:created xsi:type="dcterms:W3CDTF">2018-07-17T07:22:24Z</dcterms:created>
  <dcterms:modified xsi:type="dcterms:W3CDTF">2020-12-08T13:31:50Z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0x01010095EC04BBB2E673439DD58C3949887ACA</vt:lpwstr>
  </property>
</Properties>
</file>