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1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7152" userDrawn="1">
          <p15:clr>
            <a:srgbClr val="A4A3A4"/>
          </p15:clr>
        </p15:guide>
        <p15:guide id="4" pos="528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E4"/>
    <a:srgbClr val="E9F5DB"/>
    <a:srgbClr val="E5FDFF"/>
    <a:srgbClr val="D5E1FF"/>
    <a:srgbClr val="D5EAFF"/>
    <a:srgbClr val="FDE7EB"/>
    <a:srgbClr val="E9D7E9"/>
    <a:srgbClr val="BDDEFF"/>
    <a:srgbClr val="66B72A"/>
    <a:srgbClr val="00B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7D40F5-AE51-468D-81B5-B448ACE56BD9}" v="3" dt="2020-11-17T01:57:42.5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8"/>
    <p:restoredTop sz="94634" autoAdjust="0"/>
  </p:normalViewPr>
  <p:slideViewPr>
    <p:cSldViewPr snapToGrid="0" showGuides="1">
      <p:cViewPr varScale="1">
        <p:scale>
          <a:sx n="59" d="100"/>
          <a:sy n="59" d="100"/>
        </p:scale>
        <p:origin x="1120" y="60"/>
      </p:cViewPr>
      <p:guideLst>
        <p:guide pos="3840"/>
        <p:guide pos="7152"/>
        <p:guide pos="52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291EB-3D51-4B95-A7C0-5AF6CB94C344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A713D-C9FC-46A5-9F3F-D165F3210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5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a1f067254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a1f067254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a1f067254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1f067254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1f0672540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a1f0672540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a1f067254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a1f0672540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a1f0672540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a1f067254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a1f0672540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a1f0672540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a1f0672540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a1f0672540_0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a1f0672540_0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1f067254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a1f0672540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a1f0672540_0_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a1f0672540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a1f0672540_0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a1f0672540_0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a1f0672540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a1f0672540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a1f0672540_0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410EBD-2FE8-6448-9FDF-DE2395096672}"/>
              </a:ext>
            </a:extLst>
          </p:cNvPr>
          <p:cNvSpPr/>
          <p:nvPr userDrawn="1"/>
        </p:nvSpPr>
        <p:spPr>
          <a:xfrm>
            <a:off x="0" y="0"/>
            <a:ext cx="12192000" cy="56851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CCF1AD7-B810-CC48-87B4-F4B3B0362A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336" y="1170878"/>
            <a:ext cx="10827176" cy="1895707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55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330BC7F-1688-584E-BF31-C7B05932D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336" y="3083312"/>
            <a:ext cx="10827176" cy="501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19035F9-A701-7046-8095-0C950ADC27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336" y="4724400"/>
            <a:ext cx="10827176" cy="501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Speaker Names  |  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20118-2543-BA4D-B34A-AE1A4B6DAF15}"/>
              </a:ext>
            </a:extLst>
          </p:cNvPr>
          <p:cNvSpPr/>
          <p:nvPr userDrawn="1"/>
        </p:nvSpPr>
        <p:spPr>
          <a:xfrm>
            <a:off x="0" y="0"/>
            <a:ext cx="100584" cy="5685182"/>
          </a:xfrm>
          <a:prstGeom prst="rect">
            <a:avLst/>
          </a:prstGeom>
          <a:solidFill>
            <a:srgbClr val="008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C0AF03-8FE9-2743-96DF-CD6ED4598C32}"/>
              </a:ext>
            </a:extLst>
          </p:cNvPr>
          <p:cNvSpPr/>
          <p:nvPr userDrawn="1"/>
        </p:nvSpPr>
        <p:spPr>
          <a:xfrm>
            <a:off x="0" y="0"/>
            <a:ext cx="12192000" cy="1005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AD2E7B0-CA90-C745-B996-493EE8EFB391}"/>
              </a:ext>
            </a:extLst>
          </p:cNvPr>
          <p:cNvGrpSpPr/>
          <p:nvPr userDrawn="1"/>
        </p:nvGrpSpPr>
        <p:grpSpPr>
          <a:xfrm>
            <a:off x="668756" y="5991944"/>
            <a:ext cx="9168516" cy="567146"/>
            <a:chOff x="663897" y="5991944"/>
            <a:chExt cx="9168516" cy="56714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6C6363D-A7E6-3547-A38F-ADA4DA9E7701}"/>
                </a:ext>
              </a:extLst>
            </p:cNvPr>
            <p:cNvGrpSpPr/>
            <p:nvPr/>
          </p:nvGrpSpPr>
          <p:grpSpPr>
            <a:xfrm>
              <a:off x="4318669" y="5997465"/>
              <a:ext cx="5513744" cy="536831"/>
              <a:chOff x="1458338" y="5934612"/>
              <a:chExt cx="7690799" cy="748792"/>
            </a:xfrm>
          </p:grpSpPr>
          <p:pic>
            <p:nvPicPr>
              <p:cNvPr id="14" name="Picture 13" descr="A picture containing drawing, clock&#10;&#10;Description automatically generated">
                <a:extLst>
                  <a:ext uri="{FF2B5EF4-FFF2-40B4-BE49-F238E27FC236}">
                    <a16:creationId xmlns:a16="http://schemas.microsoft.com/office/drawing/2014/main" id="{A79FE54C-FB74-934A-94F1-835313F9E9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1631" y="6011641"/>
                <a:ext cx="2766024" cy="516418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EF75D9BA-D0F8-4945-B77F-EC302F9F7D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16042" y="5934612"/>
                <a:ext cx="1433095" cy="748792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BD995021-E80F-0B44-9DF2-EFB6FD437A5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8338" y="5989248"/>
                <a:ext cx="2499443" cy="626979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AC7E72-A7F1-474A-A8FF-3F4D62CCBC29}"/>
                </a:ext>
              </a:extLst>
            </p:cNvPr>
            <p:cNvSpPr/>
            <p:nvPr/>
          </p:nvSpPr>
          <p:spPr>
            <a:xfrm>
              <a:off x="663897" y="5991944"/>
              <a:ext cx="319592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b="1" dirty="0">
                  <a:solidFill>
                    <a:schemeClr val="accent1"/>
                  </a:solidFill>
                  <a:latin typeface="+mj-lt"/>
                </a:rPr>
                <a:t>AHRQ ECHO National Nursing Home COVID-19 Action Network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4AEC885-98F9-7848-8DDD-D9CB9C7AC3ED}"/>
                </a:ext>
              </a:extLst>
            </p:cNvPr>
            <p:cNvCxnSpPr>
              <a:cxnSpLocks/>
            </p:cNvCxnSpPr>
            <p:nvPr/>
          </p:nvCxnSpPr>
          <p:spPr>
            <a:xfrm>
              <a:off x="4005173" y="5996381"/>
              <a:ext cx="0" cy="562709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7379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90751C-080A-DC49-8276-1F8299D75FB4}"/>
              </a:ext>
            </a:extLst>
          </p:cNvPr>
          <p:cNvSpPr/>
          <p:nvPr userDrawn="1"/>
        </p:nvSpPr>
        <p:spPr>
          <a:xfrm>
            <a:off x="0" y="0"/>
            <a:ext cx="12192000" cy="56851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8A068D-B0FE-B645-95A4-DC3B17FA25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412" y="2027259"/>
            <a:ext cx="10827176" cy="189570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8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C27BC-CBFE-8845-A856-0E05D06D484A}"/>
              </a:ext>
            </a:extLst>
          </p:cNvPr>
          <p:cNvSpPr/>
          <p:nvPr userDrawn="1"/>
        </p:nvSpPr>
        <p:spPr>
          <a:xfrm>
            <a:off x="0" y="0"/>
            <a:ext cx="100584" cy="5685182"/>
          </a:xfrm>
          <a:prstGeom prst="rect">
            <a:avLst/>
          </a:prstGeom>
          <a:solidFill>
            <a:srgbClr val="008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0F972E-16FB-B949-946E-57B1A9DC7CAC}"/>
              </a:ext>
            </a:extLst>
          </p:cNvPr>
          <p:cNvSpPr/>
          <p:nvPr userDrawn="1"/>
        </p:nvSpPr>
        <p:spPr>
          <a:xfrm>
            <a:off x="0" y="0"/>
            <a:ext cx="12192000" cy="1005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9888CF-763C-424B-B764-80AF6768DA90}"/>
              </a:ext>
            </a:extLst>
          </p:cNvPr>
          <p:cNvGrpSpPr/>
          <p:nvPr userDrawn="1"/>
        </p:nvGrpSpPr>
        <p:grpSpPr>
          <a:xfrm>
            <a:off x="668756" y="5991944"/>
            <a:ext cx="9168516" cy="567146"/>
            <a:chOff x="663897" y="5991944"/>
            <a:chExt cx="9168516" cy="56714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E56908-A79E-9D4D-AA0E-531B012E1C33}"/>
                </a:ext>
              </a:extLst>
            </p:cNvPr>
            <p:cNvGrpSpPr/>
            <p:nvPr/>
          </p:nvGrpSpPr>
          <p:grpSpPr>
            <a:xfrm>
              <a:off x="4318669" y="5997465"/>
              <a:ext cx="5513744" cy="536831"/>
              <a:chOff x="1458338" y="5934612"/>
              <a:chExt cx="7690799" cy="748792"/>
            </a:xfrm>
          </p:grpSpPr>
          <p:pic>
            <p:nvPicPr>
              <p:cNvPr id="16" name="Picture 15" descr="A picture containing drawing, clock&#10;&#10;Description automatically generated">
                <a:extLst>
                  <a:ext uri="{FF2B5EF4-FFF2-40B4-BE49-F238E27FC236}">
                    <a16:creationId xmlns:a16="http://schemas.microsoft.com/office/drawing/2014/main" id="{FF591D79-0526-4D4C-9AEA-D238A186296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1631" y="6011641"/>
                <a:ext cx="2766024" cy="516418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E412D8AA-DC00-244A-B71B-6BFAE6505BB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16042" y="5934612"/>
                <a:ext cx="1433095" cy="748792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4C57F0A4-F92B-904F-AEF7-59F39DA182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8338" y="5989248"/>
                <a:ext cx="2499443" cy="626979"/>
              </a:xfrm>
              <a:prstGeom prst="rect">
                <a:avLst/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7EC477-6D30-A044-967A-7FF09B2441F6}"/>
                </a:ext>
              </a:extLst>
            </p:cNvPr>
            <p:cNvSpPr/>
            <p:nvPr/>
          </p:nvSpPr>
          <p:spPr>
            <a:xfrm>
              <a:off x="663897" y="5991944"/>
              <a:ext cx="319592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b="1" dirty="0">
                  <a:solidFill>
                    <a:schemeClr val="accent1"/>
                  </a:solidFill>
                  <a:latin typeface="+mj-lt"/>
                </a:rPr>
                <a:t>AHRQ ECHO National Nursing Home COVID-19 Action Network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6E9ECC-5110-D64D-875B-BE2096C21248}"/>
                </a:ext>
              </a:extLst>
            </p:cNvPr>
            <p:cNvCxnSpPr>
              <a:cxnSpLocks/>
            </p:cNvCxnSpPr>
            <p:nvPr/>
          </p:nvCxnSpPr>
          <p:spPr>
            <a:xfrm>
              <a:off x="4005173" y="5996381"/>
              <a:ext cx="0" cy="562709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7300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714336" y="1843307"/>
            <a:ext cx="10815055" cy="361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830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2"/>
          </p:nvPr>
        </p:nvSpPr>
        <p:spPr>
          <a:xfrm>
            <a:off x="714336" y="602515"/>
            <a:ext cx="10827176" cy="50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5B63"/>
              </a:buClr>
              <a:buSzPts val="3500"/>
              <a:buFont typeface="Arial"/>
              <a:buNone/>
              <a:defRPr sz="3500" b="0" i="0" u="none" strike="noStrike" cap="none">
                <a:solidFill>
                  <a:srgbClr val="0B5B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0" y="0"/>
            <a:ext cx="100584" cy="1463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0" y="0"/>
            <a:ext cx="12192000" cy="100584"/>
          </a:xfrm>
          <a:prstGeom prst="rect">
            <a:avLst/>
          </a:prstGeom>
          <a:solidFill>
            <a:srgbClr val="0B5B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4"/>
          <p:cNvCxnSpPr/>
          <p:nvPr/>
        </p:nvCxnSpPr>
        <p:spPr>
          <a:xfrm>
            <a:off x="0" y="6329876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0B5B6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" name="Google Shape;44;p4"/>
          <p:cNvSpPr/>
          <p:nvPr/>
        </p:nvSpPr>
        <p:spPr>
          <a:xfrm>
            <a:off x="7472855" y="6450332"/>
            <a:ext cx="45454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rgbClr val="0B5B63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0B5B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730303" y="6400799"/>
            <a:ext cx="6842772" cy="419365"/>
            <a:chOff x="730303" y="6400799"/>
            <a:chExt cx="6842772" cy="419365"/>
          </a:xfrm>
        </p:grpSpPr>
        <p:grpSp>
          <p:nvGrpSpPr>
            <p:cNvPr id="46" name="Google Shape;46;p4"/>
            <p:cNvGrpSpPr/>
            <p:nvPr/>
          </p:nvGrpSpPr>
          <p:grpSpPr>
            <a:xfrm>
              <a:off x="3171531" y="6400799"/>
              <a:ext cx="4401544" cy="419365"/>
              <a:chOff x="2071925" y="5965139"/>
              <a:chExt cx="7131851" cy="679501"/>
            </a:xfrm>
          </p:grpSpPr>
          <p:pic>
            <p:nvPicPr>
              <p:cNvPr id="47" name="Google Shape;47;p4" descr="A picture containing drawing, clock  Description automatically generated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863151" y="6035041"/>
                <a:ext cx="2510061" cy="4686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4" descr="A picture containing drawing  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903297" y="5965139"/>
                <a:ext cx="1300479" cy="679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" name="Google Shape;49;p4" descr="A picture containing drawing  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071925" y="6014720"/>
                <a:ext cx="2268151" cy="5689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0" name="Google Shape;50;p4"/>
            <p:cNvSpPr/>
            <p:nvPr/>
          </p:nvSpPr>
          <p:spPr>
            <a:xfrm>
              <a:off x="730303" y="6410426"/>
              <a:ext cx="31959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rgbClr val="0B5B63"/>
                  </a:solidFill>
                  <a:latin typeface="Arial"/>
                  <a:ea typeface="Arial"/>
                  <a:cs typeface="Arial"/>
                  <a:sym typeface="Arial"/>
                </a:rPr>
                <a:t>ECHO National Nursing Home </a:t>
              </a:r>
              <a:br>
                <a:rPr lang="en-US" sz="1000" b="1">
                  <a:solidFill>
                    <a:srgbClr val="0B5B63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000" b="1">
                  <a:solidFill>
                    <a:srgbClr val="0B5B63"/>
                  </a:solidFill>
                  <a:latin typeface="Arial"/>
                  <a:ea typeface="Arial"/>
                  <a:cs typeface="Arial"/>
                  <a:sym typeface="Arial"/>
                </a:rPr>
                <a:t>COVID-19 Action Network</a:t>
              </a:r>
              <a:endParaRPr/>
            </a:p>
          </p:txBody>
        </p:sp>
        <p:cxnSp>
          <p:nvCxnSpPr>
            <p:cNvPr id="51" name="Google Shape;51;p4"/>
            <p:cNvCxnSpPr/>
            <p:nvPr/>
          </p:nvCxnSpPr>
          <p:spPr>
            <a:xfrm>
              <a:off x="2897526" y="6450001"/>
              <a:ext cx="0" cy="320961"/>
            </a:xfrm>
            <a:prstGeom prst="straightConnector1">
              <a:avLst/>
            </a:prstGeom>
            <a:noFill/>
            <a:ln w="19050" cap="flat" cmpd="sng">
              <a:solidFill>
                <a:srgbClr val="AEABAB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84277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6A7A8B7-09DD-404B-AB49-D3C4E14C6DE8}"/>
              </a:ext>
            </a:extLst>
          </p:cNvPr>
          <p:cNvSpPr/>
          <p:nvPr userDrawn="1"/>
        </p:nvSpPr>
        <p:spPr>
          <a:xfrm>
            <a:off x="0" y="0"/>
            <a:ext cx="100584" cy="1463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038083" y="2011920"/>
            <a:ext cx="1991836" cy="1991834"/>
          </a:xfrm>
          <a:custGeom>
            <a:avLst/>
            <a:gdLst>
              <a:gd name="connsiteX0" fmla="*/ 995918 w 1991836"/>
              <a:gd name="connsiteY0" fmla="*/ 0 h 1991834"/>
              <a:gd name="connsiteX1" fmla="*/ 1991836 w 1991836"/>
              <a:gd name="connsiteY1" fmla="*/ 995917 h 1991834"/>
              <a:gd name="connsiteX2" fmla="*/ 995918 w 1991836"/>
              <a:gd name="connsiteY2" fmla="*/ 1991834 h 1991834"/>
              <a:gd name="connsiteX3" fmla="*/ 0 w 1991836"/>
              <a:gd name="connsiteY3" fmla="*/ 995917 h 1991834"/>
              <a:gd name="connsiteX4" fmla="*/ 995918 w 1991836"/>
              <a:gd name="connsiteY4" fmla="*/ 0 h 199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1836" h="1991834">
                <a:moveTo>
                  <a:pt x="995918" y="0"/>
                </a:moveTo>
                <a:cubicBezTo>
                  <a:pt x="1545948" y="0"/>
                  <a:pt x="1991836" y="445887"/>
                  <a:pt x="1991836" y="995917"/>
                </a:cubicBezTo>
                <a:cubicBezTo>
                  <a:pt x="1991836" y="1545947"/>
                  <a:pt x="1545948" y="1991834"/>
                  <a:pt x="995918" y="1991834"/>
                </a:cubicBezTo>
                <a:cubicBezTo>
                  <a:pt x="445888" y="1991834"/>
                  <a:pt x="0" y="1545947"/>
                  <a:pt x="0" y="995917"/>
                </a:cubicBezTo>
                <a:cubicBezTo>
                  <a:pt x="0" y="445887"/>
                  <a:pt x="445888" y="0"/>
                  <a:pt x="99591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 b="0">
                <a:solidFill>
                  <a:schemeClr val="accent4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746760" y="2011920"/>
            <a:ext cx="1991836" cy="1991834"/>
          </a:xfrm>
          <a:custGeom>
            <a:avLst/>
            <a:gdLst>
              <a:gd name="connsiteX0" fmla="*/ 995918 w 1991836"/>
              <a:gd name="connsiteY0" fmla="*/ 0 h 1991834"/>
              <a:gd name="connsiteX1" fmla="*/ 1991836 w 1991836"/>
              <a:gd name="connsiteY1" fmla="*/ 995917 h 1991834"/>
              <a:gd name="connsiteX2" fmla="*/ 995918 w 1991836"/>
              <a:gd name="connsiteY2" fmla="*/ 1991834 h 1991834"/>
              <a:gd name="connsiteX3" fmla="*/ 0 w 1991836"/>
              <a:gd name="connsiteY3" fmla="*/ 995917 h 1991834"/>
              <a:gd name="connsiteX4" fmla="*/ 995918 w 1991836"/>
              <a:gd name="connsiteY4" fmla="*/ 0 h 199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1836" h="1991834">
                <a:moveTo>
                  <a:pt x="995918" y="0"/>
                </a:moveTo>
                <a:cubicBezTo>
                  <a:pt x="1545948" y="0"/>
                  <a:pt x="1991836" y="445887"/>
                  <a:pt x="1991836" y="995917"/>
                </a:cubicBezTo>
                <a:cubicBezTo>
                  <a:pt x="1991836" y="1545947"/>
                  <a:pt x="1545948" y="1991834"/>
                  <a:pt x="995918" y="1991834"/>
                </a:cubicBezTo>
                <a:cubicBezTo>
                  <a:pt x="445888" y="1991834"/>
                  <a:pt x="0" y="1545947"/>
                  <a:pt x="0" y="995917"/>
                </a:cubicBezTo>
                <a:cubicBezTo>
                  <a:pt x="0" y="445887"/>
                  <a:pt x="445888" y="0"/>
                  <a:pt x="99591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 b="0">
                <a:solidFill>
                  <a:schemeClr val="accent4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6455437" y="2011920"/>
            <a:ext cx="1991836" cy="1991834"/>
          </a:xfrm>
          <a:custGeom>
            <a:avLst/>
            <a:gdLst>
              <a:gd name="connsiteX0" fmla="*/ 995918 w 1991836"/>
              <a:gd name="connsiteY0" fmla="*/ 0 h 1991834"/>
              <a:gd name="connsiteX1" fmla="*/ 1991836 w 1991836"/>
              <a:gd name="connsiteY1" fmla="*/ 995917 h 1991834"/>
              <a:gd name="connsiteX2" fmla="*/ 995918 w 1991836"/>
              <a:gd name="connsiteY2" fmla="*/ 1991834 h 1991834"/>
              <a:gd name="connsiteX3" fmla="*/ 0 w 1991836"/>
              <a:gd name="connsiteY3" fmla="*/ 995917 h 1991834"/>
              <a:gd name="connsiteX4" fmla="*/ 995918 w 1991836"/>
              <a:gd name="connsiteY4" fmla="*/ 0 h 199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1836" h="1991834">
                <a:moveTo>
                  <a:pt x="995918" y="0"/>
                </a:moveTo>
                <a:cubicBezTo>
                  <a:pt x="1545948" y="0"/>
                  <a:pt x="1991836" y="445887"/>
                  <a:pt x="1991836" y="995917"/>
                </a:cubicBezTo>
                <a:cubicBezTo>
                  <a:pt x="1991836" y="1545947"/>
                  <a:pt x="1545948" y="1991834"/>
                  <a:pt x="995918" y="1991834"/>
                </a:cubicBezTo>
                <a:cubicBezTo>
                  <a:pt x="445888" y="1991834"/>
                  <a:pt x="0" y="1545947"/>
                  <a:pt x="0" y="995917"/>
                </a:cubicBezTo>
                <a:cubicBezTo>
                  <a:pt x="0" y="445887"/>
                  <a:pt x="445888" y="0"/>
                  <a:pt x="99591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 b="0">
                <a:solidFill>
                  <a:schemeClr val="accent4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9164114" y="2011920"/>
            <a:ext cx="1991836" cy="1991834"/>
          </a:xfrm>
          <a:custGeom>
            <a:avLst/>
            <a:gdLst>
              <a:gd name="connsiteX0" fmla="*/ 995918 w 1991836"/>
              <a:gd name="connsiteY0" fmla="*/ 0 h 1991834"/>
              <a:gd name="connsiteX1" fmla="*/ 1991836 w 1991836"/>
              <a:gd name="connsiteY1" fmla="*/ 995917 h 1991834"/>
              <a:gd name="connsiteX2" fmla="*/ 995918 w 1991836"/>
              <a:gd name="connsiteY2" fmla="*/ 1991834 h 1991834"/>
              <a:gd name="connsiteX3" fmla="*/ 0 w 1991836"/>
              <a:gd name="connsiteY3" fmla="*/ 995917 h 1991834"/>
              <a:gd name="connsiteX4" fmla="*/ 995918 w 1991836"/>
              <a:gd name="connsiteY4" fmla="*/ 0 h 199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1836" h="1991834">
                <a:moveTo>
                  <a:pt x="995918" y="0"/>
                </a:moveTo>
                <a:cubicBezTo>
                  <a:pt x="1545948" y="0"/>
                  <a:pt x="1991836" y="445887"/>
                  <a:pt x="1991836" y="995917"/>
                </a:cubicBezTo>
                <a:cubicBezTo>
                  <a:pt x="1991836" y="1545947"/>
                  <a:pt x="1545948" y="1991834"/>
                  <a:pt x="995918" y="1991834"/>
                </a:cubicBezTo>
                <a:cubicBezTo>
                  <a:pt x="445888" y="1991834"/>
                  <a:pt x="0" y="1545947"/>
                  <a:pt x="0" y="995917"/>
                </a:cubicBezTo>
                <a:cubicBezTo>
                  <a:pt x="0" y="445887"/>
                  <a:pt x="445888" y="0"/>
                  <a:pt x="99591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 b="0">
                <a:solidFill>
                  <a:schemeClr val="accent4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9EBFE0-99B1-3D49-8827-D1379D9FA7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2439" y="4353452"/>
            <a:ext cx="2178326" cy="108496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Speaker Name &amp;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24E6718-31B1-B244-AA67-CDB8D6CD13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5330" y="4353452"/>
            <a:ext cx="2178326" cy="108496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Speaker Name &amp;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FE48D6C-7798-744F-B01E-59BA50959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68221" y="4353452"/>
            <a:ext cx="2178326" cy="108496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Speaker Name &amp;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6AACBE1-24DA-FB4F-9C39-7706879365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12" y="4353452"/>
            <a:ext cx="2178326" cy="108496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Speaker Name &amp;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5BCF9F-549F-DD45-8DF2-55DFB31AC538}"/>
              </a:ext>
            </a:extLst>
          </p:cNvPr>
          <p:cNvSpPr/>
          <p:nvPr userDrawn="1"/>
        </p:nvSpPr>
        <p:spPr>
          <a:xfrm>
            <a:off x="0" y="0"/>
            <a:ext cx="12192000" cy="1005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3B97D8B-9C9C-814B-876C-19CB845756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336" y="602515"/>
            <a:ext cx="10827176" cy="501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F42BC4-70A7-C54A-BE0F-C320297C405B}"/>
              </a:ext>
            </a:extLst>
          </p:cNvPr>
          <p:cNvGrpSpPr/>
          <p:nvPr userDrawn="1"/>
        </p:nvGrpSpPr>
        <p:grpSpPr>
          <a:xfrm>
            <a:off x="0" y="6329876"/>
            <a:ext cx="12192000" cy="490288"/>
            <a:chOff x="0" y="6329876"/>
            <a:chExt cx="12192000" cy="49028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27D2C5D-E369-E941-AB83-04C1502DF0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29876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5CAC42B-D74B-BC4B-BF1F-581278E03BDF}"/>
                </a:ext>
              </a:extLst>
            </p:cNvPr>
            <p:cNvSpPr/>
            <p:nvPr userDrawn="1"/>
          </p:nvSpPr>
          <p:spPr>
            <a:xfrm>
              <a:off x="7472855" y="6450332"/>
              <a:ext cx="45454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fld id="{5584E26C-4F08-1244-8AC8-2D1525C0D4FE}" type="slidenum">
                <a:rPr lang="en-US" sz="1400" spc="100" smtClean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‹#›</a:t>
              </a:fld>
              <a:endParaRPr lang="en-US" sz="1400" spc="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BD75E2C-F7D6-2745-B619-DD1D9336B592}"/>
                </a:ext>
              </a:extLst>
            </p:cNvPr>
            <p:cNvGrpSpPr/>
            <p:nvPr userDrawn="1"/>
          </p:nvGrpSpPr>
          <p:grpSpPr>
            <a:xfrm>
              <a:off x="730303" y="6400799"/>
              <a:ext cx="6842772" cy="419365"/>
              <a:chOff x="730303" y="6400799"/>
              <a:chExt cx="6842772" cy="419365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C73E9076-6D30-9143-B7D6-5B469D9D4605}"/>
                  </a:ext>
                </a:extLst>
              </p:cNvPr>
              <p:cNvGrpSpPr/>
              <p:nvPr userDrawn="1"/>
            </p:nvGrpSpPr>
            <p:grpSpPr>
              <a:xfrm>
                <a:off x="3171531" y="6400799"/>
                <a:ext cx="4401544" cy="419365"/>
                <a:chOff x="2071925" y="5965139"/>
                <a:chExt cx="7131851" cy="679501"/>
              </a:xfrm>
            </p:grpSpPr>
            <p:pic>
              <p:nvPicPr>
                <p:cNvPr id="38" name="Picture 37" descr="A picture containing drawing, clock&#10;&#10;Description automatically generated">
                  <a:extLst>
                    <a:ext uri="{FF2B5EF4-FFF2-40B4-BE49-F238E27FC236}">
                      <a16:creationId xmlns:a16="http://schemas.microsoft.com/office/drawing/2014/main" id="{9DB7E5AC-6E2E-C543-AF72-E8F32A77511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3151" y="6035041"/>
                  <a:ext cx="2510061" cy="468631"/>
                </a:xfrm>
                <a:prstGeom prst="rect">
                  <a:avLst/>
                </a:prstGeom>
              </p:spPr>
            </p:pic>
            <p:pic>
              <p:nvPicPr>
                <p:cNvPr id="39" name="Picture 38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F0F1A694-B9F8-FC49-8FB1-D52397222B36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03297" y="5965139"/>
                  <a:ext cx="1300479" cy="679501"/>
                </a:xfrm>
                <a:prstGeom prst="rect">
                  <a:avLst/>
                </a:prstGeom>
              </p:spPr>
            </p:pic>
            <p:pic>
              <p:nvPicPr>
                <p:cNvPr id="40" name="Picture 39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8C9E28A9-FC76-E64D-ACEC-FA30D4D4F85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1925" y="6014720"/>
                  <a:ext cx="2268151" cy="568960"/>
                </a:xfrm>
                <a:prstGeom prst="rect">
                  <a:avLst/>
                </a:prstGeom>
              </p:spPr>
            </p:pic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E3747BC-0B04-D84D-90F8-4EC1312EE784}"/>
                  </a:ext>
                </a:extLst>
              </p:cNvPr>
              <p:cNvSpPr/>
              <p:nvPr/>
            </p:nvSpPr>
            <p:spPr>
              <a:xfrm>
                <a:off x="730303" y="6410426"/>
                <a:ext cx="319592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b="1" dirty="0">
                    <a:solidFill>
                      <a:schemeClr val="accent1"/>
                    </a:solidFill>
                    <a:latin typeface="+mj-lt"/>
                  </a:rPr>
                  <a:t>AHRQ ECHO National Nursing</a:t>
                </a:r>
              </a:p>
              <a:p>
                <a:r>
                  <a:rPr lang="en-US" sz="1000" b="1" dirty="0">
                    <a:solidFill>
                      <a:schemeClr val="accent1"/>
                    </a:solidFill>
                    <a:latin typeface="+mj-lt"/>
                  </a:rPr>
                  <a:t>Home COVID-19 Action Network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EB09994-7C83-1E43-808D-143FD6B369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7526" y="6450001"/>
                <a:ext cx="0" cy="320961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0217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FC5FD8F-3E89-984A-8F98-3F502B8353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3900" y="1790755"/>
            <a:ext cx="4965700" cy="361473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10000"/>
              </a:lnSpc>
              <a:spcBef>
                <a:spcPts val="16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sem</a:t>
            </a:r>
            <a:r>
              <a:rPr lang="en-US" dirty="0"/>
              <a:t> diam. Nam non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 Sed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Cras in lorem </a:t>
            </a:r>
            <a:r>
              <a:rPr lang="en-US" dirty="0" err="1"/>
              <a:t>elementum</a:t>
            </a:r>
            <a:r>
              <a:rPr lang="en-US" dirty="0"/>
              <a:t> nisi pharetra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Curabitur</a:t>
            </a:r>
            <a:r>
              <a:rPr lang="en-US" dirty="0"/>
              <a:t> in dui a mi </a:t>
            </a:r>
            <a:r>
              <a:rPr lang="en-US" dirty="0" err="1"/>
              <a:t>consequat</a:t>
            </a:r>
            <a:r>
              <a:rPr lang="en-US" dirty="0"/>
              <a:t> dictum in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lacinia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sed </a:t>
            </a:r>
            <a:r>
              <a:rPr lang="en-US" dirty="0" err="1"/>
              <a:t>dapibus</a:t>
            </a:r>
            <a:r>
              <a:rPr lang="en-US" dirty="0"/>
              <a:t> eros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3C019-0A32-694F-82D7-1197C6906B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336" y="602515"/>
            <a:ext cx="10827176" cy="501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0" cap="none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7360AE-8269-EE48-A145-05500E7D30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1790755"/>
            <a:ext cx="4965700" cy="361473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10000"/>
              </a:lnSpc>
              <a:spcBef>
                <a:spcPts val="16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sem</a:t>
            </a:r>
            <a:r>
              <a:rPr lang="en-US" dirty="0"/>
              <a:t> diam. Nam non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 Sed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Cras in lorem </a:t>
            </a:r>
            <a:r>
              <a:rPr lang="en-US" dirty="0" err="1"/>
              <a:t>elementum</a:t>
            </a:r>
            <a:r>
              <a:rPr lang="en-US" dirty="0"/>
              <a:t> nisi pharetra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Curabitur</a:t>
            </a:r>
            <a:r>
              <a:rPr lang="en-US" dirty="0"/>
              <a:t> in dui a mi </a:t>
            </a:r>
            <a:r>
              <a:rPr lang="en-US" dirty="0" err="1"/>
              <a:t>consequat</a:t>
            </a:r>
            <a:r>
              <a:rPr lang="en-US" dirty="0"/>
              <a:t> dictum in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lacinia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sed </a:t>
            </a:r>
            <a:r>
              <a:rPr lang="en-US" dirty="0" err="1"/>
              <a:t>dapibus</a:t>
            </a:r>
            <a:r>
              <a:rPr lang="en-US" dirty="0"/>
              <a:t> eros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EC5C3-8C82-5143-823F-3370163A8E32}"/>
              </a:ext>
            </a:extLst>
          </p:cNvPr>
          <p:cNvSpPr/>
          <p:nvPr userDrawn="1"/>
        </p:nvSpPr>
        <p:spPr>
          <a:xfrm>
            <a:off x="0" y="0"/>
            <a:ext cx="100584" cy="1463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140FC2-F13A-6C4E-A9BE-03D072B276E3}"/>
              </a:ext>
            </a:extLst>
          </p:cNvPr>
          <p:cNvSpPr/>
          <p:nvPr userDrawn="1"/>
        </p:nvSpPr>
        <p:spPr>
          <a:xfrm>
            <a:off x="0" y="0"/>
            <a:ext cx="12192000" cy="1005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7D560B8-7BAD-5F41-8D44-F5DDE688E2BF}"/>
              </a:ext>
            </a:extLst>
          </p:cNvPr>
          <p:cNvGrpSpPr/>
          <p:nvPr userDrawn="1"/>
        </p:nvGrpSpPr>
        <p:grpSpPr>
          <a:xfrm>
            <a:off x="0" y="6329876"/>
            <a:ext cx="12192000" cy="490288"/>
            <a:chOff x="0" y="6329876"/>
            <a:chExt cx="12192000" cy="49028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14FEE38-2DD8-A046-9F83-0441253D7D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29876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928047-AD52-AC4F-99AD-260DC4F59084}"/>
                </a:ext>
              </a:extLst>
            </p:cNvPr>
            <p:cNvSpPr/>
            <p:nvPr userDrawn="1"/>
          </p:nvSpPr>
          <p:spPr>
            <a:xfrm>
              <a:off x="7472855" y="6450332"/>
              <a:ext cx="45454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fld id="{5584E26C-4F08-1244-8AC8-2D1525C0D4FE}" type="slidenum">
                <a:rPr lang="en-US" sz="1400" spc="100" smtClean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‹#›</a:t>
              </a:fld>
              <a:endParaRPr lang="en-US" sz="1400" spc="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4D9052D-5574-444B-A736-3E889B140A2C}"/>
                </a:ext>
              </a:extLst>
            </p:cNvPr>
            <p:cNvGrpSpPr/>
            <p:nvPr userDrawn="1"/>
          </p:nvGrpSpPr>
          <p:grpSpPr>
            <a:xfrm>
              <a:off x="730303" y="6400799"/>
              <a:ext cx="6842772" cy="419365"/>
              <a:chOff x="730303" y="6400799"/>
              <a:chExt cx="6842772" cy="419365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DE6972A-65E4-904A-A422-E00D8617D2FD}"/>
                  </a:ext>
                </a:extLst>
              </p:cNvPr>
              <p:cNvGrpSpPr/>
              <p:nvPr userDrawn="1"/>
            </p:nvGrpSpPr>
            <p:grpSpPr>
              <a:xfrm>
                <a:off x="3171531" y="6400799"/>
                <a:ext cx="4401544" cy="419365"/>
                <a:chOff x="2071925" y="5965139"/>
                <a:chExt cx="7131851" cy="679501"/>
              </a:xfrm>
            </p:grpSpPr>
            <p:pic>
              <p:nvPicPr>
                <p:cNvPr id="25" name="Picture 24" descr="A picture containing drawing, clock&#10;&#10;Description automatically generated">
                  <a:extLst>
                    <a:ext uri="{FF2B5EF4-FFF2-40B4-BE49-F238E27FC236}">
                      <a16:creationId xmlns:a16="http://schemas.microsoft.com/office/drawing/2014/main" id="{A9BD63CB-A761-ED4D-BE78-379F3EA7692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3151" y="6035041"/>
                  <a:ext cx="2510061" cy="468631"/>
                </a:xfrm>
                <a:prstGeom prst="rect">
                  <a:avLst/>
                </a:prstGeom>
              </p:spPr>
            </p:pic>
            <p:pic>
              <p:nvPicPr>
                <p:cNvPr id="38" name="Picture 37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711277D2-90B3-5F47-8A8C-A1399F3FE06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03297" y="5965139"/>
                  <a:ext cx="1300479" cy="679501"/>
                </a:xfrm>
                <a:prstGeom prst="rect">
                  <a:avLst/>
                </a:prstGeom>
              </p:spPr>
            </p:pic>
            <p:pic>
              <p:nvPicPr>
                <p:cNvPr id="39" name="Picture 38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3E8A9546-99FC-2544-9D48-1BE08AB761F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1925" y="6014720"/>
                  <a:ext cx="2268151" cy="568960"/>
                </a:xfrm>
                <a:prstGeom prst="rect">
                  <a:avLst/>
                </a:prstGeom>
              </p:spPr>
            </p:pic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85DFDB-F853-044B-AD07-B9F93FD4D169}"/>
                  </a:ext>
                </a:extLst>
              </p:cNvPr>
              <p:cNvSpPr/>
              <p:nvPr/>
            </p:nvSpPr>
            <p:spPr>
              <a:xfrm>
                <a:off x="730303" y="6410426"/>
                <a:ext cx="319592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b="1" dirty="0">
                    <a:solidFill>
                      <a:schemeClr val="accent1"/>
                    </a:solidFill>
                    <a:latin typeface="+mj-lt"/>
                  </a:rPr>
                  <a:t>AHRQ ECHO National Nursing</a:t>
                </a:r>
              </a:p>
              <a:p>
                <a:r>
                  <a:rPr lang="en-US" sz="1000" b="1" dirty="0">
                    <a:solidFill>
                      <a:schemeClr val="accent1"/>
                    </a:solidFill>
                    <a:latin typeface="+mj-lt"/>
                  </a:rPr>
                  <a:t>Home COVID-19 Action Network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31A86AD-E37E-BA43-9607-DECD60738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7526" y="6450001"/>
                <a:ext cx="0" cy="320961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06506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FC5FD8F-3E89-984A-8F98-3F502B8353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336" y="1843307"/>
            <a:ext cx="10815055" cy="361473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10000"/>
              </a:lnSpc>
              <a:spcBef>
                <a:spcPts val="16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sem</a:t>
            </a:r>
            <a:r>
              <a:rPr lang="en-US" dirty="0"/>
              <a:t> diam. Nam non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 Sed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Cras in lorem </a:t>
            </a:r>
            <a:r>
              <a:rPr lang="en-US" dirty="0" err="1"/>
              <a:t>elementum</a:t>
            </a:r>
            <a:r>
              <a:rPr lang="en-US" dirty="0"/>
              <a:t> nisi pharetra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Curabitur</a:t>
            </a:r>
            <a:r>
              <a:rPr lang="en-US" dirty="0"/>
              <a:t> in dui a mi </a:t>
            </a:r>
            <a:r>
              <a:rPr lang="en-US" dirty="0" err="1"/>
              <a:t>consequat</a:t>
            </a:r>
            <a:r>
              <a:rPr lang="en-US" dirty="0"/>
              <a:t> dictum in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lacinia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sed </a:t>
            </a:r>
            <a:r>
              <a:rPr lang="en-US" dirty="0" err="1"/>
              <a:t>dapibus</a:t>
            </a:r>
            <a:r>
              <a:rPr lang="en-US" dirty="0"/>
              <a:t> eros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0DD1346-B008-7742-A271-D7F8630D4E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336" y="602515"/>
            <a:ext cx="10827176" cy="501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E7D54E-86B6-F046-954A-9EEFB919BD46}"/>
              </a:ext>
            </a:extLst>
          </p:cNvPr>
          <p:cNvSpPr/>
          <p:nvPr userDrawn="1"/>
        </p:nvSpPr>
        <p:spPr>
          <a:xfrm>
            <a:off x="0" y="0"/>
            <a:ext cx="100584" cy="1463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984ED3-EFD1-CA4C-9389-F9071DC920EE}"/>
              </a:ext>
            </a:extLst>
          </p:cNvPr>
          <p:cNvSpPr/>
          <p:nvPr userDrawn="1"/>
        </p:nvSpPr>
        <p:spPr>
          <a:xfrm>
            <a:off x="0" y="0"/>
            <a:ext cx="12192000" cy="1005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2052C7-470D-7240-A098-E78EFDF241D4}"/>
              </a:ext>
            </a:extLst>
          </p:cNvPr>
          <p:cNvGrpSpPr/>
          <p:nvPr userDrawn="1"/>
        </p:nvGrpSpPr>
        <p:grpSpPr>
          <a:xfrm>
            <a:off x="0" y="6329876"/>
            <a:ext cx="12192000" cy="490288"/>
            <a:chOff x="0" y="6329876"/>
            <a:chExt cx="12192000" cy="490288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6093165-A67D-CB40-93FB-40CC6E1A1D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29876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62CC502-44EC-3A47-8A43-FA210B7D0DAC}"/>
                </a:ext>
              </a:extLst>
            </p:cNvPr>
            <p:cNvSpPr/>
            <p:nvPr userDrawn="1"/>
          </p:nvSpPr>
          <p:spPr>
            <a:xfrm>
              <a:off x="7472855" y="6450332"/>
              <a:ext cx="45454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fld id="{5584E26C-4F08-1244-8AC8-2D1525C0D4FE}" type="slidenum">
                <a:rPr lang="en-US" sz="1400" spc="100" smtClean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‹#›</a:t>
              </a:fld>
              <a:endParaRPr lang="en-US" sz="1400" spc="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3A67ADF-6166-EC49-B141-036384AE14A2}"/>
                </a:ext>
              </a:extLst>
            </p:cNvPr>
            <p:cNvGrpSpPr/>
            <p:nvPr userDrawn="1"/>
          </p:nvGrpSpPr>
          <p:grpSpPr>
            <a:xfrm>
              <a:off x="730303" y="6400799"/>
              <a:ext cx="6842772" cy="419365"/>
              <a:chOff x="730303" y="6400799"/>
              <a:chExt cx="6842772" cy="419365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9AEF6E8-98CC-BB41-B5E6-B46C8D9CDDDB}"/>
                  </a:ext>
                </a:extLst>
              </p:cNvPr>
              <p:cNvGrpSpPr/>
              <p:nvPr userDrawn="1"/>
            </p:nvGrpSpPr>
            <p:grpSpPr>
              <a:xfrm>
                <a:off x="3171531" y="6400799"/>
                <a:ext cx="4401544" cy="419365"/>
                <a:chOff x="2071925" y="5965139"/>
                <a:chExt cx="7131851" cy="679501"/>
              </a:xfrm>
            </p:grpSpPr>
            <p:pic>
              <p:nvPicPr>
                <p:cNvPr id="24" name="Picture 23" descr="A picture containing drawing, clock&#10;&#10;Description automatically generated">
                  <a:extLst>
                    <a:ext uri="{FF2B5EF4-FFF2-40B4-BE49-F238E27FC236}">
                      <a16:creationId xmlns:a16="http://schemas.microsoft.com/office/drawing/2014/main" id="{415A9F8A-7D74-3A43-B37B-B35D367B7C7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3151" y="6035041"/>
                  <a:ext cx="2510061" cy="468631"/>
                </a:xfrm>
                <a:prstGeom prst="rect">
                  <a:avLst/>
                </a:prstGeom>
              </p:spPr>
            </p:pic>
            <p:pic>
              <p:nvPicPr>
                <p:cNvPr id="37" name="Picture 36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89ED8437-FE4F-9443-89E6-6802A825C3C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03297" y="5965139"/>
                  <a:ext cx="1300479" cy="679501"/>
                </a:xfrm>
                <a:prstGeom prst="rect">
                  <a:avLst/>
                </a:prstGeom>
              </p:spPr>
            </p:pic>
            <p:pic>
              <p:nvPicPr>
                <p:cNvPr id="38" name="Picture 37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0428E8AA-E194-8A44-B763-3CBC8B0AD93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1925" y="6014720"/>
                  <a:ext cx="2268151" cy="568960"/>
                </a:xfrm>
                <a:prstGeom prst="rect">
                  <a:avLst/>
                </a:prstGeom>
              </p:spPr>
            </p:pic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0B6681D-8D1B-1440-880B-9BBD5EE25D8C}"/>
                  </a:ext>
                </a:extLst>
              </p:cNvPr>
              <p:cNvSpPr/>
              <p:nvPr/>
            </p:nvSpPr>
            <p:spPr>
              <a:xfrm>
                <a:off x="730303" y="6410426"/>
                <a:ext cx="319592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b="1" dirty="0">
                    <a:solidFill>
                      <a:schemeClr val="accent1"/>
                    </a:solidFill>
                    <a:latin typeface="+mj-lt"/>
                  </a:rPr>
                  <a:t>AHRQ ECHO National Nursing</a:t>
                </a:r>
              </a:p>
              <a:p>
                <a:r>
                  <a:rPr lang="en-US" sz="1000" b="1" dirty="0">
                    <a:solidFill>
                      <a:schemeClr val="accent1"/>
                    </a:solidFill>
                    <a:latin typeface="+mj-lt"/>
                  </a:rPr>
                  <a:t>Home COVID-19 Action Network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3DCA379-1C22-8A48-975E-2550DE3F99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7526" y="6450001"/>
                <a:ext cx="0" cy="320961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71498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311590"/>
          </a:xfrm>
          <a:custGeom>
            <a:avLst/>
            <a:gdLst>
              <a:gd name="connsiteX0" fmla="*/ 0 w 10515600"/>
              <a:gd name="connsiteY0" fmla="*/ 0 h 5915024"/>
              <a:gd name="connsiteX1" fmla="*/ 10515600 w 10515600"/>
              <a:gd name="connsiteY1" fmla="*/ 0 h 5915024"/>
              <a:gd name="connsiteX2" fmla="*/ 10515600 w 10515600"/>
              <a:gd name="connsiteY2" fmla="*/ 5915024 h 5915024"/>
              <a:gd name="connsiteX3" fmla="*/ 0 w 10515600"/>
              <a:gd name="connsiteY3" fmla="*/ 5915024 h 591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15600" h="5915024">
                <a:moveTo>
                  <a:pt x="0" y="0"/>
                </a:moveTo>
                <a:lnTo>
                  <a:pt x="10515600" y="0"/>
                </a:lnTo>
                <a:lnTo>
                  <a:pt x="10515600" y="5915024"/>
                </a:lnTo>
                <a:lnTo>
                  <a:pt x="0" y="5915024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 b="0">
                <a:solidFill>
                  <a:schemeClr val="accent4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647214-675A-6B49-BB41-6E18DD9ED5B1}"/>
              </a:ext>
            </a:extLst>
          </p:cNvPr>
          <p:cNvGrpSpPr/>
          <p:nvPr userDrawn="1"/>
        </p:nvGrpSpPr>
        <p:grpSpPr>
          <a:xfrm>
            <a:off x="0" y="6329876"/>
            <a:ext cx="12192000" cy="490288"/>
            <a:chOff x="0" y="6329876"/>
            <a:chExt cx="12192000" cy="49028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DC1AEA4-51FD-E146-A9B9-0A5A1E3FBB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29876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8BBD4F-4360-B24E-BB0D-495D2A0A8DE3}"/>
                </a:ext>
              </a:extLst>
            </p:cNvPr>
            <p:cNvSpPr/>
            <p:nvPr userDrawn="1"/>
          </p:nvSpPr>
          <p:spPr>
            <a:xfrm>
              <a:off x="7472855" y="6450332"/>
              <a:ext cx="45454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fld id="{5584E26C-4F08-1244-8AC8-2D1525C0D4FE}" type="slidenum">
                <a:rPr lang="en-US" sz="1400" spc="100" smtClean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‹#›</a:t>
              </a:fld>
              <a:endParaRPr lang="en-US" sz="1400" spc="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280B940-1FD1-CF4F-B6F7-3AF7E42FD685}"/>
                </a:ext>
              </a:extLst>
            </p:cNvPr>
            <p:cNvGrpSpPr/>
            <p:nvPr userDrawn="1"/>
          </p:nvGrpSpPr>
          <p:grpSpPr>
            <a:xfrm>
              <a:off x="730303" y="6400799"/>
              <a:ext cx="6842772" cy="419365"/>
              <a:chOff x="730303" y="6400799"/>
              <a:chExt cx="6842772" cy="41936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FE121D6-FED5-724E-A8D5-DE9FFFDBD38C}"/>
                  </a:ext>
                </a:extLst>
              </p:cNvPr>
              <p:cNvGrpSpPr/>
              <p:nvPr userDrawn="1"/>
            </p:nvGrpSpPr>
            <p:grpSpPr>
              <a:xfrm>
                <a:off x="3171531" y="6400799"/>
                <a:ext cx="4401544" cy="419365"/>
                <a:chOff x="2071925" y="5965139"/>
                <a:chExt cx="7131851" cy="679501"/>
              </a:xfrm>
            </p:grpSpPr>
            <p:pic>
              <p:nvPicPr>
                <p:cNvPr id="20" name="Picture 19" descr="A picture containing drawing, clock&#10;&#10;Description automatically generated">
                  <a:extLst>
                    <a:ext uri="{FF2B5EF4-FFF2-40B4-BE49-F238E27FC236}">
                      <a16:creationId xmlns:a16="http://schemas.microsoft.com/office/drawing/2014/main" id="{8BCFE1AC-188C-9F44-B80E-472125681E1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3151" y="6035041"/>
                  <a:ext cx="2510061" cy="468631"/>
                </a:xfrm>
                <a:prstGeom prst="rect">
                  <a:avLst/>
                </a:prstGeom>
              </p:spPr>
            </p:pic>
            <p:pic>
              <p:nvPicPr>
                <p:cNvPr id="21" name="Picture 20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98D45A3E-1576-FF42-A522-EE320B529BB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03297" y="5965139"/>
                  <a:ext cx="1300479" cy="679501"/>
                </a:xfrm>
                <a:prstGeom prst="rect">
                  <a:avLst/>
                </a:prstGeom>
              </p:spPr>
            </p:pic>
            <p:pic>
              <p:nvPicPr>
                <p:cNvPr id="31" name="Picture 30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EAEE83E6-47D5-3946-ABAB-5BFB48EFDD8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1925" y="6014720"/>
                  <a:ext cx="2268151" cy="568960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A1CEE1D-3E36-0043-BBA5-4653CBC8641D}"/>
                  </a:ext>
                </a:extLst>
              </p:cNvPr>
              <p:cNvSpPr/>
              <p:nvPr/>
            </p:nvSpPr>
            <p:spPr>
              <a:xfrm>
                <a:off x="730303" y="6410426"/>
                <a:ext cx="319592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b="1" dirty="0">
                    <a:solidFill>
                      <a:schemeClr val="accent1"/>
                    </a:solidFill>
                    <a:latin typeface="+mj-lt"/>
                  </a:rPr>
                  <a:t>AHRQ ECHO National Nursing</a:t>
                </a:r>
              </a:p>
              <a:p>
                <a:r>
                  <a:rPr lang="en-US" sz="1000" b="1" dirty="0">
                    <a:solidFill>
                      <a:schemeClr val="accent1"/>
                    </a:solidFill>
                    <a:latin typeface="+mj-lt"/>
                  </a:rPr>
                  <a:t>Home COVID-19 Action Network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550A030-8D7E-2A4E-9010-C84F9B49FB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7526" y="6450001"/>
                <a:ext cx="0" cy="320961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9218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1617426"/>
            <a:ext cx="3979333" cy="2929467"/>
          </a:xfrm>
          <a:custGeom>
            <a:avLst/>
            <a:gdLst>
              <a:gd name="connsiteX0" fmla="*/ 0 w 3979333"/>
              <a:gd name="connsiteY0" fmla="*/ 0 h 2929467"/>
              <a:gd name="connsiteX1" fmla="*/ 3979333 w 3979333"/>
              <a:gd name="connsiteY1" fmla="*/ 0 h 2929467"/>
              <a:gd name="connsiteX2" fmla="*/ 3979333 w 3979333"/>
              <a:gd name="connsiteY2" fmla="*/ 2929467 h 2929467"/>
              <a:gd name="connsiteX3" fmla="*/ 0 w 3979333"/>
              <a:gd name="connsiteY3" fmla="*/ 2929467 h 292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9333" h="2929467">
                <a:moveTo>
                  <a:pt x="0" y="0"/>
                </a:moveTo>
                <a:lnTo>
                  <a:pt x="3979333" y="0"/>
                </a:lnTo>
                <a:lnTo>
                  <a:pt x="3979333" y="2929467"/>
                </a:lnTo>
                <a:lnTo>
                  <a:pt x="0" y="2929467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 b="0">
                <a:solidFill>
                  <a:schemeClr val="accent4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106333" y="1617426"/>
            <a:ext cx="3979333" cy="2929467"/>
          </a:xfrm>
          <a:custGeom>
            <a:avLst/>
            <a:gdLst>
              <a:gd name="connsiteX0" fmla="*/ 0 w 3979333"/>
              <a:gd name="connsiteY0" fmla="*/ 0 h 2929467"/>
              <a:gd name="connsiteX1" fmla="*/ 3979333 w 3979333"/>
              <a:gd name="connsiteY1" fmla="*/ 0 h 2929467"/>
              <a:gd name="connsiteX2" fmla="*/ 3979333 w 3979333"/>
              <a:gd name="connsiteY2" fmla="*/ 2929467 h 2929467"/>
              <a:gd name="connsiteX3" fmla="*/ 0 w 3979333"/>
              <a:gd name="connsiteY3" fmla="*/ 2929467 h 292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9333" h="2929467">
                <a:moveTo>
                  <a:pt x="0" y="0"/>
                </a:moveTo>
                <a:lnTo>
                  <a:pt x="3979333" y="0"/>
                </a:lnTo>
                <a:lnTo>
                  <a:pt x="3979333" y="2929467"/>
                </a:lnTo>
                <a:lnTo>
                  <a:pt x="0" y="2929467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 b="0">
                <a:solidFill>
                  <a:schemeClr val="accent4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8212668" y="1617426"/>
            <a:ext cx="3979333" cy="2929467"/>
          </a:xfrm>
          <a:custGeom>
            <a:avLst/>
            <a:gdLst>
              <a:gd name="connsiteX0" fmla="*/ 0 w 3979333"/>
              <a:gd name="connsiteY0" fmla="*/ 0 h 2929467"/>
              <a:gd name="connsiteX1" fmla="*/ 3979333 w 3979333"/>
              <a:gd name="connsiteY1" fmla="*/ 0 h 2929467"/>
              <a:gd name="connsiteX2" fmla="*/ 3979333 w 3979333"/>
              <a:gd name="connsiteY2" fmla="*/ 2929467 h 2929467"/>
              <a:gd name="connsiteX3" fmla="*/ 0 w 3979333"/>
              <a:gd name="connsiteY3" fmla="*/ 2929467 h 292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9333" h="2929467">
                <a:moveTo>
                  <a:pt x="0" y="0"/>
                </a:moveTo>
                <a:lnTo>
                  <a:pt x="3979333" y="0"/>
                </a:lnTo>
                <a:lnTo>
                  <a:pt x="3979333" y="2929467"/>
                </a:lnTo>
                <a:lnTo>
                  <a:pt x="0" y="2929467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 b="0">
                <a:solidFill>
                  <a:schemeClr val="accent4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50D96DC-A081-5748-8B7A-3E8ABAB5E0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75" y="4800453"/>
            <a:ext cx="3463787" cy="1416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600"/>
              </a:spcBef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sem</a:t>
            </a:r>
            <a:r>
              <a:rPr lang="en-US" dirty="0"/>
              <a:t> diam. Nam non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BC52261-17B1-4342-9FE6-FC344D3380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64106" y="4800453"/>
            <a:ext cx="3463787" cy="1416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600"/>
              </a:spcBef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 non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sem</a:t>
            </a:r>
            <a:r>
              <a:rPr lang="en-US" dirty="0"/>
              <a:t> diam.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DAB4C95-7338-434E-84F2-F08D7A9E52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70441" y="4800453"/>
            <a:ext cx="3463787" cy="1416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600"/>
              </a:spcBef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Condimentum</a:t>
            </a:r>
            <a:r>
              <a:rPr lang="en-US" dirty="0"/>
              <a:t> non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sem</a:t>
            </a:r>
            <a:r>
              <a:rPr lang="en-US" dirty="0"/>
              <a:t> diam.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8CB7BDE-D7A0-5346-9D65-3ED2EC2E8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336" y="602515"/>
            <a:ext cx="10827176" cy="501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2729D1-54F0-0C46-A043-99D74B8909FB}"/>
              </a:ext>
            </a:extLst>
          </p:cNvPr>
          <p:cNvSpPr/>
          <p:nvPr userDrawn="1"/>
        </p:nvSpPr>
        <p:spPr>
          <a:xfrm>
            <a:off x="0" y="0"/>
            <a:ext cx="100584" cy="1463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B68FF8-E49C-8149-8111-0EE1E4377DD8}"/>
              </a:ext>
            </a:extLst>
          </p:cNvPr>
          <p:cNvSpPr/>
          <p:nvPr userDrawn="1"/>
        </p:nvSpPr>
        <p:spPr>
          <a:xfrm>
            <a:off x="0" y="0"/>
            <a:ext cx="12192000" cy="1005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1F8965-883C-6749-8837-DDF30237FB45}"/>
              </a:ext>
            </a:extLst>
          </p:cNvPr>
          <p:cNvGrpSpPr/>
          <p:nvPr userDrawn="1"/>
        </p:nvGrpSpPr>
        <p:grpSpPr>
          <a:xfrm>
            <a:off x="0" y="6329876"/>
            <a:ext cx="12192000" cy="490288"/>
            <a:chOff x="0" y="6329876"/>
            <a:chExt cx="12192000" cy="49028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B46E8E7-9F2F-084C-A4B7-26E9B656BA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29876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0E78CFA-1C92-454E-8CF4-FA1F50B26357}"/>
                </a:ext>
              </a:extLst>
            </p:cNvPr>
            <p:cNvSpPr/>
            <p:nvPr userDrawn="1"/>
          </p:nvSpPr>
          <p:spPr>
            <a:xfrm>
              <a:off x="7472855" y="6450332"/>
              <a:ext cx="45454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fld id="{5584E26C-4F08-1244-8AC8-2D1525C0D4FE}" type="slidenum">
                <a:rPr lang="en-US" sz="1400" spc="100" smtClean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‹#›</a:t>
              </a:fld>
              <a:endParaRPr lang="en-US" sz="1400" spc="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B4CA8DF-6113-A84F-BF87-FB20E8210586}"/>
                </a:ext>
              </a:extLst>
            </p:cNvPr>
            <p:cNvGrpSpPr/>
            <p:nvPr userDrawn="1"/>
          </p:nvGrpSpPr>
          <p:grpSpPr>
            <a:xfrm>
              <a:off x="730303" y="6400799"/>
              <a:ext cx="6842772" cy="419365"/>
              <a:chOff x="730303" y="6400799"/>
              <a:chExt cx="6842772" cy="41936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715218F-535B-7149-AD5A-BE2821FC823D}"/>
                  </a:ext>
                </a:extLst>
              </p:cNvPr>
              <p:cNvGrpSpPr/>
              <p:nvPr userDrawn="1"/>
            </p:nvGrpSpPr>
            <p:grpSpPr>
              <a:xfrm>
                <a:off x="3171531" y="6400799"/>
                <a:ext cx="4401544" cy="419365"/>
                <a:chOff x="2071925" y="5965139"/>
                <a:chExt cx="7131851" cy="679501"/>
              </a:xfrm>
            </p:grpSpPr>
            <p:pic>
              <p:nvPicPr>
                <p:cNvPr id="32" name="Picture 31" descr="A picture containing drawing, clock&#10;&#10;Description automatically generated">
                  <a:extLst>
                    <a:ext uri="{FF2B5EF4-FFF2-40B4-BE49-F238E27FC236}">
                      <a16:creationId xmlns:a16="http://schemas.microsoft.com/office/drawing/2014/main" id="{AFDC7D1F-7FEA-0248-9EDA-28DA6A84099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3151" y="6035041"/>
                  <a:ext cx="2510061" cy="468631"/>
                </a:xfrm>
                <a:prstGeom prst="rect">
                  <a:avLst/>
                </a:prstGeom>
              </p:spPr>
            </p:pic>
            <p:pic>
              <p:nvPicPr>
                <p:cNvPr id="36" name="Picture 35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D20AC701-F988-9F4C-9DB5-235F2A515EF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03297" y="5965139"/>
                  <a:ext cx="1300479" cy="679501"/>
                </a:xfrm>
                <a:prstGeom prst="rect">
                  <a:avLst/>
                </a:prstGeom>
              </p:spPr>
            </p:pic>
            <p:pic>
              <p:nvPicPr>
                <p:cNvPr id="42" name="Picture 41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FA7AD947-BA5F-FD44-A071-B22E4F43264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1925" y="6014720"/>
                  <a:ext cx="2268151" cy="568960"/>
                </a:xfrm>
                <a:prstGeom prst="rect">
                  <a:avLst/>
                </a:prstGeom>
              </p:spPr>
            </p:pic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DE92751-A188-BA4E-B76A-DD5D075FA164}"/>
                  </a:ext>
                </a:extLst>
              </p:cNvPr>
              <p:cNvSpPr/>
              <p:nvPr/>
            </p:nvSpPr>
            <p:spPr>
              <a:xfrm>
                <a:off x="730303" y="6410426"/>
                <a:ext cx="319592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b="1" dirty="0">
                    <a:solidFill>
                      <a:schemeClr val="accent1"/>
                    </a:solidFill>
                    <a:latin typeface="+mj-lt"/>
                  </a:rPr>
                  <a:t>AHRQ ECHO National Nursing</a:t>
                </a:r>
              </a:p>
              <a:p>
                <a:r>
                  <a:rPr lang="en-US" sz="1000" b="1" dirty="0">
                    <a:solidFill>
                      <a:schemeClr val="accent1"/>
                    </a:solidFill>
                    <a:latin typeface="+mj-lt"/>
                  </a:rPr>
                  <a:t>Home COVID-19 Action Network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B9C0882-1EFA-8944-8C31-D95DE76D42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7526" y="6450001"/>
                <a:ext cx="0" cy="320961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7579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89210"/>
            <a:ext cx="6096000" cy="6222380"/>
          </a:xfrm>
          <a:custGeom>
            <a:avLst/>
            <a:gdLst>
              <a:gd name="connsiteX0" fmla="*/ 0 w 10515600"/>
              <a:gd name="connsiteY0" fmla="*/ 0 h 5915024"/>
              <a:gd name="connsiteX1" fmla="*/ 10515600 w 10515600"/>
              <a:gd name="connsiteY1" fmla="*/ 0 h 5915024"/>
              <a:gd name="connsiteX2" fmla="*/ 10515600 w 10515600"/>
              <a:gd name="connsiteY2" fmla="*/ 5915024 h 5915024"/>
              <a:gd name="connsiteX3" fmla="*/ 0 w 10515600"/>
              <a:gd name="connsiteY3" fmla="*/ 5915024 h 591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15600" h="5915024">
                <a:moveTo>
                  <a:pt x="0" y="0"/>
                </a:moveTo>
                <a:lnTo>
                  <a:pt x="10515600" y="0"/>
                </a:lnTo>
                <a:lnTo>
                  <a:pt x="10515600" y="5915024"/>
                </a:lnTo>
                <a:lnTo>
                  <a:pt x="0" y="5915024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 b="0">
                <a:solidFill>
                  <a:schemeClr val="accent4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751B6EC-6D7D-C34A-9153-6B2929F9CC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7575" y="602515"/>
            <a:ext cx="5195810" cy="501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07F2B-41A1-0344-AC08-FB75356A3D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53200" y="1722438"/>
            <a:ext cx="5168900" cy="361473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10000"/>
              </a:lnSpc>
              <a:spcBef>
                <a:spcPts val="16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sem</a:t>
            </a:r>
            <a:r>
              <a:rPr lang="en-US" dirty="0"/>
              <a:t> diam. Nam non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 Sed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Cras in lorem </a:t>
            </a:r>
            <a:r>
              <a:rPr lang="en-US" dirty="0" err="1"/>
              <a:t>elementum</a:t>
            </a:r>
            <a:r>
              <a:rPr lang="en-US" dirty="0"/>
              <a:t> nisi pharetra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Curabitur</a:t>
            </a:r>
            <a:r>
              <a:rPr lang="en-US" dirty="0"/>
              <a:t> in dui a mi </a:t>
            </a:r>
            <a:r>
              <a:rPr lang="en-US" dirty="0" err="1"/>
              <a:t>consequat</a:t>
            </a:r>
            <a:r>
              <a:rPr lang="en-US" dirty="0"/>
              <a:t> dictum in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lacinia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sed </a:t>
            </a:r>
            <a:r>
              <a:rPr lang="en-US" dirty="0" err="1"/>
              <a:t>dapibus</a:t>
            </a:r>
            <a:r>
              <a:rPr lang="en-US" dirty="0"/>
              <a:t> eros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B4CE35-BB7C-F949-A8F9-F809212CDD76}"/>
              </a:ext>
            </a:extLst>
          </p:cNvPr>
          <p:cNvSpPr/>
          <p:nvPr userDrawn="1"/>
        </p:nvSpPr>
        <p:spPr>
          <a:xfrm>
            <a:off x="0" y="0"/>
            <a:ext cx="12192000" cy="1005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A41E68-6FF1-E442-9603-CCDD5BFDB32E}"/>
              </a:ext>
            </a:extLst>
          </p:cNvPr>
          <p:cNvGrpSpPr/>
          <p:nvPr userDrawn="1"/>
        </p:nvGrpSpPr>
        <p:grpSpPr>
          <a:xfrm>
            <a:off x="0" y="6329876"/>
            <a:ext cx="12192000" cy="490288"/>
            <a:chOff x="0" y="6329876"/>
            <a:chExt cx="12192000" cy="49028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B0ACA10-63C5-9C4C-9EA3-D79363458E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29876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500AAD-DEFD-7E45-B6E2-739ABCAFE6BF}"/>
                </a:ext>
              </a:extLst>
            </p:cNvPr>
            <p:cNvSpPr/>
            <p:nvPr userDrawn="1"/>
          </p:nvSpPr>
          <p:spPr>
            <a:xfrm>
              <a:off x="7472855" y="6450332"/>
              <a:ext cx="45454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fld id="{5584E26C-4F08-1244-8AC8-2D1525C0D4FE}" type="slidenum">
                <a:rPr lang="en-US" sz="1400" spc="100" smtClean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‹#›</a:t>
              </a:fld>
              <a:endParaRPr lang="en-US" sz="1400" spc="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8921217-06FE-BE4F-BC01-15B2AB8FD7AC}"/>
                </a:ext>
              </a:extLst>
            </p:cNvPr>
            <p:cNvGrpSpPr/>
            <p:nvPr userDrawn="1"/>
          </p:nvGrpSpPr>
          <p:grpSpPr>
            <a:xfrm>
              <a:off x="730303" y="6400799"/>
              <a:ext cx="6842772" cy="419365"/>
              <a:chOff x="730303" y="6400799"/>
              <a:chExt cx="6842772" cy="419365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98A5BC0-CA44-4A4D-B532-93F000C00D8C}"/>
                  </a:ext>
                </a:extLst>
              </p:cNvPr>
              <p:cNvGrpSpPr/>
              <p:nvPr userDrawn="1"/>
            </p:nvGrpSpPr>
            <p:grpSpPr>
              <a:xfrm>
                <a:off x="3171531" y="6400799"/>
                <a:ext cx="4401544" cy="419365"/>
                <a:chOff x="2071925" y="5965139"/>
                <a:chExt cx="7131851" cy="679501"/>
              </a:xfrm>
            </p:grpSpPr>
            <p:pic>
              <p:nvPicPr>
                <p:cNvPr id="25" name="Picture 24" descr="A picture containing drawing, clock&#10;&#10;Description automatically generated">
                  <a:extLst>
                    <a:ext uri="{FF2B5EF4-FFF2-40B4-BE49-F238E27FC236}">
                      <a16:creationId xmlns:a16="http://schemas.microsoft.com/office/drawing/2014/main" id="{4F5C08A9-1216-6E45-9831-2700B19EAF6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3151" y="6035041"/>
                  <a:ext cx="2510061" cy="468631"/>
                </a:xfrm>
                <a:prstGeom prst="rect">
                  <a:avLst/>
                </a:prstGeom>
              </p:spPr>
            </p:pic>
            <p:pic>
              <p:nvPicPr>
                <p:cNvPr id="26" name="Picture 25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E2588F64-778F-8A4D-9592-23C1B67A7F3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03297" y="5965139"/>
                  <a:ext cx="1300479" cy="679501"/>
                </a:xfrm>
                <a:prstGeom prst="rect">
                  <a:avLst/>
                </a:prstGeom>
              </p:spPr>
            </p:pic>
            <p:pic>
              <p:nvPicPr>
                <p:cNvPr id="36" name="Picture 35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5F080A4A-FBE5-D34B-BB98-AD4725AE46F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1925" y="6014720"/>
                  <a:ext cx="2268151" cy="568960"/>
                </a:xfrm>
                <a:prstGeom prst="rect">
                  <a:avLst/>
                </a:prstGeom>
              </p:spPr>
            </p:pic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9543A9A-A140-3D4E-9672-3661E060E5C7}"/>
                  </a:ext>
                </a:extLst>
              </p:cNvPr>
              <p:cNvSpPr/>
              <p:nvPr/>
            </p:nvSpPr>
            <p:spPr>
              <a:xfrm>
                <a:off x="730303" y="6410426"/>
                <a:ext cx="319592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b="1" dirty="0">
                    <a:solidFill>
                      <a:schemeClr val="accent1"/>
                    </a:solidFill>
                    <a:latin typeface="+mj-lt"/>
                  </a:rPr>
                  <a:t>AHRQ ECHO National Nursing</a:t>
                </a:r>
              </a:p>
              <a:p>
                <a:r>
                  <a:rPr lang="en-US" sz="1000" b="1" dirty="0">
                    <a:solidFill>
                      <a:schemeClr val="accent1"/>
                    </a:solidFill>
                    <a:latin typeface="+mj-lt"/>
                  </a:rPr>
                  <a:t>Home COVID-19 Action Network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517858B-E42A-F943-8D4A-9DAC22F1EF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7526" y="6450001"/>
                <a:ext cx="0" cy="320961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72750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27754"/>
            <a:ext cx="12192000" cy="3135171"/>
          </a:xfrm>
          <a:custGeom>
            <a:avLst/>
            <a:gdLst>
              <a:gd name="connsiteX0" fmla="*/ 0 w 12192000"/>
              <a:gd name="connsiteY0" fmla="*/ 0 h 2697538"/>
              <a:gd name="connsiteX1" fmla="*/ 12192000 w 12192000"/>
              <a:gd name="connsiteY1" fmla="*/ 0 h 2697538"/>
              <a:gd name="connsiteX2" fmla="*/ 12192000 w 12192000"/>
              <a:gd name="connsiteY2" fmla="*/ 2697538 h 2697538"/>
              <a:gd name="connsiteX3" fmla="*/ 0 w 12192000"/>
              <a:gd name="connsiteY3" fmla="*/ 2697538 h 269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97538">
                <a:moveTo>
                  <a:pt x="0" y="0"/>
                </a:moveTo>
                <a:lnTo>
                  <a:pt x="12192000" y="0"/>
                </a:lnTo>
                <a:lnTo>
                  <a:pt x="12192000" y="2697538"/>
                </a:lnTo>
                <a:lnTo>
                  <a:pt x="0" y="2697538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 b="0">
                <a:solidFill>
                  <a:schemeClr val="accent4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44FC3C0-C924-124B-B6CD-990FE3C2A2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336" y="602515"/>
            <a:ext cx="10827176" cy="501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7881568-71F1-EB4F-B23F-80BF921D44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336" y="5078676"/>
            <a:ext cx="8850078" cy="83874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10000"/>
              </a:lnSpc>
              <a:spcBef>
                <a:spcPts val="16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sem</a:t>
            </a:r>
            <a:r>
              <a:rPr lang="en-US" dirty="0"/>
              <a:t> diam. Nam non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 Sed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F5A7D4-E26A-8244-AB8C-9519A754FE8D}"/>
              </a:ext>
            </a:extLst>
          </p:cNvPr>
          <p:cNvSpPr/>
          <p:nvPr userDrawn="1"/>
        </p:nvSpPr>
        <p:spPr>
          <a:xfrm>
            <a:off x="0" y="0"/>
            <a:ext cx="100584" cy="1463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552B5C-E8A5-A049-94FB-0B6099267A25}"/>
              </a:ext>
            </a:extLst>
          </p:cNvPr>
          <p:cNvSpPr/>
          <p:nvPr userDrawn="1"/>
        </p:nvSpPr>
        <p:spPr>
          <a:xfrm>
            <a:off x="0" y="0"/>
            <a:ext cx="12192000" cy="1005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B78795-C72D-8145-A948-124CDC5C1929}"/>
              </a:ext>
            </a:extLst>
          </p:cNvPr>
          <p:cNvGrpSpPr/>
          <p:nvPr userDrawn="1"/>
        </p:nvGrpSpPr>
        <p:grpSpPr>
          <a:xfrm>
            <a:off x="0" y="6329876"/>
            <a:ext cx="12192000" cy="490288"/>
            <a:chOff x="0" y="6329876"/>
            <a:chExt cx="12192000" cy="49028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0897887-F0FB-364B-B2C4-E49AEC88FF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29876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DE393C6-B7AB-AD4D-BCBB-C1D8754FAD12}"/>
                </a:ext>
              </a:extLst>
            </p:cNvPr>
            <p:cNvSpPr/>
            <p:nvPr userDrawn="1"/>
          </p:nvSpPr>
          <p:spPr>
            <a:xfrm>
              <a:off x="7472855" y="6450332"/>
              <a:ext cx="45454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fld id="{5584E26C-4F08-1244-8AC8-2D1525C0D4FE}" type="slidenum">
                <a:rPr lang="en-US" sz="1400" spc="100" smtClean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‹#›</a:t>
              </a:fld>
              <a:endParaRPr lang="en-US" sz="1400" spc="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CF02722-8027-784E-AB25-7F7130390BE9}"/>
                </a:ext>
              </a:extLst>
            </p:cNvPr>
            <p:cNvGrpSpPr/>
            <p:nvPr userDrawn="1"/>
          </p:nvGrpSpPr>
          <p:grpSpPr>
            <a:xfrm>
              <a:off x="730303" y="6400799"/>
              <a:ext cx="6842772" cy="419365"/>
              <a:chOff x="730303" y="6400799"/>
              <a:chExt cx="6842772" cy="41936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3547BC1A-B45C-B846-B578-720602168690}"/>
                  </a:ext>
                </a:extLst>
              </p:cNvPr>
              <p:cNvGrpSpPr/>
              <p:nvPr userDrawn="1"/>
            </p:nvGrpSpPr>
            <p:grpSpPr>
              <a:xfrm>
                <a:off x="3171531" y="6400799"/>
                <a:ext cx="4401544" cy="419365"/>
                <a:chOff x="2071925" y="5965139"/>
                <a:chExt cx="7131851" cy="679501"/>
              </a:xfrm>
            </p:grpSpPr>
            <p:pic>
              <p:nvPicPr>
                <p:cNvPr id="26" name="Picture 25" descr="A picture containing drawing, clock&#10;&#10;Description automatically generated">
                  <a:extLst>
                    <a:ext uri="{FF2B5EF4-FFF2-40B4-BE49-F238E27FC236}">
                      <a16:creationId xmlns:a16="http://schemas.microsoft.com/office/drawing/2014/main" id="{4084F3E8-2FD7-B248-8253-79A69E2553E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3151" y="6035041"/>
                  <a:ext cx="2510061" cy="468631"/>
                </a:xfrm>
                <a:prstGeom prst="rect">
                  <a:avLst/>
                </a:prstGeom>
              </p:spPr>
            </p:pic>
            <p:pic>
              <p:nvPicPr>
                <p:cNvPr id="39" name="Picture 38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29105AEC-0563-3449-B6AF-27CB0D957F8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03297" y="5965139"/>
                  <a:ext cx="1300479" cy="679501"/>
                </a:xfrm>
                <a:prstGeom prst="rect">
                  <a:avLst/>
                </a:prstGeom>
              </p:spPr>
            </p:pic>
            <p:pic>
              <p:nvPicPr>
                <p:cNvPr id="40" name="Picture 39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03E272FD-8EC2-5142-B3B1-B49ED9E0775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1925" y="6014720"/>
                  <a:ext cx="2268151" cy="568960"/>
                </a:xfrm>
                <a:prstGeom prst="rect">
                  <a:avLst/>
                </a:prstGeom>
              </p:spPr>
            </p:pic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3416C5B-67B7-C84B-B4B1-B5F4D2E42256}"/>
                  </a:ext>
                </a:extLst>
              </p:cNvPr>
              <p:cNvSpPr/>
              <p:nvPr/>
            </p:nvSpPr>
            <p:spPr>
              <a:xfrm>
                <a:off x="730303" y="6410426"/>
                <a:ext cx="319592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b="1" dirty="0">
                    <a:solidFill>
                      <a:schemeClr val="accent1"/>
                    </a:solidFill>
                    <a:latin typeface="+mj-lt"/>
                  </a:rPr>
                  <a:t>AHRQ ECHO National Nursing</a:t>
                </a:r>
              </a:p>
              <a:p>
                <a:r>
                  <a:rPr lang="en-US" sz="1000" b="1" dirty="0">
                    <a:solidFill>
                      <a:schemeClr val="accent1"/>
                    </a:solidFill>
                    <a:latin typeface="+mj-lt"/>
                  </a:rPr>
                  <a:t>Home COVID-19 Action Network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24F7715-E6E0-AB48-AE6E-92735F3718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7526" y="6450001"/>
                <a:ext cx="0" cy="320961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78926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763386" y="89210"/>
            <a:ext cx="7428614" cy="6233531"/>
          </a:xfrm>
          <a:custGeom>
            <a:avLst/>
            <a:gdLst>
              <a:gd name="connsiteX0" fmla="*/ 0 w 10515600"/>
              <a:gd name="connsiteY0" fmla="*/ 0 h 5915024"/>
              <a:gd name="connsiteX1" fmla="*/ 10515600 w 10515600"/>
              <a:gd name="connsiteY1" fmla="*/ 0 h 5915024"/>
              <a:gd name="connsiteX2" fmla="*/ 10515600 w 10515600"/>
              <a:gd name="connsiteY2" fmla="*/ 5915024 h 5915024"/>
              <a:gd name="connsiteX3" fmla="*/ 0 w 10515600"/>
              <a:gd name="connsiteY3" fmla="*/ 5915024 h 591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15600" h="5915024">
                <a:moveTo>
                  <a:pt x="0" y="0"/>
                </a:moveTo>
                <a:lnTo>
                  <a:pt x="10515600" y="0"/>
                </a:lnTo>
                <a:lnTo>
                  <a:pt x="10515600" y="5915024"/>
                </a:lnTo>
                <a:lnTo>
                  <a:pt x="0" y="5915024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 b="0">
                <a:solidFill>
                  <a:schemeClr val="accent4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69D126A-9BD3-F241-8106-6244BD7955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740831"/>
            <a:ext cx="4025900" cy="444976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10000"/>
              </a:lnSpc>
              <a:spcBef>
                <a:spcPts val="16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sem</a:t>
            </a:r>
            <a:r>
              <a:rPr lang="en-US" dirty="0"/>
              <a:t> diam. Nam non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 Sed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Cras in lorem </a:t>
            </a:r>
            <a:r>
              <a:rPr lang="en-US" dirty="0" err="1"/>
              <a:t>elementum</a:t>
            </a:r>
            <a:r>
              <a:rPr lang="en-US" dirty="0"/>
              <a:t> nisi pharetra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Curabitur</a:t>
            </a:r>
            <a:r>
              <a:rPr lang="en-US" dirty="0"/>
              <a:t> in dui a mi </a:t>
            </a:r>
            <a:r>
              <a:rPr lang="en-US" dirty="0" err="1"/>
              <a:t>consequat</a:t>
            </a:r>
            <a:r>
              <a:rPr lang="en-US" dirty="0"/>
              <a:t> dictum in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lacinia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sed </a:t>
            </a:r>
            <a:r>
              <a:rPr lang="en-US" dirty="0" err="1"/>
              <a:t>dapibus</a:t>
            </a:r>
            <a:r>
              <a:rPr lang="en-US" dirty="0"/>
              <a:t> eros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6D6474F-729A-A845-9471-0F32341A16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375" y="602514"/>
            <a:ext cx="4046859" cy="946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733C5B-3B94-1F41-9694-2195DDBFF651}"/>
              </a:ext>
            </a:extLst>
          </p:cNvPr>
          <p:cNvSpPr/>
          <p:nvPr userDrawn="1"/>
        </p:nvSpPr>
        <p:spPr>
          <a:xfrm>
            <a:off x="0" y="0"/>
            <a:ext cx="100584" cy="1463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5A586A-1BBF-2842-B0A9-7BB2EFCDAC5A}"/>
              </a:ext>
            </a:extLst>
          </p:cNvPr>
          <p:cNvSpPr/>
          <p:nvPr userDrawn="1"/>
        </p:nvSpPr>
        <p:spPr>
          <a:xfrm>
            <a:off x="0" y="0"/>
            <a:ext cx="12192000" cy="1005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39313A-73CA-1C4D-A45E-8D4ABE1BDA44}"/>
              </a:ext>
            </a:extLst>
          </p:cNvPr>
          <p:cNvGrpSpPr/>
          <p:nvPr userDrawn="1"/>
        </p:nvGrpSpPr>
        <p:grpSpPr>
          <a:xfrm>
            <a:off x="0" y="6329876"/>
            <a:ext cx="12192000" cy="490288"/>
            <a:chOff x="0" y="6329876"/>
            <a:chExt cx="12192000" cy="49028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C58566-9FB4-DC47-8986-4FF2C1AAED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29876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F591F7-A76C-D846-B35F-5C22EFB8745D}"/>
                </a:ext>
              </a:extLst>
            </p:cNvPr>
            <p:cNvSpPr/>
            <p:nvPr userDrawn="1"/>
          </p:nvSpPr>
          <p:spPr>
            <a:xfrm>
              <a:off x="7472855" y="6450332"/>
              <a:ext cx="45454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fld id="{5584E26C-4F08-1244-8AC8-2D1525C0D4FE}" type="slidenum">
                <a:rPr lang="en-US" sz="1400" spc="100" smtClean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‹#›</a:t>
              </a:fld>
              <a:endParaRPr lang="en-US" sz="1400" spc="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6667E1F-3AB6-344F-BBCA-012A885F9A3C}"/>
                </a:ext>
              </a:extLst>
            </p:cNvPr>
            <p:cNvGrpSpPr/>
            <p:nvPr userDrawn="1"/>
          </p:nvGrpSpPr>
          <p:grpSpPr>
            <a:xfrm>
              <a:off x="730303" y="6400799"/>
              <a:ext cx="6842772" cy="419365"/>
              <a:chOff x="730303" y="6400799"/>
              <a:chExt cx="6842772" cy="41936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31C0BD72-2058-8D40-A982-D9747ABFEA19}"/>
                  </a:ext>
                </a:extLst>
              </p:cNvPr>
              <p:cNvGrpSpPr/>
              <p:nvPr userDrawn="1"/>
            </p:nvGrpSpPr>
            <p:grpSpPr>
              <a:xfrm>
                <a:off x="3171531" y="6400799"/>
                <a:ext cx="4401544" cy="419365"/>
                <a:chOff x="2071925" y="5965139"/>
                <a:chExt cx="7131851" cy="679501"/>
              </a:xfrm>
            </p:grpSpPr>
            <p:pic>
              <p:nvPicPr>
                <p:cNvPr id="28" name="Picture 27" descr="A picture containing drawing, clock&#10;&#10;Description automatically generated">
                  <a:extLst>
                    <a:ext uri="{FF2B5EF4-FFF2-40B4-BE49-F238E27FC236}">
                      <a16:creationId xmlns:a16="http://schemas.microsoft.com/office/drawing/2014/main" id="{48A3594E-8BB1-644F-92B5-D3853F34DE6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3151" y="6035041"/>
                  <a:ext cx="2510061" cy="468631"/>
                </a:xfrm>
                <a:prstGeom prst="rect">
                  <a:avLst/>
                </a:prstGeom>
              </p:spPr>
            </p:pic>
            <p:pic>
              <p:nvPicPr>
                <p:cNvPr id="29" name="Picture 28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46F0C582-73CB-A04E-B9F1-4A33DB2C20F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03297" y="5965139"/>
                  <a:ext cx="1300479" cy="679501"/>
                </a:xfrm>
                <a:prstGeom prst="rect">
                  <a:avLst/>
                </a:prstGeom>
              </p:spPr>
            </p:pic>
            <p:pic>
              <p:nvPicPr>
                <p:cNvPr id="30" name="Picture 29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6C6A90FB-4C0A-6C4D-9F34-9A2A3A3635B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1925" y="6014720"/>
                  <a:ext cx="2268151" cy="568960"/>
                </a:xfrm>
                <a:prstGeom prst="rect">
                  <a:avLst/>
                </a:prstGeom>
              </p:spPr>
            </p:pic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52FC31-4413-344B-8114-2F2235C30837}"/>
                  </a:ext>
                </a:extLst>
              </p:cNvPr>
              <p:cNvSpPr/>
              <p:nvPr/>
            </p:nvSpPr>
            <p:spPr>
              <a:xfrm>
                <a:off x="730303" y="6410426"/>
                <a:ext cx="319592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b="1" dirty="0">
                    <a:solidFill>
                      <a:schemeClr val="accent1"/>
                    </a:solidFill>
                    <a:latin typeface="+mj-lt"/>
                  </a:rPr>
                  <a:t>AHRQ ECHO National Nursing</a:t>
                </a:r>
              </a:p>
              <a:p>
                <a:r>
                  <a:rPr lang="en-US" sz="1000" b="1" dirty="0">
                    <a:solidFill>
                      <a:schemeClr val="accent1"/>
                    </a:solidFill>
                    <a:latin typeface="+mj-lt"/>
                  </a:rPr>
                  <a:t>Home COVID-19 Action Network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5B5FD30-DA11-0344-90AF-62BB98A4DC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7526" y="6450001"/>
                <a:ext cx="0" cy="320961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2219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40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www.tomcorsonknowles.com/blog/the-perks-of-being-a-nurse-which-we-should-be-aware/" TargetMode="External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www.pngall.com/nurse-png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studentdoctor.net/2019/03/08/physicians-on-a-medical-team/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www.mynextmove.org/profile/summary/31-2011.00" TargetMode="External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creativecommons.org/licenses/by-nd/3.0/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://theconversation.com/not-all-care-workers-prey-on-the-weak-but-some-are-more-prone-to-abuse-38872" TargetMode="External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D97553-EB40-8A48-BAFC-D8C08CDB40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Importance of the Role of  CNAs During COVID-19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FD70A8-5F8A-A144-952F-70B697FE23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4336" y="4724400"/>
            <a:ext cx="10827176" cy="640080"/>
          </a:xfrm>
        </p:spPr>
        <p:txBody>
          <a:bodyPr/>
          <a:lstStyle/>
          <a:p>
            <a:r>
              <a:rPr lang="en-US" dirty="0"/>
              <a:t>Rebecca Treichel, CNA</a:t>
            </a:r>
          </a:p>
          <a:p>
            <a:r>
              <a:rPr lang="en-US" dirty="0"/>
              <a:t>St. Paul Elder Services, Kaukauna, WI</a:t>
            </a:r>
          </a:p>
          <a:p>
            <a:endParaRPr lang="en-US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846A062E-E0CD-4F1C-B73C-572B9DF2F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69"/>
    </mc:Choice>
    <mc:Fallback xmlns="">
      <p:transition spd="slow" advTm="26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7EB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 txBox="1">
            <a:spLocks noGrp="1"/>
          </p:cNvSpPr>
          <p:nvPr>
            <p:ph type="body" sz="quarter" idx="18"/>
          </p:nvPr>
        </p:nvSpPr>
        <p:spPr>
          <a:xfrm>
            <a:off x="714336" y="1621631"/>
            <a:ext cx="6468783" cy="39460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en-US" sz="2400" dirty="0"/>
              <a:t>Confused (move to isolation unit, PPE use)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Scared (mortality in elderly)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Dementia or Alzheimer’s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No family visitors 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Trauma-informed care 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4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0C2FB-A08B-4F0B-8649-09ACCA750F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Giving Compassion, Care, and Love</a:t>
            </a:r>
          </a:p>
        </p:txBody>
      </p:sp>
      <p:pic>
        <p:nvPicPr>
          <p:cNvPr id="5" name="Picture 4" descr="A picture containing person, person, cutting, holding&#10;&#10;Description automatically generated">
            <a:extLst>
              <a:ext uri="{FF2B5EF4-FFF2-40B4-BE49-F238E27FC236}">
                <a16:creationId xmlns:a16="http://schemas.microsoft.com/office/drawing/2014/main" id="{89A21FEC-CB93-4D86-81A1-3E3691F56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216255" y="1632291"/>
            <a:ext cx="4325257" cy="3027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2E4BE-F512-4692-A7DB-4CBFFEBC7A3C}"/>
              </a:ext>
            </a:extLst>
          </p:cNvPr>
          <p:cNvSpPr txBox="1"/>
          <p:nvPr/>
        </p:nvSpPr>
        <p:spPr>
          <a:xfrm>
            <a:off x="7051040" y="6024653"/>
            <a:ext cx="43252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DE7EB"/>
                </a:solidFill>
                <a:hlinkClick r:id="rId6" tooltip="http://www.tomcorsonknowles.com/blog/the-perks-of-being-a-nurse-which-we-should-be-awar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rgbClr val="FDE7EB"/>
                </a:solidFill>
              </a:rPr>
              <a:t> by Unknown Author is licensed under </a:t>
            </a:r>
            <a:r>
              <a:rPr lang="en-US" sz="900" dirty="0">
                <a:solidFill>
                  <a:srgbClr val="FDE7EB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900" dirty="0">
              <a:solidFill>
                <a:srgbClr val="FDE7EB"/>
              </a:solidFill>
            </a:endParaRP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CB9E9756-AC07-4E6E-95D1-16304B1C7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19"/>
    </mc:Choice>
    <mc:Fallback xmlns="">
      <p:transition spd="slow" advTm="93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7E9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 txBox="1">
            <a:spLocks noGrp="1"/>
          </p:cNvSpPr>
          <p:nvPr>
            <p:ph type="body" sz="quarter" idx="18"/>
          </p:nvPr>
        </p:nvSpPr>
        <p:spPr>
          <a:xfrm>
            <a:off x="5852160" y="1747521"/>
            <a:ext cx="5677231" cy="37105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en-US" sz="2800" dirty="0"/>
              <a:t>Support system</a:t>
            </a:r>
          </a:p>
          <a:p>
            <a:pPr>
              <a:spcBef>
                <a:spcPts val="1000"/>
              </a:spcBef>
            </a:pPr>
            <a:r>
              <a:rPr lang="en-US" sz="2800" dirty="0"/>
              <a:t>Faith</a:t>
            </a:r>
          </a:p>
          <a:p>
            <a:pPr>
              <a:spcBef>
                <a:spcPts val="1000"/>
              </a:spcBef>
            </a:pPr>
            <a:r>
              <a:rPr lang="en-US" sz="2800" dirty="0"/>
              <a:t>Gratitude </a:t>
            </a:r>
          </a:p>
          <a:p>
            <a:pPr>
              <a:spcBef>
                <a:spcPts val="1000"/>
              </a:spcBef>
            </a:pPr>
            <a:r>
              <a:rPr lang="en-US" sz="2800" dirty="0"/>
              <a:t>Self-care </a:t>
            </a:r>
          </a:p>
          <a:p>
            <a:pPr marL="688975" lvl="1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2800" dirty="0"/>
              <a:t>Staff are experiencing trauma too </a:t>
            </a:r>
          </a:p>
          <a:p>
            <a:pPr>
              <a:spcBef>
                <a:spcPts val="1000"/>
              </a:spcBef>
            </a:pPr>
            <a:endParaRPr sz="2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32D689-8EC5-44CE-AF8D-D814F75827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Keeping a positive mindset at all times</a:t>
            </a:r>
          </a:p>
        </p:txBody>
      </p:sp>
      <p:pic>
        <p:nvPicPr>
          <p:cNvPr id="4" name="Picture 3" descr="A person in a blue shirt&#10;&#10;Description automatically generated">
            <a:extLst>
              <a:ext uri="{FF2B5EF4-FFF2-40B4-BE49-F238E27FC236}">
                <a16:creationId xmlns:a16="http://schemas.microsoft.com/office/drawing/2014/main" id="{78C0FAE5-C3B3-4CCA-9FF8-3B86B8748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86073" y="1843307"/>
            <a:ext cx="3907825" cy="3614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01AD14-E3E1-4FC9-932F-B2C9579CE6BD}"/>
              </a:ext>
            </a:extLst>
          </p:cNvPr>
          <p:cNvSpPr txBox="1"/>
          <p:nvPr/>
        </p:nvSpPr>
        <p:spPr>
          <a:xfrm>
            <a:off x="629877" y="5727644"/>
            <a:ext cx="36373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E9D7E9"/>
                </a:solidFill>
                <a:hlinkClick r:id="rId6" tooltip="http://www.pngall.com/nurse-p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rgbClr val="E9D7E9"/>
                </a:solidFill>
              </a:rPr>
              <a:t> by Unknown Author is licensed under </a:t>
            </a:r>
            <a:r>
              <a:rPr lang="en-US" sz="900" dirty="0">
                <a:solidFill>
                  <a:srgbClr val="E9D7E9"/>
                </a:solidFill>
                <a:hlinkClick r:id="rId7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900" dirty="0">
              <a:solidFill>
                <a:srgbClr val="E9D7E9"/>
              </a:solidFill>
            </a:endParaRP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197190EE-79CE-425B-8D77-E90939DF5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03"/>
    </mc:Choice>
    <mc:Fallback xmlns="">
      <p:transition spd="slow" advTm="170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AFF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"/>
          <p:cNvSpPr txBox="1">
            <a:spLocks noGrp="1"/>
          </p:cNvSpPr>
          <p:nvPr>
            <p:ph type="body" sz="quarter" idx="18"/>
          </p:nvPr>
        </p:nvSpPr>
        <p:spPr>
          <a:xfrm>
            <a:off x="714337" y="1843307"/>
            <a:ext cx="6184303" cy="36147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en-US" sz="2800" dirty="0"/>
              <a:t>Eyes and ears for symptom surveillance</a:t>
            </a:r>
          </a:p>
          <a:p>
            <a:pPr>
              <a:spcBef>
                <a:spcPts val="1000"/>
              </a:spcBef>
            </a:pPr>
            <a:r>
              <a:rPr lang="en-US" sz="2800" dirty="0"/>
              <a:t>Communication is key</a:t>
            </a:r>
          </a:p>
          <a:p>
            <a:pPr>
              <a:spcBef>
                <a:spcPts val="1000"/>
              </a:spcBef>
            </a:pPr>
            <a:r>
              <a:rPr lang="en-US" sz="2800" dirty="0"/>
              <a:t>Be an “expert noticer”</a:t>
            </a:r>
          </a:p>
          <a:p>
            <a:pPr lvl="1" indent="-401638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2800" dirty="0"/>
              <a:t>Slightest changes can mean outbreak brewing</a:t>
            </a:r>
          </a:p>
          <a:p>
            <a:pPr>
              <a:spcBef>
                <a:spcPts val="1000"/>
              </a:spcBef>
            </a:pPr>
            <a:endParaRPr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FC14B-837A-4239-AAED-709E85474C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Doctor and Nurse relationship with CNA</a:t>
            </a:r>
          </a:p>
          <a:p>
            <a:endParaRPr lang="en-US" dirty="0"/>
          </a:p>
        </p:txBody>
      </p:sp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21AAF9B-93B5-4D59-9596-804C30B26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728809" y="1843307"/>
            <a:ext cx="4812703" cy="32850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EEAC5E-820F-48D2-BB16-B90404BF4CA5}"/>
              </a:ext>
            </a:extLst>
          </p:cNvPr>
          <p:cNvSpPr txBox="1"/>
          <p:nvPr/>
        </p:nvSpPr>
        <p:spPr>
          <a:xfrm>
            <a:off x="6768960" y="5507462"/>
            <a:ext cx="5423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D5EAFF"/>
                </a:solidFill>
                <a:hlinkClick r:id="rId6" tooltip="https://www.studentdoctor.net/2019/03/08/physicians-on-a-medical-tea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rgbClr val="D5EAFF"/>
                </a:solidFill>
              </a:rPr>
              <a:t> by Unknown Author is licensed under </a:t>
            </a:r>
            <a:r>
              <a:rPr lang="en-US" sz="900" dirty="0">
                <a:solidFill>
                  <a:srgbClr val="D5EAFF"/>
                </a:solidFill>
                <a:hlinkClick r:id="rId7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900" dirty="0">
              <a:solidFill>
                <a:srgbClr val="D5EAFF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214917B-7880-4EE7-BDE1-9531EC0A7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99"/>
    </mc:Choice>
    <mc:Fallback xmlns="">
      <p:transition spd="slow" advTm="83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1FF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 txBox="1">
            <a:spLocks noGrp="1"/>
          </p:cNvSpPr>
          <p:nvPr>
            <p:ph type="body" sz="quarter" idx="18"/>
          </p:nvPr>
        </p:nvSpPr>
        <p:spPr>
          <a:xfrm>
            <a:off x="714337" y="1843307"/>
            <a:ext cx="5818544" cy="36147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en-US" sz="2800" dirty="0"/>
              <a:t>Respect families wishes</a:t>
            </a:r>
          </a:p>
          <a:p>
            <a:pPr>
              <a:spcBef>
                <a:spcPts val="1000"/>
              </a:spcBef>
            </a:pPr>
            <a:r>
              <a:rPr lang="en-US" sz="2800" dirty="0"/>
              <a:t>Dignity and Integrity</a:t>
            </a:r>
          </a:p>
          <a:p>
            <a:pPr>
              <a:spcBef>
                <a:spcPts val="1000"/>
              </a:spcBef>
            </a:pPr>
            <a:r>
              <a:rPr lang="en-US" sz="2800" dirty="0"/>
              <a:t>Confidentiality </a:t>
            </a:r>
          </a:p>
          <a:p>
            <a:pPr>
              <a:spcBef>
                <a:spcPts val="1000"/>
              </a:spcBef>
            </a:pPr>
            <a:r>
              <a:rPr lang="en-US" sz="2800" dirty="0"/>
              <a:t>Reasonable expectations and rational decisions </a:t>
            </a:r>
          </a:p>
          <a:p>
            <a:pPr>
              <a:spcBef>
                <a:spcPts val="1000"/>
              </a:spcBef>
            </a:pPr>
            <a:r>
              <a:rPr lang="en-US" sz="2800" dirty="0"/>
              <a:t>Following the science </a:t>
            </a:r>
          </a:p>
          <a:p>
            <a:pPr>
              <a:spcBef>
                <a:spcPts val="1000"/>
              </a:spcBef>
            </a:pPr>
            <a:endParaRPr sz="2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D5C8B8-27C6-4DA4-9E25-F06DA3F15F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Professionalism</a:t>
            </a:r>
          </a:p>
        </p:txBody>
      </p:sp>
      <p:pic>
        <p:nvPicPr>
          <p:cNvPr id="7" name="Picture 6" descr="Two people standing in front of a table&#10;&#10;Description automatically generated">
            <a:extLst>
              <a:ext uri="{FF2B5EF4-FFF2-40B4-BE49-F238E27FC236}">
                <a16:creationId xmlns:a16="http://schemas.microsoft.com/office/drawing/2014/main" id="{8B28E265-FBDE-4272-BE99-54C725DBDA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27924" y="2026453"/>
            <a:ext cx="5775009" cy="3248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B31CE-D237-4B37-B8B0-5CC875EAE164}"/>
              </a:ext>
            </a:extLst>
          </p:cNvPr>
          <p:cNvSpPr txBox="1"/>
          <p:nvPr/>
        </p:nvSpPr>
        <p:spPr>
          <a:xfrm>
            <a:off x="8524240" y="5897238"/>
            <a:ext cx="32918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D5E1FF"/>
                </a:solidFill>
                <a:hlinkClick r:id="rId6" tooltip="https://www.mynextmove.org/profile/summary/31-2011.0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rgbClr val="D5E1FF"/>
                </a:solidFill>
              </a:rPr>
              <a:t> by Unknown Author is licensed under </a:t>
            </a:r>
            <a:r>
              <a:rPr lang="en-US" sz="900" dirty="0">
                <a:solidFill>
                  <a:srgbClr val="D5E1FF"/>
                </a:solidFill>
                <a:hlinkClick r:id="rId7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900" dirty="0">
              <a:solidFill>
                <a:srgbClr val="D5E1FF"/>
              </a:solidFill>
            </a:endParaRPr>
          </a:p>
        </p:txBody>
      </p:sp>
      <p:pic>
        <p:nvPicPr>
          <p:cNvPr id="49" name="Audio 48">
            <a:hlinkClick r:id="" action="ppaction://media"/>
            <a:extLst>
              <a:ext uri="{FF2B5EF4-FFF2-40B4-BE49-F238E27FC236}">
                <a16:creationId xmlns:a16="http://schemas.microsoft.com/office/drawing/2014/main" id="{3E3C90B4-BA45-4308-88F9-B0CC95879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74"/>
    </mc:Choice>
    <mc:Fallback xmlns="">
      <p:transition spd="slow" advTm="237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DF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"/>
          <p:cNvSpPr txBox="1">
            <a:spLocks noGrp="1"/>
          </p:cNvSpPr>
          <p:nvPr>
            <p:ph type="body" sz="quarter" idx="18"/>
          </p:nvPr>
        </p:nvSpPr>
        <p:spPr>
          <a:xfrm>
            <a:off x="714337" y="1843307"/>
            <a:ext cx="7098704" cy="36147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en-US" sz="2800" dirty="0"/>
              <a:t>Proper PPE indicated and protocol for </a:t>
            </a:r>
            <a:r>
              <a:rPr lang="en-US" sz="2800" dirty="0" err="1"/>
              <a:t>donn</a:t>
            </a:r>
            <a:r>
              <a:rPr lang="en-US" sz="2800" dirty="0"/>
              <a:t>/doff</a:t>
            </a:r>
          </a:p>
          <a:p>
            <a:pPr>
              <a:spcBef>
                <a:spcPts val="1000"/>
              </a:spcBef>
            </a:pPr>
            <a:r>
              <a:rPr lang="en-US" sz="2800" dirty="0"/>
              <a:t>Supplies (correct use)</a:t>
            </a:r>
          </a:p>
          <a:p>
            <a:pPr>
              <a:spcBef>
                <a:spcPts val="1000"/>
              </a:spcBef>
            </a:pPr>
            <a:r>
              <a:rPr lang="en-US" sz="2800" dirty="0"/>
              <a:t>Education: Take advantage of everything offered </a:t>
            </a:r>
          </a:p>
          <a:p>
            <a:pPr>
              <a:spcBef>
                <a:spcPts val="1000"/>
              </a:spcBef>
            </a:pPr>
            <a:endParaRPr sz="2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2D9003-65A3-46F6-9FA1-A5E4946733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Hygiene and cleanliness in workplace</a:t>
            </a:r>
          </a:p>
        </p:txBody>
      </p:sp>
      <p:pic>
        <p:nvPicPr>
          <p:cNvPr id="225" name="Google Shape;225;p23" descr="Illness Prevention: The K-12 Cleanliness and Hygiene Lesson Plan Collection  | Healthy Ulste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3272" y="1621632"/>
            <a:ext cx="3698240" cy="361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B59EA72A-1148-4730-B96A-7D5EBAD46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28"/>
    </mc:Choice>
    <mc:Fallback xmlns="">
      <p:transition spd="slow" advTm="128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5DB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4"/>
          <p:cNvSpPr txBox="1">
            <a:spLocks noGrp="1"/>
          </p:cNvSpPr>
          <p:nvPr>
            <p:ph type="body" sz="quarter" idx="18"/>
          </p:nvPr>
        </p:nvSpPr>
        <p:spPr>
          <a:xfrm>
            <a:off x="714337" y="1843307"/>
            <a:ext cx="6346864" cy="36147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en-US" sz="2800" dirty="0"/>
              <a:t>New way of seeing loved ones</a:t>
            </a:r>
          </a:p>
          <a:p>
            <a:pPr>
              <a:spcBef>
                <a:spcPts val="1000"/>
              </a:spcBef>
            </a:pPr>
            <a:r>
              <a:rPr lang="en-US" sz="2800" dirty="0"/>
              <a:t>Doctor appointments via Telehealth</a:t>
            </a:r>
          </a:p>
          <a:p>
            <a:pPr>
              <a:spcBef>
                <a:spcPts val="1000"/>
              </a:spcBef>
            </a:pPr>
            <a:r>
              <a:rPr lang="en-US" sz="2800" dirty="0"/>
              <a:t>Therapy</a:t>
            </a:r>
          </a:p>
          <a:p>
            <a:pPr>
              <a:spcBef>
                <a:spcPts val="1000"/>
              </a:spcBef>
            </a:pPr>
            <a:endParaRPr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529C0-55FC-4E52-8280-44A7635F49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Virtual Visits</a:t>
            </a:r>
          </a:p>
        </p:txBody>
      </p:sp>
      <p:pic>
        <p:nvPicPr>
          <p:cNvPr id="233" name="Google Shape;233;p24" descr="shahbaz Archives - Green House Blo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0320" y="1767841"/>
            <a:ext cx="3383280" cy="3491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A668EE0-ED4B-4052-97DF-282E8FA390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15"/>
    </mc:Choice>
    <mc:Fallback xmlns="">
      <p:transition spd="slow" advTm="137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"/>
          <p:cNvSpPr txBox="1">
            <a:spLocks noGrp="1"/>
          </p:cNvSpPr>
          <p:nvPr>
            <p:ph type="body" sz="quarter" idx="18"/>
          </p:nvPr>
        </p:nvSpPr>
        <p:spPr>
          <a:xfrm>
            <a:off x="714337" y="1843307"/>
            <a:ext cx="5564543" cy="36147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en-US" sz="2800" dirty="0"/>
              <a:t>Become their family</a:t>
            </a:r>
          </a:p>
          <a:p>
            <a:pPr>
              <a:spcBef>
                <a:spcPts val="1000"/>
              </a:spcBef>
            </a:pPr>
            <a:r>
              <a:rPr lang="en-US" sz="2800" dirty="0"/>
              <a:t>Trust</a:t>
            </a:r>
          </a:p>
          <a:p>
            <a:pPr>
              <a:spcBef>
                <a:spcPts val="1000"/>
              </a:spcBef>
            </a:pPr>
            <a:r>
              <a:rPr lang="en-US" sz="2800" dirty="0"/>
              <a:t>Comfort through pain of physical illness </a:t>
            </a:r>
          </a:p>
          <a:p>
            <a:pPr marL="0" indent="0">
              <a:spcBef>
                <a:spcPts val="1000"/>
              </a:spcBef>
              <a:buNone/>
            </a:pPr>
            <a:endParaRPr sz="2800" dirty="0"/>
          </a:p>
          <a:p>
            <a:pPr>
              <a:spcBef>
                <a:spcPts val="1000"/>
              </a:spcBef>
            </a:pPr>
            <a:endParaRPr sz="2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34D6CC-F359-4AFB-A71A-15639AB046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CNA / Resident Relationship</a:t>
            </a:r>
          </a:p>
          <a:p>
            <a:endParaRPr lang="en-US" dirty="0"/>
          </a:p>
        </p:txBody>
      </p:sp>
      <p:pic>
        <p:nvPicPr>
          <p:cNvPr id="7" name="Picture 6" descr="A group of people preparing food on a table&#10;&#10;Description automatically generated">
            <a:extLst>
              <a:ext uri="{FF2B5EF4-FFF2-40B4-BE49-F238E27FC236}">
                <a16:creationId xmlns:a16="http://schemas.microsoft.com/office/drawing/2014/main" id="{14867249-172E-4240-A634-0FCBC2619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20491" y="1843307"/>
            <a:ext cx="5073421" cy="3387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FB7254-5572-4A03-B52C-47F2F7D92E00}"/>
              </a:ext>
            </a:extLst>
          </p:cNvPr>
          <p:cNvSpPr txBox="1"/>
          <p:nvPr/>
        </p:nvSpPr>
        <p:spPr>
          <a:xfrm>
            <a:off x="6356332" y="5671022"/>
            <a:ext cx="42895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6" tooltip="http://theconversation.com/not-all-care-workers-prey-on-the-weak-but-some-are-more-prone-to-abuse-3887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by Unknown Author is licensed under </a:t>
            </a:r>
            <a:r>
              <a:rPr lang="en-US" sz="9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7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US" sz="9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2D6DA1E-E91C-4E0B-8A32-7FD80C5CB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56"/>
    </mc:Choice>
    <mc:Fallback xmlns="">
      <p:transition spd="slow" advTm="121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E4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"/>
          <p:cNvSpPr txBox="1">
            <a:spLocks noGrp="1"/>
          </p:cNvSpPr>
          <p:nvPr>
            <p:ph type="body" sz="quarter" idx="18"/>
          </p:nvPr>
        </p:nvSpPr>
        <p:spPr>
          <a:xfrm>
            <a:off x="4683760" y="1843307"/>
            <a:ext cx="6845631" cy="36147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en-US" sz="2800" dirty="0"/>
              <a:t>Only ones with them at time of death</a:t>
            </a:r>
          </a:p>
          <a:p>
            <a:pPr>
              <a:spcBef>
                <a:spcPts val="1000"/>
              </a:spcBef>
            </a:pPr>
            <a:r>
              <a:rPr lang="en-US" sz="2800" dirty="0"/>
              <a:t>Support family members of dying patient or patient that has died</a:t>
            </a:r>
          </a:p>
          <a:p>
            <a:pPr>
              <a:spcBef>
                <a:spcPts val="1000"/>
              </a:spcBef>
            </a:pPr>
            <a:endParaRPr sz="2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F882BA-AE16-4E76-9163-0C0E9C10F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End of life</a:t>
            </a:r>
          </a:p>
          <a:p>
            <a:endParaRPr lang="en-US" dirty="0"/>
          </a:p>
        </p:txBody>
      </p:sp>
      <p:pic>
        <p:nvPicPr>
          <p:cNvPr id="249" name="Google Shape;249;p26" descr="End of Life Care | RN Continued Educati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2805" y="1843307"/>
            <a:ext cx="3343275" cy="31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5D5E90C3-869F-47D9-B1B0-8BE796941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22"/>
    </mc:Choice>
    <mc:Fallback xmlns="">
      <p:transition spd="slow" advTm="8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7986"/>
      </a:dk1>
      <a:lt1>
        <a:srgbClr val="FFFFFF"/>
      </a:lt1>
      <a:dk2>
        <a:srgbClr val="007986"/>
      </a:dk2>
      <a:lt2>
        <a:srgbClr val="E7E6E6"/>
      </a:lt2>
      <a:accent1>
        <a:srgbClr val="BA0C2F"/>
      </a:accent1>
      <a:accent2>
        <a:srgbClr val="8A387C"/>
      </a:accent2>
      <a:accent3>
        <a:srgbClr val="636669"/>
      </a:accent3>
      <a:accent4>
        <a:srgbClr val="A7A8AA"/>
      </a:accent4>
      <a:accent5>
        <a:srgbClr val="ED8B00"/>
      </a:accent5>
      <a:accent6>
        <a:srgbClr val="FFC600"/>
      </a:accent6>
      <a:hlink>
        <a:srgbClr val="007986"/>
      </a:hlink>
      <a:folHlink>
        <a:srgbClr val="00798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EC04BBB2E673439DD58C3949887ACA" ma:contentTypeVersion="7" ma:contentTypeDescription="Create a new document." ma:contentTypeScope="" ma:versionID="c8bcdec9c038d1f6ab12094e38b39ddf">
  <xsd:schema xmlns:xsd="http://www.w3.org/2001/XMLSchema" xmlns:xs="http://www.w3.org/2001/XMLSchema" xmlns:p="http://schemas.microsoft.com/office/2006/metadata/properties" xmlns:ns2="7a51d3a6-44a2-4d5d-9a81-8bef4e0e807b" xmlns:ns3="c972c62b-baba-4ea3-a46e-201966a275a6" targetNamespace="http://schemas.microsoft.com/office/2006/metadata/properties" ma:root="true" ma:fieldsID="c70da6f5e0cb3fed36ce3d8a98ef1fb9" ns2:_="" ns3:_="">
    <xsd:import namespace="7a51d3a6-44a2-4d5d-9a81-8bef4e0e807b"/>
    <xsd:import namespace="c972c62b-baba-4ea3-a46e-201966a275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51d3a6-44a2-4d5d-9a81-8bef4e0e80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72c62b-baba-4ea3-a46e-201966a275a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200E940-65C4-4244-A25A-6CB2D29A2F53}"/>
</file>

<file path=customXml/itemProps2.xml><?xml version="1.0" encoding="utf-8"?>
<ds:datastoreItem xmlns:ds="http://schemas.openxmlformats.org/officeDocument/2006/customXml" ds:itemID="{7AFA973E-7FF2-4459-AE8D-204C3E62DA03}"/>
</file>

<file path=customXml/itemProps3.xml><?xml version="1.0" encoding="utf-8"?>
<ds:datastoreItem xmlns:ds="http://schemas.openxmlformats.org/officeDocument/2006/customXml" ds:itemID="{FCAE2D8F-CA39-4D72-AE87-3F87A424880C}"/>
</file>

<file path=docProps/app.xml><?xml version="1.0" encoding="utf-8"?>
<Properties xmlns="http://schemas.openxmlformats.org/officeDocument/2006/extended-properties" xmlns:vt="http://schemas.openxmlformats.org/officeDocument/2006/docPropsVTypes">
  <TotalTime>6653</TotalTime>
  <Words>247</Words>
  <Application>Microsoft Office PowerPoint</Application>
  <PresentationFormat>Widescreen</PresentationFormat>
  <Paragraphs>55</Paragraphs>
  <Slides>9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Noto Sans Symbols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Elizabeth R Clewett</dc:creator>
  <cp:keywords/>
  <dc:description/>
  <cp:lastModifiedBy>Jessica Behrhorst</cp:lastModifiedBy>
  <cp:revision>49</cp:revision>
  <dcterms:created xsi:type="dcterms:W3CDTF">2018-07-17T07:22:24Z</dcterms:created>
  <dcterms:modified xsi:type="dcterms:W3CDTF">2020-11-17T03:10:33Z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0x01010095EC04BBB2E673439DD58C3949887ACA</vt:lpwstr>
  </property>
</Properties>
</file>