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7"/>
  </p:notesMasterIdLst>
  <p:sldIdLst>
    <p:sldId id="259" r:id="rId2"/>
    <p:sldId id="263" r:id="rId3"/>
    <p:sldId id="260" r:id="rId4"/>
    <p:sldId id="264" r:id="rId5"/>
    <p:sldId id="258"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713"/>
    <a:srgbClr val="AD122A"/>
    <a:srgbClr val="A2B526"/>
    <a:srgbClr val="303B42"/>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6" autoAdjust="0"/>
    <p:restoredTop sz="84898" autoAdjust="0"/>
  </p:normalViewPr>
  <p:slideViewPr>
    <p:cSldViewPr snapToGrid="0" snapToObjects="1">
      <p:cViewPr varScale="1">
        <p:scale>
          <a:sx n="144" d="100"/>
          <a:sy n="144" d="100"/>
        </p:scale>
        <p:origin x="156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A9C3-438C-BE4C-9B47-00447DA1FF7D}" type="datetimeFigureOut">
              <a:rPr lang="en-US" smtClean="0"/>
              <a:t>6/16/22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B9F7B-6D2C-D847-BDB0-B95DB96DAEE8}" type="slidenum">
              <a:rPr lang="en-US" smtClean="0"/>
              <a:t>‹#›</a:t>
            </a:fld>
            <a:endParaRPr lang="en-US"/>
          </a:p>
        </p:txBody>
      </p:sp>
    </p:spTree>
    <p:extLst>
      <p:ext uri="{BB962C8B-B14F-4D97-AF65-F5344CB8AC3E}">
        <p14:creationId xmlns:p14="http://schemas.microsoft.com/office/powerpoint/2010/main" val="6813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AED5A-5B21-9C4E-BA3F-6C351D4982AA}" type="slidenum">
              <a:rPr lang="en-US" smtClean="0"/>
              <a:t>1</a:t>
            </a:fld>
            <a:endParaRPr lang="en-US"/>
          </a:p>
        </p:txBody>
      </p:sp>
    </p:spTree>
    <p:extLst>
      <p:ext uri="{BB962C8B-B14F-4D97-AF65-F5344CB8AC3E}">
        <p14:creationId xmlns:p14="http://schemas.microsoft.com/office/powerpoint/2010/main" val="349333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This project was commissioned by UNMC EAOH and was conducted by BOSR at UNL </a:t>
            </a:r>
          </a:p>
          <a:p>
            <a:pPr marL="228600" indent="-228600">
              <a:buFont typeface="+mj-lt"/>
              <a:buAutoNum type="arabicPeriod"/>
            </a:pPr>
            <a:r>
              <a:rPr lang="en-US" dirty="0"/>
              <a:t>The liquid waste and wet cake from the plant contains chemicals called neonicotinoids, which are harmful, for bees and aquatic plants. We do not know the health affects that these chemicals can cause in humans. So, the researchers at UNMC conducted a cross-sectional survey to understand if the pollution from the plant adversely affected the health. And it was sent to the 977 residents living within 10-mile radius of the plant.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An eight-page survey packet with was sent in mail (paper-based) and an anonymous electronic survey link (Qualtrics web survey)                                                                                                                                                                                                   The survey packet had- </a:t>
            </a:r>
            <a:r>
              <a:rPr lang="en-US" sz="1200" kern="1200" dirty="0">
                <a:solidFill>
                  <a:schemeClr val="tx1"/>
                </a:solidFill>
                <a:effectLst/>
                <a:latin typeface="+mn-lt"/>
                <a:ea typeface="+mn-ea"/>
                <a:cs typeface="+mn-cs"/>
              </a:rPr>
              <a:t>cover letter with a web link with unique identification number, a paper survey, a referral card, and two postage paid-return envelopes. Initial mail was sent on Feb 16</a:t>
            </a:r>
            <a:r>
              <a:rPr lang="en-US" sz="1200" kern="1200" baseline="30000" dirty="0">
                <a:solidFill>
                  <a:schemeClr val="tx1"/>
                </a:solidFill>
                <a:effectLst/>
                <a:latin typeface="+mn-lt"/>
                <a:ea typeface="+mn-ea"/>
                <a:cs typeface="+mn-cs"/>
              </a:rPr>
              <a:t>th </a:t>
            </a:r>
            <a:r>
              <a:rPr lang="en-US" sz="1200" kern="1200" baseline="0" dirty="0">
                <a:solidFill>
                  <a:schemeClr val="tx1"/>
                </a:solidFill>
                <a:effectLst/>
                <a:latin typeface="+mn-lt"/>
                <a:ea typeface="+mn-ea"/>
                <a:cs typeface="+mn-cs"/>
              </a:rPr>
              <a:t>to 977 residents </a:t>
            </a:r>
            <a:r>
              <a:rPr lang="en-US" sz="1200" kern="1200" dirty="0">
                <a:solidFill>
                  <a:schemeClr val="tx1"/>
                </a:solidFill>
                <a:effectLst/>
                <a:latin typeface="+mn-lt"/>
                <a:ea typeface="+mn-ea"/>
                <a:cs typeface="+mn-cs"/>
              </a:rPr>
              <a:t>and fourth or final mail was sent on March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the data collection ended on May 26, 2022. Those aged between 19 and 85 were asked to complete this household survey..</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survey had 54 questions on topics related to </a:t>
            </a:r>
            <a:r>
              <a:rPr lang="en-US" sz="1200" kern="1200" dirty="0">
                <a:solidFill>
                  <a:schemeClr val="tx1"/>
                </a:solidFill>
                <a:effectLst/>
                <a:latin typeface="+mn-lt"/>
                <a:ea typeface="+mn-ea"/>
                <a:cs typeface="+mn-cs"/>
              </a:rPr>
              <a:t>AltEn situation, livestock health, household members’ health, respondents’ health, and demographic questions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Also, questions were asked if respondents wanted to be contacted to provide biological samples or speak to a health specialist . If yes, they were asked to fill a confidential referral card. UNMC, UNL, and Creighton will be collecting and analyzing soil, wastewater, solid waste, and biological samples (blood, urine, hair etc.) from pets, livestock and wildlife for long-term monitoring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3</a:t>
            </a:fld>
            <a:endParaRPr lang="en-US"/>
          </a:p>
        </p:txBody>
      </p:sp>
    </p:spTree>
    <p:extLst>
      <p:ext uri="{BB962C8B-B14F-4D97-AF65-F5344CB8AC3E}">
        <p14:creationId xmlns:p14="http://schemas.microsoft.com/office/powerpoint/2010/main" val="295739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Response rate of the survey by the end of survey period (i.e., May 26, 2022) was 37.8%. Total sample size of the respondents or completed surveys  was 459 (372 from original sample + 87 surveys from public survey). </a:t>
            </a:r>
          </a:p>
          <a:p>
            <a:pPr marL="228600" indent="-228600">
              <a:buFont typeface="+mj-lt"/>
              <a:buAutoNum type="arabicPeriod"/>
            </a:pPr>
            <a:r>
              <a:rPr lang="en-US" dirty="0"/>
              <a:t>Household information- about 85.4% lived in own houses; 44% of them had about two household members; and a majority (61.2%) of them were in age groups 35- 65 yrs.</a:t>
            </a:r>
          </a:p>
          <a:p>
            <a:pPr marL="228600" indent="-228600">
              <a:buFont typeface="+mj-lt"/>
              <a:buAutoNum type="arabicPeriod"/>
            </a:pPr>
            <a:r>
              <a:rPr lang="en-US" dirty="0"/>
              <a:t>Since 2015, 73% owned pets and 62% seek vet care; 18.74% owned livestock and 6.97% took them to vet</a:t>
            </a:r>
          </a:p>
          <a:p>
            <a:pPr marL="228600" indent="-228600">
              <a:buFont typeface="+mj-lt"/>
              <a:buAutoNum type="arabicPeriod"/>
            </a:pPr>
            <a:r>
              <a:rPr lang="en-US" dirty="0"/>
              <a:t>Public Information- 80.61% were aware of AltEn survey before receiving the survey and 75% of them are worried about the situation</a:t>
            </a:r>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4</a:t>
            </a:fld>
            <a:endParaRPr lang="en-US"/>
          </a:p>
        </p:txBody>
      </p:sp>
    </p:spTree>
    <p:extLst>
      <p:ext uri="{BB962C8B-B14F-4D97-AF65-F5344CB8AC3E}">
        <p14:creationId xmlns:p14="http://schemas.microsoft.com/office/powerpoint/2010/main" val="162307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3CBB9212-6AD7-4946-ACF5-6C16010D668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453763" y="668727"/>
            <a:ext cx="7088318" cy="1404459"/>
          </a:xfrm>
        </p:spPr>
        <p:txBody>
          <a:bodyPr anchor="b">
            <a:noAutofit/>
          </a:bodyPr>
          <a:lstStyle>
            <a:lvl1pPr algn="l">
              <a:lnSpc>
                <a:spcPct val="80000"/>
              </a:lnSpc>
              <a:defRPr sz="4800" b="1" i="0" baseline="0">
                <a:solidFill>
                  <a:schemeClr val="bg1"/>
                </a:solidFill>
                <a:latin typeface="Arial-BoldMT"/>
                <a:cs typeface="Arial-BoldMT"/>
              </a:defRPr>
            </a:lvl1pPr>
          </a:lstStyle>
          <a:p>
            <a:r>
              <a:rPr lang="en-US" dirty="0"/>
              <a:t>Title goes here</a:t>
            </a:r>
          </a:p>
        </p:txBody>
      </p:sp>
      <p:sp>
        <p:nvSpPr>
          <p:cNvPr id="3" name="Subtitle 2"/>
          <p:cNvSpPr>
            <a:spLocks noGrp="1"/>
          </p:cNvSpPr>
          <p:nvPr>
            <p:ph type="subTitle" idx="1" hasCustomPrompt="1"/>
          </p:nvPr>
        </p:nvSpPr>
        <p:spPr>
          <a:xfrm>
            <a:off x="453763" y="2374974"/>
            <a:ext cx="7088318" cy="1291335"/>
          </a:xfrm>
        </p:spPr>
        <p:txBody>
          <a:bodyPr>
            <a:normAutofit/>
          </a:bodyPr>
          <a:lstStyle>
            <a:lvl1pPr marL="0" indent="0" algn="l">
              <a:buNone/>
              <a:defRPr sz="2800" b="0" i="0" baseline="0">
                <a:solidFill>
                  <a:srgbClr val="FDB713"/>
                </a:solidFill>
                <a:latin typeface="+mn-l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a:t>
            </a:r>
          </a:p>
          <a:p>
            <a:r>
              <a:rPr lang="en-US" dirty="0"/>
              <a:t>College or Department</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029" y="1205567"/>
            <a:ext cx="8459942" cy="3714775"/>
          </a:xfrm>
        </p:spPr>
        <p:txBody>
          <a:bodyPr/>
          <a:lstStyle>
            <a:lvl1pPr>
              <a:lnSpc>
                <a:spcPct val="90000"/>
              </a:lnSpc>
              <a:defRPr/>
            </a:lvl1pPr>
            <a:lvl2pPr>
              <a:lnSpc>
                <a:spcPct val="90000"/>
              </a:lnSpc>
              <a:defRPr sz="2400">
                <a:latin typeface="Arial"/>
                <a:cs typeface="Arial"/>
              </a:defRPr>
            </a:lvl2pPr>
            <a:lvl3pPr>
              <a:lnSpc>
                <a:spcPct val="90000"/>
              </a:lnSpc>
              <a:defRPr sz="2400"/>
            </a:lvl3pPr>
            <a:lvl4pPr>
              <a:lnSpc>
                <a:spcPct val="90000"/>
              </a:lnSpc>
              <a:defRPr sz="2000"/>
            </a:lvl4pPr>
            <a:lvl5pPr>
              <a:lnSpc>
                <a:spcPct val="9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4FD92E8D-B07C-414C-A408-3315011E0CEA}"/>
              </a:ext>
            </a:extLst>
          </p:cNvPr>
          <p:cNvSpPr>
            <a:spLocks noGrp="1"/>
          </p:cNvSpPr>
          <p:nvPr>
            <p:ph type="title"/>
          </p:nvPr>
        </p:nvSpPr>
        <p:spPr>
          <a:xfrm>
            <a:off x="342030" y="163191"/>
            <a:ext cx="7887570"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7" y="1214277"/>
            <a:ext cx="4126605" cy="3706065"/>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4"/>
          </p:nvPr>
        </p:nvSpPr>
        <p:spPr>
          <a:xfrm>
            <a:off x="4679845" y="1214278"/>
            <a:ext cx="4122123" cy="3706064"/>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192F6135-EE6E-FA40-813D-ED84CF2EAC17}"/>
              </a:ext>
            </a:extLst>
          </p:cNvPr>
          <p:cNvSpPr>
            <a:spLocks noGrp="1"/>
          </p:cNvSpPr>
          <p:nvPr>
            <p:ph type="title"/>
          </p:nvPr>
        </p:nvSpPr>
        <p:spPr>
          <a:xfrm>
            <a:off x="342030" y="163191"/>
            <a:ext cx="7887570"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2" name="Title 1"/>
          <p:cNvSpPr>
            <a:spLocks noGrp="1"/>
          </p:cNvSpPr>
          <p:nvPr>
            <p:ph type="title"/>
          </p:nvPr>
        </p:nvSpPr>
        <p:spPr>
          <a:xfrm>
            <a:off x="342028" y="163192"/>
            <a:ext cx="7887572" cy="922352"/>
          </a:xfrm>
        </p:spPr>
        <p:txBody>
          <a:bodyPr/>
          <a:lstStyle>
            <a:lvl1pPr>
              <a:defRPr>
                <a:solidFill>
                  <a:srgbClr val="AD122A"/>
                </a:solidFill>
              </a:defRPr>
            </a:lvl1pPr>
          </a:lstStyle>
          <a:p>
            <a:r>
              <a:rPr lang="en-US" dirty="0"/>
              <a:t>Click to edit Master title style</a:t>
            </a:r>
          </a:p>
        </p:txBody>
      </p:sp>
      <p:sp>
        <p:nvSpPr>
          <p:cNvPr id="3" name="Text Placeholder 2"/>
          <p:cNvSpPr>
            <a:spLocks noGrp="1"/>
          </p:cNvSpPr>
          <p:nvPr>
            <p:ph type="body" idx="1"/>
          </p:nvPr>
        </p:nvSpPr>
        <p:spPr>
          <a:xfrm>
            <a:off x="342027" y="1214278"/>
            <a:ext cx="3196303" cy="3688648"/>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3768918" y="1222919"/>
            <a:ext cx="5033770" cy="3680007"/>
          </a:xfrm>
        </p:spPr>
        <p:txBody>
          <a:bodyPr/>
          <a:lstStyle/>
          <a:p>
            <a:endParaRPr lang="en-US"/>
          </a:p>
        </p:txBody>
      </p:sp>
    </p:spTree>
    <p:extLst>
      <p:ext uri="{BB962C8B-B14F-4D97-AF65-F5344CB8AC3E}">
        <p14:creationId xmlns:p14="http://schemas.microsoft.com/office/powerpoint/2010/main" val="7541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1761404"/>
            <a:ext cx="8459942" cy="3141522"/>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itle 1"/>
          <p:cNvSpPr>
            <a:spLocks noGrp="1"/>
          </p:cNvSpPr>
          <p:nvPr>
            <p:ph type="title"/>
          </p:nvPr>
        </p:nvSpPr>
        <p:spPr>
          <a:xfrm>
            <a:off x="342030" y="163191"/>
            <a:ext cx="7887570" cy="922351"/>
          </a:xfrm>
        </p:spPr>
        <p:txBody>
          <a:bodyPr tIns="0" bIns="0"/>
          <a:lstStyle>
            <a:lvl1pPr>
              <a:defRPr sz="3600">
                <a:solidFill>
                  <a:srgbClr val="AD122A"/>
                </a:solidFill>
              </a:defRPr>
            </a:lvl1pPr>
          </a:lstStyle>
          <a:p>
            <a:r>
              <a:rPr lang="en-US" dirty="0"/>
              <a:t>Click to edit Master title style</a:t>
            </a:r>
          </a:p>
        </p:txBody>
      </p:sp>
      <p:sp>
        <p:nvSpPr>
          <p:cNvPr id="4" name="Text Placeholder 3"/>
          <p:cNvSpPr>
            <a:spLocks noGrp="1"/>
          </p:cNvSpPr>
          <p:nvPr>
            <p:ph type="body" sz="quarter" idx="10"/>
          </p:nvPr>
        </p:nvSpPr>
        <p:spPr>
          <a:xfrm>
            <a:off x="341310" y="1184413"/>
            <a:ext cx="8460660" cy="481576"/>
          </a:xfrm>
        </p:spPr>
        <p:txBody>
          <a:bodyPr anchor="ctr"/>
          <a:lstStyle>
            <a:lvl1pPr>
              <a:defRPr b="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762" y="1598065"/>
            <a:ext cx="8236475" cy="1206830"/>
          </a:xfrm>
        </p:spPr>
        <p:txBody>
          <a:bodyPr/>
          <a:lstStyle>
            <a:lvl1pPr algn="ctr">
              <a:defRPr baseline="0">
                <a:solidFill>
                  <a:srgbClr val="AD122A"/>
                </a:solidFill>
              </a:defRPr>
            </a:lvl1pPr>
          </a:lstStyle>
          <a:p>
            <a:r>
              <a:rPr lang="en-US" dirty="0"/>
              <a:t>Subhead/ </a:t>
            </a:r>
            <a:br>
              <a:rPr lang="en-US" dirty="0"/>
            </a:br>
            <a:r>
              <a:rPr lang="en-US" dirty="0"/>
              <a:t>Section Header</a:t>
            </a:r>
          </a:p>
        </p:txBody>
      </p:sp>
    </p:spTree>
    <p:extLst>
      <p:ext uri="{BB962C8B-B14F-4D97-AF65-F5344CB8AC3E}">
        <p14:creationId xmlns:p14="http://schemas.microsoft.com/office/powerpoint/2010/main" val="10554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AE43F918-4071-2A4C-8898-970A8AD0321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E5A9A6-7B2F-6F42-8B4D-3B4A21321944}"/>
              </a:ext>
            </a:extLst>
          </p:cNvPr>
          <p:cNvPicPr>
            <a:picLocks noChangeAspect="1"/>
          </p:cNvPicPr>
          <p:nvPr userDrawn="1"/>
        </p:nvPicPr>
        <p:blipFill>
          <a:blip r:embed="rId9"/>
          <a:stretch>
            <a:fillRect/>
          </a:stretch>
        </p:blipFill>
        <p:spPr>
          <a:xfrm>
            <a:off x="0" y="0"/>
            <a:ext cx="9144000" cy="5143500"/>
          </a:xfrm>
          <a:prstGeom prst="rect">
            <a:avLst/>
          </a:prstGeom>
        </p:spPr>
      </p:pic>
      <p:sp>
        <p:nvSpPr>
          <p:cNvPr id="2" name="Title Placeholder 1"/>
          <p:cNvSpPr>
            <a:spLocks noGrp="1"/>
          </p:cNvSpPr>
          <p:nvPr>
            <p:ph type="title"/>
          </p:nvPr>
        </p:nvSpPr>
        <p:spPr>
          <a:xfrm>
            <a:off x="342028" y="154483"/>
            <a:ext cx="7887572" cy="922352"/>
          </a:xfrm>
          <a:prstGeom prst="rect">
            <a:avLst/>
          </a:prstGeom>
        </p:spPr>
        <p:txBody>
          <a:bodyPr vert="horz" lIns="91440" tIns="0" rIns="91440" bIns="0" rtlCol="0" anchor="ctr">
            <a:noAutofit/>
          </a:bodyPr>
          <a:lstStyle/>
          <a:p>
            <a:r>
              <a:rPr lang="en-US" dirty="0"/>
              <a:t>Headline</a:t>
            </a:r>
          </a:p>
        </p:txBody>
      </p:sp>
      <p:sp>
        <p:nvSpPr>
          <p:cNvPr id="3" name="Text Placeholder 2"/>
          <p:cNvSpPr>
            <a:spLocks noGrp="1"/>
          </p:cNvSpPr>
          <p:nvPr>
            <p:ph type="body" idx="1"/>
          </p:nvPr>
        </p:nvSpPr>
        <p:spPr>
          <a:xfrm>
            <a:off x="342028" y="1178033"/>
            <a:ext cx="8459943" cy="3681349"/>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5" r:id="rId4"/>
    <p:sldLayoutId id="2147483728" r:id="rId5"/>
    <p:sldLayoutId id="2147483744" r:id="rId6"/>
    <p:sldLayoutId id="2147483743" r:id="rId7"/>
  </p:sldLayoutIdLst>
  <p:txStyles>
    <p:titleStyle>
      <a:lvl1pPr algn="l" defTabSz="457200" rtl="0" eaLnBrk="1" latinLnBrk="0" hangingPunct="1">
        <a:lnSpc>
          <a:spcPct val="90000"/>
        </a:lnSpc>
        <a:spcBef>
          <a:spcPct val="0"/>
        </a:spcBef>
        <a:buNone/>
        <a:defRPr sz="36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400" kern="1200">
          <a:solidFill>
            <a:schemeClr val="tx1"/>
          </a:solidFill>
          <a:latin typeface="Arial"/>
          <a:ea typeface="+mn-ea"/>
          <a:cs typeface="Arial"/>
        </a:defRPr>
      </a:lvl1pPr>
      <a:lvl2pPr marL="458788" indent="-287338" algn="l" defTabSz="457200" rtl="0" eaLnBrk="1" latinLnBrk="0" hangingPunct="1">
        <a:spcBef>
          <a:spcPct val="20000"/>
        </a:spcBef>
        <a:buFont typeface="Wingdings" charset="2"/>
        <a:buChar char="§"/>
        <a:tabLst/>
        <a:defRPr sz="2400" kern="1200">
          <a:solidFill>
            <a:schemeClr val="tx1"/>
          </a:solidFill>
          <a:latin typeface="+mn-lt"/>
          <a:ea typeface="+mn-ea"/>
          <a:cs typeface="+mn-cs"/>
        </a:defRPr>
      </a:lvl2pPr>
      <a:lvl3pPr marL="747713" indent="-227013" algn="l" defTabSz="457200"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3pPr>
      <a:lvl4pPr marL="1090613" indent="-233363" algn="l" defTabSz="457200" rtl="0" eaLnBrk="1" latinLnBrk="0" hangingPunct="1">
        <a:lnSpc>
          <a:spcPct val="90000"/>
        </a:lnSpc>
        <a:spcBef>
          <a:spcPct val="20000"/>
        </a:spcBef>
        <a:buFont typeface="Arial"/>
        <a:buChar char="–"/>
        <a:tabLst/>
        <a:defRPr sz="2000" kern="1200">
          <a:solidFill>
            <a:schemeClr val="tx1"/>
          </a:solidFill>
          <a:latin typeface="Arial"/>
          <a:ea typeface="+mn-ea"/>
          <a:cs typeface="Arial"/>
        </a:defRPr>
      </a:lvl4pPr>
      <a:lvl5pPr marL="1371600" indent="-254000" algn="l" defTabSz="457200" rtl="0" eaLnBrk="1" latinLnBrk="0" hangingPunct="1">
        <a:lnSpc>
          <a:spcPct val="90000"/>
        </a:lnSpc>
        <a:spcBef>
          <a:spcPct val="20000"/>
        </a:spcBef>
        <a:buFont typeface="Arial"/>
        <a:buChar char="»"/>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02" y="175844"/>
            <a:ext cx="8696397" cy="1030788"/>
          </a:xfrm>
        </p:spPr>
        <p:txBody>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University Of Nebraska Assessment Of The Effects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AltEn</a:t>
            </a:r>
            <a:r>
              <a:rPr lang="en-US" sz="2400" dirty="0">
                <a:latin typeface="Times New Roman" panose="02020603050405020304" pitchFamily="18" charset="0"/>
                <a:ea typeface="Calibri" panose="020F0502020204030204" pitchFamily="34" charset="0"/>
                <a:cs typeface="Times New Roman" panose="02020603050405020304" pitchFamily="18" charset="0"/>
              </a:rPr>
              <a:t> Contamination On Human And Environmental Health</a:t>
            </a:r>
            <a:br>
              <a:rPr lang="en-US" sz="2000" dirty="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Townhall Meeting- June 16, 2022</a:t>
            </a:r>
            <a:endParaRPr lang="en-US" sz="2000" dirty="0"/>
          </a:p>
        </p:txBody>
      </p:sp>
      <p:sp>
        <p:nvSpPr>
          <p:cNvPr id="6" name="Subtitle 2">
            <a:extLst>
              <a:ext uri="{FF2B5EF4-FFF2-40B4-BE49-F238E27FC236}">
                <a16:creationId xmlns:a16="http://schemas.microsoft.com/office/drawing/2014/main" id="{59BEC7C1-AD4E-DF43-958B-556A46DF81E0}"/>
              </a:ext>
            </a:extLst>
          </p:cNvPr>
          <p:cNvSpPr>
            <a:spLocks noGrp="1"/>
          </p:cNvSpPr>
          <p:nvPr>
            <p:ph type="subTitle" idx="1"/>
          </p:nvPr>
        </p:nvSpPr>
        <p:spPr>
          <a:xfrm>
            <a:off x="860902" y="1566718"/>
            <a:ext cx="7205329" cy="516383"/>
          </a:xfrm>
        </p:spPr>
        <p:txBody>
          <a:bodyPr>
            <a:noAutofit/>
          </a:bodyPr>
          <a:lstStyle/>
          <a:p>
            <a:r>
              <a:rPr lang="en-US" sz="1600" dirty="0">
                <a:solidFill>
                  <a:schemeClr val="bg1"/>
                </a:solidFill>
              </a:rPr>
              <a:t>Jesse E. Bell, PhD</a:t>
            </a:r>
          </a:p>
          <a:p>
            <a:r>
              <a:rPr lang="en-US" sz="1400" dirty="0">
                <a:solidFill>
                  <a:schemeClr val="bg1"/>
                </a:solidFill>
              </a:rPr>
              <a:t>Claire M. Hubbard Professor of Water, Climate and Health</a:t>
            </a:r>
          </a:p>
          <a:p>
            <a:r>
              <a:rPr lang="en-US" sz="1400" dirty="0">
                <a:solidFill>
                  <a:schemeClr val="bg1"/>
                </a:solidFill>
              </a:rPr>
              <a:t>Executive Director of Water, Climate and Health Program at UNMC</a:t>
            </a:r>
          </a:p>
          <a:p>
            <a:r>
              <a:rPr lang="en-US" sz="1400" dirty="0">
                <a:solidFill>
                  <a:schemeClr val="bg1"/>
                </a:solidFill>
              </a:rPr>
              <a:t>Director of Water, Climate and Health at Daugherty Water for Food Global Institute</a:t>
            </a:r>
          </a:p>
          <a:p>
            <a:r>
              <a:rPr lang="en-US" sz="1400" dirty="0">
                <a:solidFill>
                  <a:schemeClr val="bg1"/>
                </a:solidFill>
              </a:rPr>
              <a:t>Associate Professor - UNL School of Natural Resources</a:t>
            </a:r>
          </a:p>
          <a:p>
            <a:endParaRPr lang="en-US" sz="1400" dirty="0">
              <a:solidFill>
                <a:schemeClr val="bg1"/>
              </a:solidFill>
            </a:endParaRPr>
          </a:p>
          <a:p>
            <a:r>
              <a:rPr lang="en-US" sz="1400" dirty="0">
                <a:solidFill>
                  <a:schemeClr val="bg1"/>
                </a:solidFill>
              </a:rPr>
              <a:t>Department of Environmental, Agricultural, and Occupational Health</a:t>
            </a:r>
          </a:p>
          <a:p>
            <a:r>
              <a:rPr lang="en-US" sz="1400" dirty="0">
                <a:solidFill>
                  <a:schemeClr val="bg1"/>
                </a:solidFill>
              </a:rPr>
              <a:t>College of Public Health </a:t>
            </a:r>
          </a:p>
          <a:p>
            <a:r>
              <a:rPr lang="en-US" sz="1400" dirty="0">
                <a:solidFill>
                  <a:schemeClr val="bg1"/>
                </a:solidFill>
              </a:rPr>
              <a:t>University of Nebraska Medical Center</a:t>
            </a:r>
          </a:p>
        </p:txBody>
      </p:sp>
      <p:pic>
        <p:nvPicPr>
          <p:cNvPr id="3" name="Picture 2">
            <a:extLst>
              <a:ext uri="{FF2B5EF4-FFF2-40B4-BE49-F238E27FC236}">
                <a16:creationId xmlns:a16="http://schemas.microsoft.com/office/drawing/2014/main" id="{3024F2B6-3016-0643-8D03-4CBF4C413E59}"/>
              </a:ext>
            </a:extLst>
          </p:cNvPr>
          <p:cNvPicPr>
            <a:picLocks noChangeAspect="1"/>
          </p:cNvPicPr>
          <p:nvPr/>
        </p:nvPicPr>
        <p:blipFill>
          <a:blip r:embed="rId3"/>
          <a:stretch>
            <a:fillRect/>
          </a:stretch>
        </p:blipFill>
        <p:spPr>
          <a:xfrm>
            <a:off x="2359373" y="4530119"/>
            <a:ext cx="1445228" cy="613381"/>
          </a:xfrm>
          <a:prstGeom prst="rect">
            <a:avLst/>
          </a:prstGeom>
        </p:spPr>
      </p:pic>
      <p:pic>
        <p:nvPicPr>
          <p:cNvPr id="7" name="Picture 6">
            <a:extLst>
              <a:ext uri="{FF2B5EF4-FFF2-40B4-BE49-F238E27FC236}">
                <a16:creationId xmlns:a16="http://schemas.microsoft.com/office/drawing/2014/main" id="{98486FAC-8C4B-F64F-B670-C6F0AC9862AE}"/>
              </a:ext>
            </a:extLst>
          </p:cNvPr>
          <p:cNvPicPr>
            <a:picLocks noChangeAspect="1"/>
          </p:cNvPicPr>
          <p:nvPr/>
        </p:nvPicPr>
        <p:blipFill>
          <a:blip r:embed="rId4"/>
          <a:stretch>
            <a:fillRect/>
          </a:stretch>
        </p:blipFill>
        <p:spPr>
          <a:xfrm>
            <a:off x="3953433" y="4530118"/>
            <a:ext cx="928463" cy="613382"/>
          </a:xfrm>
          <a:prstGeom prst="rect">
            <a:avLst/>
          </a:prstGeom>
          <a:solidFill>
            <a:schemeClr val="bg1"/>
          </a:solidFill>
        </p:spPr>
      </p:pic>
      <p:pic>
        <p:nvPicPr>
          <p:cNvPr id="8" name="Picture 7">
            <a:extLst>
              <a:ext uri="{FF2B5EF4-FFF2-40B4-BE49-F238E27FC236}">
                <a16:creationId xmlns:a16="http://schemas.microsoft.com/office/drawing/2014/main" id="{7B2C9637-297C-F240-9F06-C331A637A2C2}"/>
              </a:ext>
            </a:extLst>
          </p:cNvPr>
          <p:cNvPicPr>
            <a:picLocks noChangeAspect="1"/>
          </p:cNvPicPr>
          <p:nvPr/>
        </p:nvPicPr>
        <p:blipFill rotWithShape="1">
          <a:blip r:embed="rId5"/>
          <a:srcRect r="-2110"/>
          <a:stretch/>
        </p:blipFill>
        <p:spPr>
          <a:xfrm>
            <a:off x="1" y="4530119"/>
            <a:ext cx="2210540" cy="613380"/>
          </a:xfrm>
          <a:prstGeom prst="rect">
            <a:avLst/>
          </a:prstGeom>
          <a:solidFill>
            <a:schemeClr val="bg1"/>
          </a:solidFill>
        </p:spPr>
      </p:pic>
    </p:spTree>
    <p:extLst>
      <p:ext uri="{BB962C8B-B14F-4D97-AF65-F5344CB8AC3E}">
        <p14:creationId xmlns:p14="http://schemas.microsoft.com/office/powerpoint/2010/main" val="181462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UNMC Environmental Health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Risk Perceptions Survey-2022</a:t>
            </a:r>
          </a:p>
        </p:txBody>
      </p:sp>
    </p:spTree>
    <p:extLst>
      <p:ext uri="{BB962C8B-B14F-4D97-AF65-F5344CB8AC3E}">
        <p14:creationId xmlns:p14="http://schemas.microsoft.com/office/powerpoint/2010/main" val="71902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E50B0D-AEF1-C17E-B5E8-B0D698220EA9}"/>
              </a:ext>
            </a:extLst>
          </p:cNvPr>
          <p:cNvSpPr>
            <a:spLocks noGrp="1"/>
          </p:cNvSpPr>
          <p:nvPr>
            <p:ph idx="1"/>
          </p:nvPr>
        </p:nvSpPr>
        <p:spPr>
          <a:xfrm>
            <a:off x="342029" y="1205568"/>
            <a:ext cx="8459942" cy="3374384"/>
          </a:xfrm>
        </p:spPr>
        <p:txBody>
          <a:bodyPr>
            <a:normAutofit fontScale="92500" lnSpcReduction="20000"/>
          </a:bodyPr>
          <a:lstStyle/>
          <a:p>
            <a:pPr marL="342900"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Environmental, Agricultural, &amp; Occupational Health at UNMC, Bureau of Sociological Research (BOSR) at UNL, and Creighton University</a:t>
            </a:r>
          </a:p>
          <a:p>
            <a:pPr marL="342900"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 affects from AltEn ethanol plant- 977 residents </a:t>
            </a:r>
          </a:p>
          <a:p>
            <a:pPr marL="342900"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Mail-based or paper survey and a Qualtrics web survey (Feb 16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May 26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2022)</a:t>
            </a:r>
          </a:p>
          <a:p>
            <a:pPr marL="342900"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AltEn situation, livestock health, household members’ health, respondents’ health, and demographic questions </a:t>
            </a:r>
          </a:p>
          <a:p>
            <a:pPr marL="342900"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Biological samples or speak to health specialist</a:t>
            </a:r>
          </a:p>
          <a:p>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p:txBody>
      </p:sp>
      <p:sp>
        <p:nvSpPr>
          <p:cNvPr id="3" name="Title 2">
            <a:extLst>
              <a:ext uri="{FF2B5EF4-FFF2-40B4-BE49-F238E27FC236}">
                <a16:creationId xmlns:a16="http://schemas.microsoft.com/office/drawing/2014/main" id="{90C38983-BD39-79FC-2605-AA43CBBEAC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Survey Methodology</a:t>
            </a:r>
          </a:p>
        </p:txBody>
      </p:sp>
    </p:spTree>
    <p:extLst>
      <p:ext uri="{BB962C8B-B14F-4D97-AF65-F5344CB8AC3E}">
        <p14:creationId xmlns:p14="http://schemas.microsoft.com/office/powerpoint/2010/main" val="211162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074C725-98C0-9834-E747-AA232F05A427}"/>
              </a:ext>
            </a:extLst>
          </p:cNvPr>
          <p:cNvSpPr>
            <a:spLocks noGrp="1"/>
          </p:cNvSpPr>
          <p:nvPr>
            <p:ph idx="1"/>
          </p:nvPr>
        </p:nvSpPr>
        <p:spPr/>
        <p:txBody>
          <a:bodyPr>
            <a:normAutofit fontScale="92500" lnSpcReduction="20000"/>
          </a:bodyPr>
          <a:lstStyle/>
          <a:p>
            <a:pPr marL="342900"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Response rate ~ 37.8%</a:t>
            </a:r>
          </a:p>
          <a:p>
            <a:pPr marL="342900" indent="-342900">
              <a:lnSpc>
                <a:spcPct val="110000"/>
              </a:lnSpc>
              <a:buFont typeface="Arial" panose="020B0604020202020204" pitchFamily="34" charset="0"/>
              <a:buChar char="•"/>
            </a:pPr>
            <a:r>
              <a:rPr lang="en-US" dirty="0">
                <a:solidFill>
                  <a:schemeClr val="accent1"/>
                </a:solidFill>
                <a:latin typeface="Times New Roman" panose="02020603050405020304" pitchFamily="18" charset="0"/>
                <a:cs typeface="Times New Roman" panose="02020603050405020304" pitchFamily="18" charset="0"/>
              </a:rPr>
              <a:t> Household information </a:t>
            </a:r>
          </a:p>
          <a:p>
            <a:pPr marL="801688"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85.4% - owned houses</a:t>
            </a:r>
          </a:p>
          <a:p>
            <a:pPr marL="801688"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44% - two household members</a:t>
            </a:r>
          </a:p>
          <a:p>
            <a:pPr marL="801688" lvl="1" indent="-342900">
              <a:lnSpc>
                <a:spcPct val="11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61.2% - 35- to 65-year-olds  </a:t>
            </a:r>
          </a:p>
          <a:p>
            <a:pPr marL="342900" lvl="0" indent="-342900">
              <a:lnSpc>
                <a:spcPct val="110000"/>
              </a:lnSpc>
              <a:buFont typeface="Arial" panose="020B0604020202020204" pitchFamily="34" charset="0"/>
              <a:buChar char="•"/>
            </a:pPr>
            <a:r>
              <a:rPr lang="en-US" dirty="0">
                <a:solidFill>
                  <a:schemeClr val="accent1"/>
                </a:solidFill>
                <a:latin typeface="Times New Roman" panose="02020603050405020304" pitchFamily="18" charset="0"/>
                <a:cs typeface="Times New Roman" panose="02020603050405020304" pitchFamily="18" charset="0"/>
              </a:rPr>
              <a:t> Animal information</a:t>
            </a:r>
          </a:p>
          <a:p>
            <a:pPr marL="801688" lvl="1" indent="-342900">
              <a:lnSpc>
                <a:spcPct val="110000"/>
              </a:lnSpc>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73% - pet owners</a:t>
            </a:r>
          </a:p>
          <a:p>
            <a:pPr marL="801688" lvl="1" indent="-342900">
              <a:lnSpc>
                <a:spcPct val="110000"/>
              </a:lnSpc>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18.74%- owned livestock</a:t>
            </a:r>
          </a:p>
          <a:p>
            <a:pPr marL="342900" indent="-342900">
              <a:lnSpc>
                <a:spcPct val="110000"/>
              </a:lnSpc>
              <a:buFont typeface="Arial" panose="020B0604020202020204" pitchFamily="34" charset="0"/>
              <a:buChar char="•"/>
            </a:pPr>
            <a:r>
              <a:rPr lang="en-US" dirty="0">
                <a:solidFill>
                  <a:srgbClr val="C00000"/>
                </a:solidFill>
                <a:latin typeface="Times New Roman" panose="02020603050405020304" pitchFamily="18" charset="0"/>
                <a:cs typeface="Times New Roman" panose="02020603050405020304" pitchFamily="18" charset="0"/>
              </a:rPr>
              <a:t>Public information</a:t>
            </a:r>
          </a:p>
          <a:p>
            <a:pPr marL="801688" lvl="1" indent="-342900">
              <a:lnSpc>
                <a:spcPct val="110000"/>
              </a:lnSpc>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80.61% - aware of AltEn and 75% are worried</a:t>
            </a:r>
          </a:p>
          <a:p>
            <a:pPr marL="801688" lvl="1" indent="-342900">
              <a:buFont typeface="Arial" panose="020B0604020202020204" pitchFamily="34" charset="0"/>
              <a:buChar char="•"/>
            </a:pPr>
            <a:endParaRPr lang="en-US" sz="1600" dirty="0">
              <a:solidFill>
                <a:srgbClr val="000000"/>
              </a:solidFill>
              <a:latin typeface="Times New Roman" panose="02020603050405020304" pitchFamily="18" charset="0"/>
              <a:cs typeface="Times New Roman" panose="02020603050405020304" pitchFamily="18" charset="0"/>
            </a:endParaRPr>
          </a:p>
          <a:p>
            <a:pPr marL="801688" lvl="1"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5586157C-35B7-51C4-9D12-70D32D4509D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Preliminary Results</a:t>
            </a:r>
          </a:p>
        </p:txBody>
      </p:sp>
    </p:spTree>
    <p:extLst>
      <p:ext uri="{BB962C8B-B14F-4D97-AF65-F5344CB8AC3E}">
        <p14:creationId xmlns:p14="http://schemas.microsoft.com/office/powerpoint/2010/main" val="80415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theme/theme1.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1407</TotalTime>
  <Words>647</Words>
  <Application>Microsoft Macintosh PowerPoint</Application>
  <PresentationFormat>On-screen Show (16:9)</PresentationFormat>
  <Paragraphs>62</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Arial-BoldMT</vt:lpstr>
      <vt:lpstr>Calibri</vt:lpstr>
      <vt:lpstr>Times New Roman</vt:lpstr>
      <vt:lpstr>Wingdings</vt:lpstr>
      <vt:lpstr>UNMC Theme</vt:lpstr>
      <vt:lpstr>University Of Nebraska Assessment Of The Effects Of AltEn Contamination On Human And Environmental Health Townhall Meeting- June 16, 2022</vt:lpstr>
      <vt:lpstr>UNMC Environmental Health  Risk Perceptions Survey-2022</vt:lpstr>
      <vt:lpstr>Survey Methodology</vt:lpstr>
      <vt:lpstr>Preliminary 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Bell, Jesse E</cp:lastModifiedBy>
  <cp:revision>52</cp:revision>
  <dcterms:created xsi:type="dcterms:W3CDTF">2014-09-17T15:14:42Z</dcterms:created>
  <dcterms:modified xsi:type="dcterms:W3CDTF">2022-06-16T22:59:16Z</dcterms:modified>
</cp:coreProperties>
</file>