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39" r:id="rId1"/>
    <p:sldMasterId id="2147484837" r:id="rId2"/>
    <p:sldMasterId id="2147485326" r:id="rId3"/>
    <p:sldMasterId id="2147487652" r:id="rId4"/>
    <p:sldMasterId id="2147488763" r:id="rId5"/>
    <p:sldMasterId id="2147489733" r:id="rId6"/>
    <p:sldMasterId id="2147489744" r:id="rId7"/>
    <p:sldMasterId id="2147489756" r:id="rId8"/>
    <p:sldMasterId id="2147489811" r:id="rId9"/>
  </p:sldMasterIdLst>
  <p:notesMasterIdLst>
    <p:notesMasterId r:id="rId63"/>
  </p:notesMasterIdLst>
  <p:handoutMasterIdLst>
    <p:handoutMasterId r:id="rId64"/>
  </p:handoutMasterIdLst>
  <p:sldIdLst>
    <p:sldId id="428" r:id="rId10"/>
    <p:sldId id="594" r:id="rId11"/>
    <p:sldId id="595" r:id="rId12"/>
    <p:sldId id="478" r:id="rId13"/>
    <p:sldId id="598" r:id="rId14"/>
    <p:sldId id="606" r:id="rId15"/>
    <p:sldId id="644" r:id="rId16"/>
    <p:sldId id="592" r:id="rId17"/>
    <p:sldId id="403" r:id="rId18"/>
    <p:sldId id="460" r:id="rId19"/>
    <p:sldId id="652" r:id="rId20"/>
    <p:sldId id="607" r:id="rId21"/>
    <p:sldId id="653" r:id="rId22"/>
    <p:sldId id="654" r:id="rId23"/>
    <p:sldId id="645" r:id="rId24"/>
    <p:sldId id="655" r:id="rId25"/>
    <p:sldId id="656" r:id="rId26"/>
    <p:sldId id="661" r:id="rId27"/>
    <p:sldId id="670" r:id="rId28"/>
    <p:sldId id="671" r:id="rId29"/>
    <p:sldId id="672" r:id="rId30"/>
    <p:sldId id="673" r:id="rId31"/>
    <p:sldId id="632" r:id="rId32"/>
    <p:sldId id="663" r:id="rId33"/>
    <p:sldId id="665" r:id="rId34"/>
    <p:sldId id="667" r:id="rId35"/>
    <p:sldId id="668" r:id="rId36"/>
    <p:sldId id="675" r:id="rId37"/>
    <p:sldId id="662" r:id="rId38"/>
    <p:sldId id="657" r:id="rId39"/>
    <p:sldId id="659" r:id="rId40"/>
    <p:sldId id="660" r:id="rId41"/>
    <p:sldId id="676" r:id="rId42"/>
    <p:sldId id="674" r:id="rId43"/>
    <p:sldId id="603" r:id="rId44"/>
    <p:sldId id="651" r:id="rId45"/>
    <p:sldId id="669" r:id="rId46"/>
    <p:sldId id="666" r:id="rId47"/>
    <p:sldId id="456" r:id="rId48"/>
    <p:sldId id="677" r:id="rId49"/>
    <p:sldId id="256" r:id="rId50"/>
    <p:sldId id="678" r:id="rId51"/>
    <p:sldId id="684" r:id="rId52"/>
    <p:sldId id="682" r:id="rId53"/>
    <p:sldId id="683" r:id="rId54"/>
    <p:sldId id="591" r:id="rId55"/>
    <p:sldId id="680" r:id="rId56"/>
    <p:sldId id="563" r:id="rId57"/>
    <p:sldId id="681" r:id="rId58"/>
    <p:sldId id="596" r:id="rId59"/>
    <p:sldId id="588" r:id="rId60"/>
    <p:sldId id="608" r:id="rId61"/>
    <p:sldId id="685" r:id="rId62"/>
  </p:sldIdLst>
  <p:sldSz cx="9144000" cy="6858000" type="screen4x3"/>
  <p:notesSz cx="7102475" cy="9388475"/>
  <p:custDataLst>
    <p:tags r:id="rId65"/>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dra McCormac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autoAdjust="0"/>
    <p:restoredTop sz="66256" autoAdjust="0"/>
  </p:normalViewPr>
  <p:slideViewPr>
    <p:cSldViewPr>
      <p:cViewPr>
        <p:scale>
          <a:sx n="103" d="100"/>
          <a:sy n="103" d="100"/>
        </p:scale>
        <p:origin x="1880" y="-8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8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46D28E-6CE5-C743-83E5-2C7DEBCD304D}"/>
              </a:ext>
            </a:extLst>
          </p:cNvPr>
          <p:cNvSpPr>
            <a:spLocks noGrp="1"/>
          </p:cNvSpPr>
          <p:nvPr>
            <p:ph type="hdr" sz="quarter"/>
          </p:nvPr>
        </p:nvSpPr>
        <p:spPr>
          <a:xfrm>
            <a:off x="0" y="0"/>
            <a:ext cx="3078163" cy="469900"/>
          </a:xfrm>
          <a:prstGeom prst="rect">
            <a:avLst/>
          </a:prstGeom>
        </p:spPr>
        <p:txBody>
          <a:bodyPr vert="horz" lIns="94225" tIns="47113" rIns="94225" bIns="47113" rtlCol="0"/>
          <a:lstStyle>
            <a:lvl1pPr algn="l">
              <a:defRPr sz="1300"/>
            </a:lvl1pPr>
          </a:lstStyle>
          <a:p>
            <a:pPr>
              <a:defRPr/>
            </a:pPr>
            <a:endParaRPr lang="en-US"/>
          </a:p>
        </p:txBody>
      </p:sp>
      <p:sp>
        <p:nvSpPr>
          <p:cNvPr id="3" name="Date Placeholder 2">
            <a:extLst>
              <a:ext uri="{FF2B5EF4-FFF2-40B4-BE49-F238E27FC236}">
                <a16:creationId xmlns:a16="http://schemas.microsoft.com/office/drawing/2014/main" id="{F088ED68-D055-6846-8DB8-78C38ECC654F}"/>
              </a:ext>
            </a:extLst>
          </p:cNvPr>
          <p:cNvSpPr>
            <a:spLocks noGrp="1"/>
          </p:cNvSpPr>
          <p:nvPr>
            <p:ph type="dt" sz="quarter" idx="1"/>
          </p:nvPr>
        </p:nvSpPr>
        <p:spPr>
          <a:xfrm>
            <a:off x="4022725" y="0"/>
            <a:ext cx="3078163" cy="469900"/>
          </a:xfrm>
          <a:prstGeom prst="rect">
            <a:avLst/>
          </a:prstGeom>
        </p:spPr>
        <p:txBody>
          <a:bodyPr vert="horz" lIns="94225" tIns="47113" rIns="94225" bIns="47113" rtlCol="0"/>
          <a:lstStyle>
            <a:lvl1pPr algn="r">
              <a:defRPr sz="1300"/>
            </a:lvl1pPr>
          </a:lstStyle>
          <a:p>
            <a:pPr>
              <a:defRPr/>
            </a:pPr>
            <a:fld id="{53FFCDCD-DF96-C646-860C-09DFF4169DEB}" type="datetimeFigureOut">
              <a:rPr lang="en-US"/>
              <a:pPr>
                <a:defRPr/>
              </a:pPr>
              <a:t>9/25/22</a:t>
            </a:fld>
            <a:endParaRPr lang="en-US"/>
          </a:p>
        </p:txBody>
      </p:sp>
      <p:sp>
        <p:nvSpPr>
          <p:cNvPr id="4" name="Footer Placeholder 3">
            <a:extLst>
              <a:ext uri="{FF2B5EF4-FFF2-40B4-BE49-F238E27FC236}">
                <a16:creationId xmlns:a16="http://schemas.microsoft.com/office/drawing/2014/main" id="{180DEE58-6F8E-6D4F-ADE2-E5515D493074}"/>
              </a:ext>
            </a:extLst>
          </p:cNvPr>
          <p:cNvSpPr>
            <a:spLocks noGrp="1"/>
          </p:cNvSpPr>
          <p:nvPr>
            <p:ph type="ftr" sz="quarter" idx="2"/>
          </p:nvPr>
        </p:nvSpPr>
        <p:spPr>
          <a:xfrm>
            <a:off x="0" y="8918575"/>
            <a:ext cx="3078163" cy="469900"/>
          </a:xfrm>
          <a:prstGeom prst="rect">
            <a:avLst/>
          </a:prstGeom>
        </p:spPr>
        <p:txBody>
          <a:bodyPr vert="horz" lIns="94225" tIns="47113" rIns="94225" bIns="47113" rtlCol="0" anchor="b"/>
          <a:lstStyle>
            <a:lvl1pPr algn="l">
              <a:defRPr sz="1300"/>
            </a:lvl1pPr>
          </a:lstStyle>
          <a:p>
            <a:pPr>
              <a:defRPr/>
            </a:pPr>
            <a:endParaRPr lang="en-US"/>
          </a:p>
        </p:txBody>
      </p:sp>
      <p:sp>
        <p:nvSpPr>
          <p:cNvPr id="5" name="Slide Number Placeholder 4">
            <a:extLst>
              <a:ext uri="{FF2B5EF4-FFF2-40B4-BE49-F238E27FC236}">
                <a16:creationId xmlns:a16="http://schemas.microsoft.com/office/drawing/2014/main" id="{2B46F77A-3181-BD4F-A089-995A7DF1CE77}"/>
              </a:ext>
            </a:extLst>
          </p:cNvPr>
          <p:cNvSpPr>
            <a:spLocks noGrp="1"/>
          </p:cNvSpPr>
          <p:nvPr>
            <p:ph type="sldNum" sz="quarter" idx="3"/>
          </p:nvPr>
        </p:nvSpPr>
        <p:spPr>
          <a:xfrm>
            <a:off x="4022725" y="8918575"/>
            <a:ext cx="3078163" cy="469900"/>
          </a:xfrm>
          <a:prstGeom prst="rect">
            <a:avLst/>
          </a:prstGeom>
        </p:spPr>
        <p:txBody>
          <a:bodyPr vert="horz" wrap="square" lIns="94225" tIns="47113" rIns="94225" bIns="47113" numCol="1" anchor="b" anchorCtr="0" compatLnSpc="1">
            <a:prstTxWarp prst="textNoShape">
              <a:avLst/>
            </a:prstTxWarp>
          </a:bodyPr>
          <a:lstStyle>
            <a:lvl1pPr algn="r">
              <a:defRPr sz="1300"/>
            </a:lvl1pPr>
          </a:lstStyle>
          <a:p>
            <a:fld id="{E8F4F2EA-7EB9-0D4C-8079-FDA7E32C109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4ECA7F4-5F8C-F741-A384-CA6CAB4D7D42}"/>
              </a:ext>
            </a:extLst>
          </p:cNvPr>
          <p:cNvSpPr>
            <a:spLocks noGrp="1" noChangeArrowheads="1"/>
          </p:cNvSpPr>
          <p:nvPr>
            <p:ph type="hdr" sz="quarter"/>
          </p:nvPr>
        </p:nvSpPr>
        <p:spPr bwMode="auto">
          <a:xfrm>
            <a:off x="0" y="0"/>
            <a:ext cx="3078163"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225" tIns="47113" rIns="94225" bIns="47113" numCol="1" anchor="t" anchorCtr="0" compatLnSpc="1">
            <a:prstTxWarp prst="textNoShape">
              <a:avLst/>
            </a:prstTxWarp>
          </a:bodyPr>
          <a:lstStyle>
            <a:lvl1pPr>
              <a:defRPr sz="1300">
                <a:latin typeface="Arial" charset="0"/>
                <a:ea typeface="ＭＳ Ｐゴシック" pitchFamily="16" charset="-128"/>
              </a:defRPr>
            </a:lvl1pPr>
          </a:lstStyle>
          <a:p>
            <a:pPr>
              <a:defRPr/>
            </a:pPr>
            <a:endParaRPr lang="en-US" altLang="en-US"/>
          </a:p>
        </p:txBody>
      </p:sp>
      <p:sp>
        <p:nvSpPr>
          <p:cNvPr id="8195" name="Rectangle 3">
            <a:extLst>
              <a:ext uri="{FF2B5EF4-FFF2-40B4-BE49-F238E27FC236}">
                <a16:creationId xmlns:a16="http://schemas.microsoft.com/office/drawing/2014/main" id="{D471EC00-5EF6-454A-9B03-8346C4FF38D5}"/>
              </a:ext>
            </a:extLst>
          </p:cNvPr>
          <p:cNvSpPr>
            <a:spLocks noGrp="1" noChangeArrowheads="1"/>
          </p:cNvSpPr>
          <p:nvPr>
            <p:ph type="dt" idx="1"/>
          </p:nvPr>
        </p:nvSpPr>
        <p:spPr bwMode="auto">
          <a:xfrm>
            <a:off x="4024313" y="0"/>
            <a:ext cx="3078162" cy="46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225" tIns="47113" rIns="94225" bIns="47113" numCol="1" anchor="t" anchorCtr="0" compatLnSpc="1">
            <a:prstTxWarp prst="textNoShape">
              <a:avLst/>
            </a:prstTxWarp>
          </a:bodyPr>
          <a:lstStyle>
            <a:lvl1pPr algn="r">
              <a:defRPr sz="1300">
                <a:latin typeface="Arial" charset="0"/>
                <a:ea typeface="ＭＳ Ｐゴシック" pitchFamily="16" charset="-128"/>
              </a:defRPr>
            </a:lvl1pPr>
          </a:lstStyle>
          <a:p>
            <a:pPr>
              <a:defRPr/>
            </a:pPr>
            <a:endParaRPr lang="en-US" altLang="en-US"/>
          </a:p>
        </p:txBody>
      </p:sp>
      <p:sp>
        <p:nvSpPr>
          <p:cNvPr id="168964" name="Rectangle 4">
            <a:extLst>
              <a:ext uri="{FF2B5EF4-FFF2-40B4-BE49-F238E27FC236}">
                <a16:creationId xmlns:a16="http://schemas.microsoft.com/office/drawing/2014/main" id="{7E74852C-74F5-F7D4-A1A7-38B3C4A9199A}"/>
              </a:ext>
            </a:extLst>
          </p:cNvPr>
          <p:cNvSpPr>
            <a:spLocks noGrp="1" noRot="1" noChangeAspect="1" noChangeArrowheads="1" noTextEdit="1"/>
          </p:cNvSpPr>
          <p:nvPr>
            <p:ph type="sldImg" idx="2"/>
          </p:nvPr>
        </p:nvSpPr>
        <p:spPr bwMode="auto">
          <a:xfrm>
            <a:off x="1204913" y="704850"/>
            <a:ext cx="4692650" cy="3521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a:extLst>
              <a:ext uri="{FF2B5EF4-FFF2-40B4-BE49-F238E27FC236}">
                <a16:creationId xmlns:a16="http://schemas.microsoft.com/office/drawing/2014/main" id="{25771FFA-82B1-2247-8839-5B2CEF25B2C0}"/>
              </a:ext>
            </a:extLst>
          </p:cNvPr>
          <p:cNvSpPr>
            <a:spLocks noGrp="1" noChangeArrowheads="1"/>
          </p:cNvSpPr>
          <p:nvPr>
            <p:ph type="body" sz="quarter" idx="3"/>
          </p:nvPr>
        </p:nvSpPr>
        <p:spPr bwMode="auto">
          <a:xfrm>
            <a:off x="946150" y="4459288"/>
            <a:ext cx="5210175" cy="422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225" tIns="47113" rIns="94225" bIns="4711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198" name="Rectangle 6">
            <a:extLst>
              <a:ext uri="{FF2B5EF4-FFF2-40B4-BE49-F238E27FC236}">
                <a16:creationId xmlns:a16="http://schemas.microsoft.com/office/drawing/2014/main" id="{98A65EDD-A853-684F-A01A-D40D4F72338B}"/>
              </a:ext>
            </a:extLst>
          </p:cNvPr>
          <p:cNvSpPr>
            <a:spLocks noGrp="1" noChangeArrowheads="1"/>
          </p:cNvSpPr>
          <p:nvPr>
            <p:ph type="ftr" sz="quarter" idx="4"/>
          </p:nvPr>
        </p:nvSpPr>
        <p:spPr bwMode="auto">
          <a:xfrm>
            <a:off x="0" y="8920163"/>
            <a:ext cx="3078163" cy="46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225" tIns="47113" rIns="94225" bIns="47113" numCol="1" anchor="b" anchorCtr="0" compatLnSpc="1">
            <a:prstTxWarp prst="textNoShape">
              <a:avLst/>
            </a:prstTxWarp>
          </a:bodyPr>
          <a:lstStyle>
            <a:lvl1pPr>
              <a:defRPr sz="1300">
                <a:latin typeface="Arial" charset="0"/>
                <a:ea typeface="ＭＳ Ｐゴシック" pitchFamily="16" charset="-128"/>
              </a:defRPr>
            </a:lvl1pPr>
          </a:lstStyle>
          <a:p>
            <a:pPr>
              <a:defRPr/>
            </a:pPr>
            <a:endParaRPr lang="en-US" altLang="en-US"/>
          </a:p>
        </p:txBody>
      </p:sp>
      <p:sp>
        <p:nvSpPr>
          <p:cNvPr id="8199" name="Rectangle 7">
            <a:extLst>
              <a:ext uri="{FF2B5EF4-FFF2-40B4-BE49-F238E27FC236}">
                <a16:creationId xmlns:a16="http://schemas.microsoft.com/office/drawing/2014/main" id="{F23F2BBB-20F5-1E4B-921D-4ECCEC80DFAA}"/>
              </a:ext>
            </a:extLst>
          </p:cNvPr>
          <p:cNvSpPr>
            <a:spLocks noGrp="1" noChangeArrowheads="1"/>
          </p:cNvSpPr>
          <p:nvPr>
            <p:ph type="sldNum" sz="quarter" idx="5"/>
          </p:nvPr>
        </p:nvSpPr>
        <p:spPr bwMode="auto">
          <a:xfrm>
            <a:off x="4024313" y="8920163"/>
            <a:ext cx="3078162" cy="46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225" tIns="47113" rIns="94225" bIns="47113" numCol="1" anchor="b" anchorCtr="0" compatLnSpc="1">
            <a:prstTxWarp prst="textNoShape">
              <a:avLst/>
            </a:prstTxWarp>
          </a:bodyPr>
          <a:lstStyle>
            <a:lvl1pPr algn="r">
              <a:defRPr sz="1300"/>
            </a:lvl1pPr>
          </a:lstStyle>
          <a:p>
            <a:fld id="{8A8936E5-5620-BD44-89C5-2DEF13DD9EA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A5CD0641-5111-1CCC-5C8A-84265C81F923}"/>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1C2FE257-38FE-F167-B858-B52E887F48BC}"/>
              </a:ext>
            </a:extLst>
          </p:cNvPr>
          <p:cNvSpPr>
            <a:spLocks noGrp="1" noChangeArrowheads="1"/>
          </p:cNvSpPr>
          <p:nvPr>
            <p:ph type="body" idx="1"/>
          </p:nvPr>
        </p:nvSpPr>
        <p:spPr>
          <a:noFill/>
        </p:spPr>
        <p:txBody>
          <a:bodyPr/>
          <a:lstStyle/>
          <a:p>
            <a:r>
              <a:rPr lang="en-US" altLang="en-US" dirty="0">
                <a:latin typeface="Arial" panose="020B0604020202020204" pitchFamily="34" charset="0"/>
                <a:ea typeface="ＭＳ Ｐゴシック" panose="020B0600070205080204" pitchFamily="34" charset="-128"/>
              </a:rPr>
              <a:t>My name is Jeff Bender and I serve as the Director of the Upper Midwest Agricultural Safety and Health Center based at the Univ of Minnesota.</a:t>
            </a:r>
          </a:p>
        </p:txBody>
      </p:sp>
      <p:sp>
        <p:nvSpPr>
          <p:cNvPr id="172036" name="Slide Number Placeholder 3">
            <a:extLst>
              <a:ext uri="{FF2B5EF4-FFF2-40B4-BE49-F238E27FC236}">
                <a16:creationId xmlns:a16="http://schemas.microsoft.com/office/drawing/2014/main" id="{1B76BDD1-C531-2791-2CE8-5694CB01384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3900" indent="-277813">
              <a:defRPr sz="2400">
                <a:solidFill>
                  <a:schemeClr val="tx1"/>
                </a:solidFill>
                <a:latin typeface="Arial" panose="020B0604020202020204" pitchFamily="34" charset="0"/>
                <a:ea typeface="ＭＳ Ｐゴシック" panose="020B0600070205080204" pitchFamily="34" charset="-128"/>
              </a:defRPr>
            </a:lvl2pPr>
            <a:lvl3pPr marL="1112838" indent="-222250">
              <a:defRPr sz="2400">
                <a:solidFill>
                  <a:schemeClr val="tx1"/>
                </a:solidFill>
                <a:latin typeface="Arial" panose="020B0604020202020204" pitchFamily="34" charset="0"/>
                <a:ea typeface="ＭＳ Ｐゴシック" panose="020B0600070205080204" pitchFamily="34" charset="-128"/>
              </a:defRPr>
            </a:lvl3pPr>
            <a:lvl4pPr marL="1558925" indent="-222250">
              <a:defRPr sz="2400">
                <a:solidFill>
                  <a:schemeClr val="tx1"/>
                </a:solidFill>
                <a:latin typeface="Arial" panose="020B0604020202020204" pitchFamily="34" charset="0"/>
                <a:ea typeface="ＭＳ Ｐゴシック" panose="020B0600070205080204" pitchFamily="34" charset="-128"/>
              </a:defRPr>
            </a:lvl4pPr>
            <a:lvl5pPr marL="2005013" indent="-222250">
              <a:defRPr sz="2400">
                <a:solidFill>
                  <a:schemeClr val="tx1"/>
                </a:solidFill>
                <a:latin typeface="Arial" panose="020B0604020202020204" pitchFamily="34" charset="0"/>
                <a:ea typeface="ＭＳ Ｐゴシック" panose="020B0600070205080204" pitchFamily="34" charset="-128"/>
              </a:defRPr>
            </a:lvl5pPr>
            <a:lvl6pPr marL="24622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94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766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338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60BCFD-010B-AA4D-B2DE-37BEFFC81870}" type="slidenum">
              <a:rPr lang="en-US" altLang="en-US" sz="1300"/>
              <a:pPr/>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5ddb5f05d7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15ddb5f05d7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I’ll give a little background on our center and the work we do. Upper Midwest Ag Safety and Health center is a collaboration of 5-leading research and outreach institutions. Two university of </a:t>
            </a:r>
            <a:r>
              <a:rPr lang="en" dirty="0" err="1"/>
              <a:t>minnesota</a:t>
            </a:r>
            <a:r>
              <a:rPr lang="en" dirty="0"/>
              <a:t> colleges: the school of veterinary medicine and the school of public health, which is where I am based. Also, the </a:t>
            </a:r>
            <a:r>
              <a:rPr lang="en" dirty="0" err="1"/>
              <a:t>minnesota</a:t>
            </a:r>
            <a:r>
              <a:rPr lang="en" dirty="0"/>
              <a:t> department of health, where much of their expertise has been in zoonotic </a:t>
            </a:r>
            <a:r>
              <a:rPr lang="en" dirty="0" err="1"/>
              <a:t>dieases</a:t>
            </a:r>
            <a:r>
              <a:rPr lang="en" dirty="0"/>
              <a:t>, the national farm medicine center, in Marshfield WE, and the migrant clinicians network, which helps our focus on the farm worker population. What we actually do falls into a few buckets: Research, education, and outreach. Give examples of each. </a:t>
            </a:r>
            <a:endParaRPr dirty="0"/>
          </a:p>
          <a:p>
            <a:pPr marL="0" lvl="0" indent="0" algn="l" rtl="0">
              <a:spcBef>
                <a:spcPts val="0"/>
              </a:spcBef>
              <a:spcAft>
                <a:spcPts val="0"/>
              </a:spcAft>
              <a:buNone/>
            </a:pPr>
            <a:r>
              <a:rPr lang="en" dirty="0"/>
              <a:t>Finally, our focus areas help to understand our expertise. Much of our research focus is on animal agriculture, as you can see by zoonotic diseases, AMR, and biosecurity, but we try to be as plugged into the upper </a:t>
            </a:r>
            <a:r>
              <a:rPr lang="en" dirty="0" err="1"/>
              <a:t>midwest</a:t>
            </a:r>
            <a:r>
              <a:rPr lang="en" dirty="0"/>
              <a:t> agricultural community as possible. So we create materials and do activities that benefit the workforce, through focus areas like injury prevention, mental health, ag education, and agritourism. </a:t>
            </a:r>
            <a:endParaRPr dirty="0"/>
          </a:p>
          <a:p>
            <a:pPr marL="0" lvl="0" indent="0" algn="l" rtl="0">
              <a:spcBef>
                <a:spcPts val="0"/>
              </a:spcBef>
              <a:spcAft>
                <a:spcPts val="0"/>
              </a:spcAft>
              <a:buNone/>
            </a:pPr>
            <a:r>
              <a:rPr lang="en" dirty="0"/>
              <a:t>We are one of 11 centers around the country funded by the CDC to work to improve the safety and health of farmers. </a:t>
            </a:r>
            <a:endParaRPr dirty="0"/>
          </a:p>
        </p:txBody>
      </p:sp>
      <p:sp>
        <p:nvSpPr>
          <p:cNvPr id="111" name="Google Shape;111;g15ddb5f05d7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936E5-5620-BD44-89C5-2DEF13DD9EA6}" type="slidenum">
              <a:rPr lang="en-US" altLang="en-US" smtClean="0"/>
              <a:pPr/>
              <a:t>43</a:t>
            </a:fld>
            <a:endParaRPr lang="en-US" altLang="en-US"/>
          </a:p>
        </p:txBody>
      </p:sp>
    </p:spTree>
    <p:extLst>
      <p:ext uri="{BB962C8B-B14F-4D97-AF65-F5344CB8AC3E}">
        <p14:creationId xmlns:p14="http://schemas.microsoft.com/office/powerpoint/2010/main" val="833072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EEB02AC-F36C-5A55-7166-8821A23AD8B9}"/>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74CD5380-05E0-3549-11B3-BAFB0AC0D7AF}"/>
              </a:ext>
            </a:extLst>
          </p:cNvPr>
          <p:cNvSpPr>
            <a:spLocks noGrp="1" noChangeArrowheads="1"/>
          </p:cNvSpPr>
          <p:nvPr>
            <p:ph type="body" idx="1"/>
          </p:nvPr>
        </p:nvSpPr>
        <p:spPr>
          <a:noFill/>
        </p:spPr>
        <p:txBody>
          <a:bodyPr/>
          <a:lstStyle/>
          <a:p>
            <a:endParaRPr lang="en-US" altLang="en-US">
              <a:latin typeface="Arial" panose="020B0604020202020204" pitchFamily="34" charset="0"/>
              <a:ea typeface="ＭＳ Ｐゴシック" panose="020B0600070205080204" pitchFamily="34" charset="-128"/>
            </a:endParaRPr>
          </a:p>
        </p:txBody>
      </p:sp>
      <p:sp>
        <p:nvSpPr>
          <p:cNvPr id="37892" name="Slide Number Placeholder 3">
            <a:extLst>
              <a:ext uri="{FF2B5EF4-FFF2-40B4-BE49-F238E27FC236}">
                <a16:creationId xmlns:a16="http://schemas.microsoft.com/office/drawing/2014/main" id="{6122D59E-5921-1A1E-B427-AAEF4476F45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769F86-CCFA-2940-9A54-0763A2E80A10}" type="slidenum">
              <a:rPr lang="en-US" altLang="en-US" sz="1300"/>
              <a:pPr/>
              <a:t>49</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A808164-594C-3B7D-C5AF-7C4DF3CCA769}"/>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4B2ACEB-AEB7-7B85-C4AC-CDDD5F7C9799}"/>
              </a:ext>
            </a:extLst>
          </p:cNvPr>
          <p:cNvSpPr>
            <a:spLocks noGrp="1" noChangeArrowheads="1"/>
          </p:cNvSpPr>
          <p:nvPr>
            <p:ph type="body" idx="1"/>
          </p:nvPr>
        </p:nvSpPr>
        <p:spPr>
          <a:noFill/>
        </p:spPr>
        <p:txBody>
          <a:bodyPr/>
          <a:lstStyle/>
          <a:p>
            <a:r>
              <a:rPr lang="en-US" altLang="en-US">
                <a:latin typeface="Arial" panose="020B0604020202020204" pitchFamily="34" charset="0"/>
                <a:ea typeface="ＭＳ Ｐゴシック" panose="020B0600070205080204" pitchFamily="34" charset="-128"/>
              </a:rPr>
              <a:t>We are dedicated to developing a team to address the variety or problems affecting producers.  These include:</a:t>
            </a:r>
          </a:p>
          <a:p>
            <a:r>
              <a:rPr lang="en-US" altLang="en-US">
                <a:latin typeface="Arial" panose="020B0604020202020204" pitchFamily="34" charset="0"/>
                <a:ea typeface="ＭＳ Ｐゴシック" panose="020B0600070205080204" pitchFamily="34" charset="-128"/>
              </a:rPr>
              <a:t>Educators?</a:t>
            </a:r>
          </a:p>
          <a:p>
            <a:r>
              <a:rPr lang="en-US" altLang="en-US">
                <a:latin typeface="Arial" panose="020B0604020202020204" pitchFamily="34" charset="0"/>
                <a:ea typeface="ＭＳ Ｐゴシック" panose="020B0600070205080204" pitchFamily="34" charset="-128"/>
              </a:rPr>
              <a:t>Community leaders?</a:t>
            </a:r>
          </a:p>
          <a:p>
            <a:r>
              <a:rPr lang="en-US" altLang="en-US">
                <a:latin typeface="Arial" panose="020B0604020202020204" pitchFamily="34" charset="0"/>
                <a:ea typeface="ＭＳ Ｐゴシック" panose="020B0600070205080204" pitchFamily="34" charset="-128"/>
              </a:rPr>
              <a:t>Extension?</a:t>
            </a:r>
          </a:p>
          <a:p>
            <a:r>
              <a:rPr lang="en-US" altLang="en-US">
                <a:latin typeface="Arial" panose="020B0604020202020204" pitchFamily="34" charset="0"/>
                <a:ea typeface="ＭＳ Ｐゴシック" panose="020B0600070205080204" pitchFamily="34" charset="-128"/>
              </a:rPr>
              <a:t>Health care providers?</a:t>
            </a:r>
          </a:p>
          <a:p>
            <a:r>
              <a:rPr lang="en-US" altLang="en-US">
                <a:latin typeface="Arial" panose="020B0604020202020204" pitchFamily="34" charset="0"/>
                <a:ea typeface="ＭＳ Ｐゴシック" panose="020B0600070205080204" pitchFamily="34" charset="-128"/>
              </a:rPr>
              <a:t>Veterinarians?</a:t>
            </a:r>
          </a:p>
          <a:p>
            <a:r>
              <a:rPr lang="en-US" altLang="en-US">
                <a:latin typeface="Arial" panose="020B0604020202020204" pitchFamily="34" charset="0"/>
                <a:ea typeface="ＭＳ Ｐゴシック" panose="020B0600070205080204" pitchFamily="34" charset="-128"/>
              </a:rPr>
              <a:t>Nutritionists?</a:t>
            </a:r>
          </a:p>
          <a:p>
            <a:r>
              <a:rPr lang="en-US" altLang="en-US">
                <a:latin typeface="Arial" panose="020B0604020202020204" pitchFamily="34" charset="0"/>
                <a:ea typeface="ＭＳ Ｐゴシック" panose="020B0600070205080204" pitchFamily="34" charset="-128"/>
              </a:rPr>
              <a:t>Industrial hygienist?</a:t>
            </a:r>
          </a:p>
          <a:p>
            <a:r>
              <a:rPr lang="en-US" altLang="en-US">
                <a:latin typeface="Arial" panose="020B0604020202020204" pitchFamily="34" charset="0"/>
                <a:ea typeface="ＭＳ Ｐゴシック" panose="020B0600070205080204" pitchFamily="34" charset="-128"/>
              </a:rPr>
              <a:t>Others</a:t>
            </a:r>
          </a:p>
        </p:txBody>
      </p:sp>
      <p:sp>
        <p:nvSpPr>
          <p:cNvPr id="40964" name="Slide Number Placeholder 3">
            <a:extLst>
              <a:ext uri="{FF2B5EF4-FFF2-40B4-BE49-F238E27FC236}">
                <a16:creationId xmlns:a16="http://schemas.microsoft.com/office/drawing/2014/main" id="{D78D19D0-96DC-C01F-B97E-A7A6689F1093}"/>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59F9D5-EE2C-3E48-8209-9967C12F2901}" type="slidenum">
              <a:rPr lang="en-US" altLang="en-US" sz="1300"/>
              <a:pPr/>
              <a:t>51</a:t>
            </a:fld>
            <a:endParaRPr lang="en-US"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A67F6DCC-87AC-B4D1-25AC-FD7AD2EE0DA1}"/>
              </a:ext>
            </a:extLst>
          </p:cNvPr>
          <p:cNvSpPr>
            <a:spLocks noGrp="1" noRot="1" noChangeAspect="1" noChangeArrowheads="1" noTextEdit="1"/>
          </p:cNvSpPr>
          <p:nvPr>
            <p:ph type="sldImg"/>
          </p:nvPr>
        </p:nvSpPr>
        <p:spPr>
          <a:ln/>
        </p:spPr>
      </p:sp>
      <p:sp>
        <p:nvSpPr>
          <p:cNvPr id="233475" name="Notes Placeholder 2">
            <a:extLst>
              <a:ext uri="{FF2B5EF4-FFF2-40B4-BE49-F238E27FC236}">
                <a16:creationId xmlns:a16="http://schemas.microsoft.com/office/drawing/2014/main" id="{33D90E27-0E11-8222-0045-69AA46088BF1}"/>
              </a:ext>
            </a:extLst>
          </p:cNvPr>
          <p:cNvSpPr>
            <a:spLocks noGrp="1" noChangeArrowheads="1"/>
          </p:cNvSpPr>
          <p:nvPr>
            <p:ph type="body" idx="1"/>
          </p:nvPr>
        </p:nvSpPr>
        <p:spPr>
          <a:noFill/>
        </p:spPr>
        <p:txBody>
          <a:bodyPr/>
          <a:lstStyle/>
          <a:p>
            <a:r>
              <a:rPr lang="en-US" altLang="en-US">
                <a:latin typeface="Arial" panose="020B0604020202020204" pitchFamily="34" charset="0"/>
                <a:ea typeface="ＭＳ Ｐゴシック" panose="020B0600070205080204" pitchFamily="34" charset="-128"/>
              </a:rPr>
              <a:t>We have a number of other projects reflecting some of these evolving needs in our rural and agricultural communities.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These include work and support for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Stress and Mental Health</a:t>
            </a:r>
          </a:p>
          <a:p>
            <a:r>
              <a:rPr lang="en-US" altLang="en-US">
                <a:latin typeface="Arial" panose="020B0604020202020204" pitchFamily="34" charset="0"/>
                <a:ea typeface="ＭＳ Ｐゴシック" panose="020B0600070205080204" pitchFamily="34" charset="-128"/>
              </a:rPr>
              <a:t>Engaging our Volunteer Fire Department Training – training them to be able to respond to farm emergencies</a:t>
            </a:r>
          </a:p>
          <a:p>
            <a:r>
              <a:rPr lang="en-US" altLang="en-US">
                <a:latin typeface="Arial" panose="020B0604020202020204" pitchFamily="34" charset="0"/>
                <a:ea typeface="ＭＳ Ｐゴシック" panose="020B0600070205080204" pitchFamily="34" charset="-128"/>
              </a:rPr>
              <a:t>Animal Handling Education</a:t>
            </a:r>
          </a:p>
          <a:p>
            <a:r>
              <a:rPr lang="en-US" altLang="en-US">
                <a:latin typeface="Arial" panose="020B0604020202020204" pitchFamily="34" charset="0"/>
                <a:ea typeface="ＭＳ Ｐゴシック" panose="020B0600070205080204" pitchFamily="34" charset="-128"/>
              </a:rPr>
              <a:t>Transmission of airborne viruses</a:t>
            </a:r>
          </a:p>
          <a:p>
            <a:r>
              <a:rPr lang="en-US" altLang="en-US">
                <a:latin typeface="Arial" panose="020B0604020202020204" pitchFamily="34" charset="0"/>
                <a:ea typeface="ＭＳ Ｐゴシック" panose="020B0600070205080204" pitchFamily="34" charset="-128"/>
              </a:rPr>
              <a:t>Aging in rural communities</a:t>
            </a:r>
          </a:p>
          <a:p>
            <a:endParaRPr lang="en-US" altLang="en-US">
              <a:latin typeface="Arial" panose="020B0604020202020204" pitchFamily="34" charset="0"/>
              <a:ea typeface="ＭＳ Ｐゴシック" panose="020B0600070205080204" pitchFamily="34" charset="-128"/>
            </a:endParaRPr>
          </a:p>
        </p:txBody>
      </p:sp>
      <p:sp>
        <p:nvSpPr>
          <p:cNvPr id="233476" name="Slide Number Placeholder 3">
            <a:extLst>
              <a:ext uri="{FF2B5EF4-FFF2-40B4-BE49-F238E27FC236}">
                <a16:creationId xmlns:a16="http://schemas.microsoft.com/office/drawing/2014/main" id="{9D6B39F6-AE0E-226D-BE9B-03EE50CB67B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3900" indent="-277813">
              <a:defRPr sz="2400">
                <a:solidFill>
                  <a:schemeClr val="tx1"/>
                </a:solidFill>
                <a:latin typeface="Arial" panose="020B0604020202020204" pitchFamily="34" charset="0"/>
                <a:ea typeface="ＭＳ Ｐゴシック" panose="020B0600070205080204" pitchFamily="34" charset="-128"/>
              </a:defRPr>
            </a:lvl2pPr>
            <a:lvl3pPr marL="1112838" indent="-222250">
              <a:defRPr sz="2400">
                <a:solidFill>
                  <a:schemeClr val="tx1"/>
                </a:solidFill>
                <a:latin typeface="Arial" panose="020B0604020202020204" pitchFamily="34" charset="0"/>
                <a:ea typeface="ＭＳ Ｐゴシック" panose="020B0600070205080204" pitchFamily="34" charset="-128"/>
              </a:defRPr>
            </a:lvl3pPr>
            <a:lvl4pPr marL="1558925" indent="-222250">
              <a:defRPr sz="2400">
                <a:solidFill>
                  <a:schemeClr val="tx1"/>
                </a:solidFill>
                <a:latin typeface="Arial" panose="020B0604020202020204" pitchFamily="34" charset="0"/>
                <a:ea typeface="ＭＳ Ｐゴシック" panose="020B0600070205080204" pitchFamily="34" charset="-128"/>
              </a:defRPr>
            </a:lvl4pPr>
            <a:lvl5pPr marL="2005013" indent="-222250">
              <a:defRPr sz="2400">
                <a:solidFill>
                  <a:schemeClr val="tx1"/>
                </a:solidFill>
                <a:latin typeface="Arial" panose="020B0604020202020204" pitchFamily="34" charset="0"/>
                <a:ea typeface="ＭＳ Ｐゴシック" panose="020B0600070205080204" pitchFamily="34" charset="-128"/>
              </a:defRPr>
            </a:lvl5pPr>
            <a:lvl6pPr marL="24622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94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766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338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67D314-C639-9C49-AC41-C4D071210FF1}" type="slidenum">
              <a:rPr lang="en-US" altLang="en-US" sz="1300"/>
              <a:pPr/>
              <a:t>52</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ACEA946C-2C02-F7F5-A6BB-BC205B5A3147}"/>
              </a:ext>
            </a:extLst>
          </p:cNvPr>
          <p:cNvSpPr>
            <a:spLocks noGrp="1" noRot="1" noChangeAspect="1" noChangeArrowheads="1" noTextEdit="1"/>
          </p:cNvSpPr>
          <p:nvPr>
            <p:ph type="sldImg"/>
          </p:nvPr>
        </p:nvSpPr>
        <p:spPr>
          <a:ln/>
        </p:spPr>
      </p:sp>
      <p:sp>
        <p:nvSpPr>
          <p:cNvPr id="176131" name="Notes Placeholder 2">
            <a:extLst>
              <a:ext uri="{FF2B5EF4-FFF2-40B4-BE49-F238E27FC236}">
                <a16:creationId xmlns:a16="http://schemas.microsoft.com/office/drawing/2014/main" id="{F3C52281-7101-BF62-7167-3A27EA477430}"/>
              </a:ext>
            </a:extLst>
          </p:cNvPr>
          <p:cNvSpPr>
            <a:spLocks noGrp="1" noChangeArrowheads="1"/>
          </p:cNvSpPr>
          <p:nvPr>
            <p:ph type="body" idx="1"/>
          </p:nvPr>
        </p:nvSpPr>
        <p:spPr>
          <a:noFill/>
        </p:spPr>
        <p:txBody>
          <a:bodyPr/>
          <a:lstStyle/>
          <a:p>
            <a:r>
              <a:rPr lang="en-US" altLang="en-US">
                <a:latin typeface="Arial" panose="020B0604020202020204" pitchFamily="34" charset="0"/>
                <a:ea typeface="ＭＳ Ｐゴシック" panose="020B0600070205080204" pitchFamily="34" charset="-128"/>
              </a:rPr>
              <a:t>UMASH is a collection of regional partners dedicated to improving safety and health to producers, their families, and their workers.</a:t>
            </a:r>
          </a:p>
        </p:txBody>
      </p:sp>
      <p:sp>
        <p:nvSpPr>
          <p:cNvPr id="176132" name="Slide Number Placeholder 3">
            <a:extLst>
              <a:ext uri="{FF2B5EF4-FFF2-40B4-BE49-F238E27FC236}">
                <a16:creationId xmlns:a16="http://schemas.microsoft.com/office/drawing/2014/main" id="{FA26F1A8-7506-0DDB-F18E-10566DDE4FE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3900" indent="-277813">
              <a:defRPr sz="2400">
                <a:solidFill>
                  <a:schemeClr val="tx1"/>
                </a:solidFill>
                <a:latin typeface="Arial" panose="020B0604020202020204" pitchFamily="34" charset="0"/>
                <a:ea typeface="ＭＳ Ｐゴシック" panose="020B0600070205080204" pitchFamily="34" charset="-128"/>
              </a:defRPr>
            </a:lvl2pPr>
            <a:lvl3pPr marL="1112838" indent="-222250">
              <a:defRPr sz="2400">
                <a:solidFill>
                  <a:schemeClr val="tx1"/>
                </a:solidFill>
                <a:latin typeface="Arial" panose="020B0604020202020204" pitchFamily="34" charset="0"/>
                <a:ea typeface="ＭＳ Ｐゴシック" panose="020B0600070205080204" pitchFamily="34" charset="-128"/>
              </a:defRPr>
            </a:lvl3pPr>
            <a:lvl4pPr marL="1558925" indent="-222250">
              <a:defRPr sz="2400">
                <a:solidFill>
                  <a:schemeClr val="tx1"/>
                </a:solidFill>
                <a:latin typeface="Arial" panose="020B0604020202020204" pitchFamily="34" charset="0"/>
                <a:ea typeface="ＭＳ Ｐゴシック" panose="020B0600070205080204" pitchFamily="34" charset="-128"/>
              </a:defRPr>
            </a:lvl4pPr>
            <a:lvl5pPr marL="2005013" indent="-222250">
              <a:defRPr sz="2400">
                <a:solidFill>
                  <a:schemeClr val="tx1"/>
                </a:solidFill>
                <a:latin typeface="Arial" panose="020B0604020202020204" pitchFamily="34" charset="0"/>
                <a:ea typeface="ＭＳ Ｐゴシック" panose="020B0600070205080204" pitchFamily="34" charset="-128"/>
              </a:defRPr>
            </a:lvl5pPr>
            <a:lvl6pPr marL="24622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94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766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338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6120D1-5DCE-1B49-A1DF-79BC2E77D1C4}" type="slidenum">
              <a:rPr lang="en-US" altLang="en-US" sz="1300"/>
              <a:pPr/>
              <a:t>4</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23F80D41-FBEA-EF1D-E750-E5DF849F74F2}"/>
              </a:ext>
            </a:extLst>
          </p:cNvPr>
          <p:cNvSpPr>
            <a:spLocks noGrp="1" noRot="1" noChangeAspect="1" noTextEdit="1"/>
          </p:cNvSpPr>
          <p:nvPr>
            <p:ph type="sldImg"/>
          </p:nvPr>
        </p:nvSpPr>
        <p:spPr>
          <a:ln/>
        </p:spPr>
      </p:sp>
      <p:sp>
        <p:nvSpPr>
          <p:cNvPr id="242691" name="Notes Placeholder 2">
            <a:extLst>
              <a:ext uri="{FF2B5EF4-FFF2-40B4-BE49-F238E27FC236}">
                <a16:creationId xmlns:a16="http://schemas.microsoft.com/office/drawing/2014/main" id="{211AB47A-7A12-EDDC-203F-6CFC7A3CEB66}"/>
              </a:ext>
            </a:extLst>
          </p:cNvPr>
          <p:cNvSpPr>
            <a:spLocks noGrp="1"/>
          </p:cNvSpPr>
          <p:nvPr>
            <p:ph type="body" idx="1"/>
          </p:nvPr>
        </p:nvSpPr>
        <p:spPr>
          <a:noFill/>
        </p:spPr>
        <p:txBody>
          <a:bodyPr/>
          <a:lstStyle/>
          <a:p>
            <a:endParaRPr lang="en-US" altLang="en-US">
              <a:latin typeface="Arial" panose="020B0604020202020204" pitchFamily="34" charset="0"/>
              <a:ea typeface="ＭＳ Ｐゴシック" panose="020B0600070205080204" pitchFamily="34" charset="-128"/>
            </a:endParaRPr>
          </a:p>
        </p:txBody>
      </p:sp>
      <p:sp>
        <p:nvSpPr>
          <p:cNvPr id="242692" name="Slide Number Placeholder 3">
            <a:extLst>
              <a:ext uri="{FF2B5EF4-FFF2-40B4-BE49-F238E27FC236}">
                <a16:creationId xmlns:a16="http://schemas.microsoft.com/office/drawing/2014/main" id="{4868E619-72D0-CE67-3FE8-D0A10309B433}"/>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3900" indent="-277813">
              <a:defRPr sz="2400">
                <a:solidFill>
                  <a:schemeClr val="tx1"/>
                </a:solidFill>
                <a:latin typeface="Arial" panose="020B0604020202020204" pitchFamily="34" charset="0"/>
                <a:ea typeface="ＭＳ Ｐゴシック" panose="020B0600070205080204" pitchFamily="34" charset="-128"/>
              </a:defRPr>
            </a:lvl2pPr>
            <a:lvl3pPr marL="1112838" indent="-222250">
              <a:defRPr sz="2400">
                <a:solidFill>
                  <a:schemeClr val="tx1"/>
                </a:solidFill>
                <a:latin typeface="Arial" panose="020B0604020202020204" pitchFamily="34" charset="0"/>
                <a:ea typeface="ＭＳ Ｐゴシック" panose="020B0600070205080204" pitchFamily="34" charset="-128"/>
              </a:defRPr>
            </a:lvl3pPr>
            <a:lvl4pPr marL="1558925" indent="-222250">
              <a:defRPr sz="2400">
                <a:solidFill>
                  <a:schemeClr val="tx1"/>
                </a:solidFill>
                <a:latin typeface="Arial" panose="020B0604020202020204" pitchFamily="34" charset="0"/>
                <a:ea typeface="ＭＳ Ｐゴシック" panose="020B0600070205080204" pitchFamily="34" charset="-128"/>
              </a:defRPr>
            </a:lvl4pPr>
            <a:lvl5pPr marL="2005013" indent="-222250">
              <a:defRPr sz="2400">
                <a:solidFill>
                  <a:schemeClr val="tx1"/>
                </a:solidFill>
                <a:latin typeface="Arial" panose="020B0604020202020204" pitchFamily="34" charset="0"/>
                <a:ea typeface="ＭＳ Ｐゴシック" panose="020B0600070205080204" pitchFamily="34" charset="-128"/>
              </a:defRPr>
            </a:lvl5pPr>
            <a:lvl6pPr marL="24622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94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766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338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DC7F0F9-4AC7-0B47-9D60-14C47D115C48}" type="slidenum">
              <a:rPr lang="en-US" altLang="en-US" sz="1300"/>
              <a:pPr/>
              <a:t>5</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DEDA3958-A6FF-4412-2DAD-DC2B78BA5FA5}"/>
              </a:ext>
            </a:extLst>
          </p:cNvPr>
          <p:cNvSpPr>
            <a:spLocks noGrp="1" noRot="1" noChangeAspect="1" noTextEdit="1"/>
          </p:cNvSpPr>
          <p:nvPr>
            <p:ph type="sldImg"/>
          </p:nvPr>
        </p:nvSpPr>
        <p:spPr>
          <a:ln/>
        </p:spPr>
      </p:sp>
      <p:sp>
        <p:nvSpPr>
          <p:cNvPr id="180227" name="Notes Placeholder 2">
            <a:extLst>
              <a:ext uri="{FF2B5EF4-FFF2-40B4-BE49-F238E27FC236}">
                <a16:creationId xmlns:a16="http://schemas.microsoft.com/office/drawing/2014/main" id="{2E21FBE4-F564-EFCD-5054-714CF0D18647}"/>
              </a:ext>
            </a:extLst>
          </p:cNvPr>
          <p:cNvSpPr>
            <a:spLocks noGrp="1"/>
          </p:cNvSpPr>
          <p:nvPr>
            <p:ph type="body" idx="1"/>
          </p:nvPr>
        </p:nvSpPr>
        <p:spPr>
          <a:noFill/>
        </p:spPr>
        <p:txBody>
          <a:bodyPr/>
          <a:lstStyle/>
          <a:p>
            <a:r>
              <a:rPr lang="en-US" altLang="en-US">
                <a:latin typeface="Arial" panose="020B0604020202020204" pitchFamily="34" charset="0"/>
                <a:ea typeface="ＭＳ Ｐゴシック" panose="020B0600070205080204" pitchFamily="34" charset="-128"/>
              </a:rPr>
              <a:t>If you look at a review of the most commonly reported injuries and fatalities in Minnesota from 2017 to 2019…you will notice that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Equipment related injuries such as PTO, augers, are common</a:t>
            </a:r>
          </a:p>
          <a:p>
            <a:r>
              <a:rPr lang="en-US" altLang="en-US">
                <a:latin typeface="Arial" panose="020B0604020202020204" pitchFamily="34" charset="0"/>
                <a:ea typeface="ＭＳ Ｐゴシック" panose="020B0600070205080204" pitchFamily="34" charset="-128"/>
              </a:rPr>
              <a:t>Tractor related issues such as roll-overs</a:t>
            </a:r>
          </a:p>
          <a:p>
            <a:r>
              <a:rPr lang="en-US" altLang="en-US">
                <a:latin typeface="Arial" panose="020B0604020202020204" pitchFamily="34" charset="0"/>
                <a:ea typeface="ＭＳ Ｐゴシック" panose="020B0600070205080204" pitchFamily="34" charset="-128"/>
              </a:rPr>
              <a:t>And the number of vehicle and farm equipment injuries and fatalities.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Remember these are high profile issues are linked to severe injuries or fatalities  as such (next slide)</a:t>
            </a:r>
          </a:p>
        </p:txBody>
      </p:sp>
      <p:sp>
        <p:nvSpPr>
          <p:cNvPr id="180228" name="Slide Number Placeholder 3">
            <a:extLst>
              <a:ext uri="{FF2B5EF4-FFF2-40B4-BE49-F238E27FC236}">
                <a16:creationId xmlns:a16="http://schemas.microsoft.com/office/drawing/2014/main" id="{3557E6BF-3B6F-9E17-E4C6-78E9B92A840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3900" indent="-277813">
              <a:defRPr sz="2400">
                <a:solidFill>
                  <a:schemeClr val="tx1"/>
                </a:solidFill>
                <a:latin typeface="Arial" panose="020B0604020202020204" pitchFamily="34" charset="0"/>
                <a:ea typeface="ＭＳ Ｐゴシック" panose="020B0600070205080204" pitchFamily="34" charset="-128"/>
              </a:defRPr>
            </a:lvl2pPr>
            <a:lvl3pPr marL="1112838" indent="-222250">
              <a:defRPr sz="2400">
                <a:solidFill>
                  <a:schemeClr val="tx1"/>
                </a:solidFill>
                <a:latin typeface="Arial" panose="020B0604020202020204" pitchFamily="34" charset="0"/>
                <a:ea typeface="ＭＳ Ｐゴシック" panose="020B0600070205080204" pitchFamily="34" charset="-128"/>
              </a:defRPr>
            </a:lvl3pPr>
            <a:lvl4pPr marL="1558925" indent="-222250">
              <a:defRPr sz="2400">
                <a:solidFill>
                  <a:schemeClr val="tx1"/>
                </a:solidFill>
                <a:latin typeface="Arial" panose="020B0604020202020204" pitchFamily="34" charset="0"/>
                <a:ea typeface="ＭＳ Ｐゴシック" panose="020B0600070205080204" pitchFamily="34" charset="-128"/>
              </a:defRPr>
            </a:lvl4pPr>
            <a:lvl5pPr marL="2005013" indent="-222250">
              <a:defRPr sz="2400">
                <a:solidFill>
                  <a:schemeClr val="tx1"/>
                </a:solidFill>
                <a:latin typeface="Arial" panose="020B0604020202020204" pitchFamily="34" charset="0"/>
                <a:ea typeface="ＭＳ Ｐゴシック" panose="020B0600070205080204" pitchFamily="34" charset="-128"/>
              </a:defRPr>
            </a:lvl5pPr>
            <a:lvl6pPr marL="24622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94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766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338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6A352F-3F7F-4A40-86AE-7FEA5402DBF0}" type="slidenum">
              <a:rPr lang="en-US" altLang="en-US" sz="1300"/>
              <a:pPr/>
              <a:t>8</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FB52766C-3417-0FB2-BBAB-2FBC1E843CA9}"/>
              </a:ext>
            </a:extLst>
          </p:cNvPr>
          <p:cNvSpPr>
            <a:spLocks noGrp="1" noRot="1" noChangeAspect="1" noChangeArrowheads="1" noTextEdit="1"/>
          </p:cNvSpPr>
          <p:nvPr>
            <p:ph type="sldImg"/>
          </p:nvPr>
        </p:nvSpPr>
        <p:spPr>
          <a:ln/>
        </p:spPr>
      </p:sp>
      <p:sp>
        <p:nvSpPr>
          <p:cNvPr id="182275" name="Notes Placeholder 2">
            <a:extLst>
              <a:ext uri="{FF2B5EF4-FFF2-40B4-BE49-F238E27FC236}">
                <a16:creationId xmlns:a16="http://schemas.microsoft.com/office/drawing/2014/main" id="{63E134B8-9B5A-18D0-B1D6-FB2802157395}"/>
              </a:ext>
            </a:extLst>
          </p:cNvPr>
          <p:cNvSpPr>
            <a:spLocks noGrp="1" noChangeArrowheads="1"/>
          </p:cNvSpPr>
          <p:nvPr>
            <p:ph type="body" idx="1"/>
          </p:nvPr>
        </p:nvSpPr>
        <p:spPr>
          <a:noFill/>
        </p:spPr>
        <p:txBody>
          <a:bodyPr/>
          <a:lstStyle/>
          <a:p>
            <a:r>
              <a:rPr lang="en-US" altLang="en-US">
                <a:latin typeface="Arial" panose="020B0604020202020204" pitchFamily="34" charset="0"/>
                <a:ea typeface="ＭＳ Ｐゴシック" panose="020B0600070205080204" pitchFamily="34" charset="-128"/>
              </a:rPr>
              <a:t>These significant health (events such as deaths) are the “tip of the iceberg”…there are numerous injuries or “near misses” that are not reported or recorded.  Which is a reason we need to have an broad and inclusive approach to safety and health on Minnesota Farms</a:t>
            </a:r>
          </a:p>
        </p:txBody>
      </p:sp>
      <p:sp>
        <p:nvSpPr>
          <p:cNvPr id="182276" name="Slide Number Placeholder 3">
            <a:extLst>
              <a:ext uri="{FF2B5EF4-FFF2-40B4-BE49-F238E27FC236}">
                <a16:creationId xmlns:a16="http://schemas.microsoft.com/office/drawing/2014/main" id="{D7417057-4AF1-B56D-03D6-89C7E4D76DA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3900" indent="-277813">
              <a:defRPr sz="2400">
                <a:solidFill>
                  <a:schemeClr val="tx1"/>
                </a:solidFill>
                <a:latin typeface="Arial" panose="020B0604020202020204" pitchFamily="34" charset="0"/>
                <a:ea typeface="ＭＳ Ｐゴシック" panose="020B0600070205080204" pitchFamily="34" charset="-128"/>
              </a:defRPr>
            </a:lvl2pPr>
            <a:lvl3pPr marL="1112838" indent="-222250">
              <a:defRPr sz="2400">
                <a:solidFill>
                  <a:schemeClr val="tx1"/>
                </a:solidFill>
                <a:latin typeface="Arial" panose="020B0604020202020204" pitchFamily="34" charset="0"/>
                <a:ea typeface="ＭＳ Ｐゴシック" panose="020B0600070205080204" pitchFamily="34" charset="-128"/>
              </a:defRPr>
            </a:lvl3pPr>
            <a:lvl4pPr marL="1558925" indent="-222250">
              <a:defRPr sz="2400">
                <a:solidFill>
                  <a:schemeClr val="tx1"/>
                </a:solidFill>
                <a:latin typeface="Arial" panose="020B0604020202020204" pitchFamily="34" charset="0"/>
                <a:ea typeface="ＭＳ Ｐゴシック" panose="020B0600070205080204" pitchFamily="34" charset="-128"/>
              </a:defRPr>
            </a:lvl4pPr>
            <a:lvl5pPr marL="2005013" indent="-222250">
              <a:defRPr sz="2400">
                <a:solidFill>
                  <a:schemeClr val="tx1"/>
                </a:solidFill>
                <a:latin typeface="Arial" panose="020B0604020202020204" pitchFamily="34" charset="0"/>
                <a:ea typeface="ＭＳ Ｐゴシック" panose="020B0600070205080204" pitchFamily="34" charset="-128"/>
              </a:defRPr>
            </a:lvl5pPr>
            <a:lvl6pPr marL="24622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94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766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33813" indent="-2222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A0CC40-F706-F342-96F8-C51C1AB8A641}" type="slidenum">
              <a:rPr lang="en-US" altLang="en-US" sz="1300"/>
              <a:pPr/>
              <a:t>10</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C5A3AF7-1B23-6DE8-D6BC-CA55BFAB26F5}"/>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08087EE2-EF2D-9167-B428-CFF7AA840F1C}"/>
              </a:ext>
            </a:extLst>
          </p:cNvPr>
          <p:cNvSpPr>
            <a:spLocks noGrp="1" noChangeArrowheads="1"/>
          </p:cNvSpPr>
          <p:nvPr>
            <p:ph type="body" idx="1"/>
          </p:nvPr>
        </p:nvSpPr>
        <p:spPr>
          <a:noFill/>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21BBB58D-CA95-8972-4603-7CED184C76FB}"/>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E992557F-8DF8-4280-F848-C0016A5698D9}"/>
              </a:ext>
            </a:extLst>
          </p:cNvPr>
          <p:cNvSpPr>
            <a:spLocks noGrp="1" noChangeArrowheads="1"/>
          </p:cNvSpPr>
          <p:nvPr>
            <p:ph type="body" idx="1"/>
          </p:nvPr>
        </p:nvSpPr>
        <p:spPr>
          <a:noFill/>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54FB503E-9ADD-6D32-20E4-0C61DB96E205}"/>
              </a:ext>
            </a:extLst>
          </p:cNvPr>
          <p:cNvSpPr>
            <a:spLocks noGrp="1" noRot="1" noChangeAspect="1" noChangeArrowheads="1" noTextEdit="1"/>
          </p:cNvSpPr>
          <p:nvPr>
            <p:ph type="sldImg"/>
          </p:nvPr>
        </p:nvSpPr>
        <p:spPr>
          <a:xfrm>
            <a:off x="1258888" y="720725"/>
            <a:ext cx="4800600" cy="3600450"/>
          </a:xfrm>
          <a:solidFill>
            <a:srgbClr val="FFFFFF"/>
          </a:solidFill>
          <a:ln/>
        </p:spPr>
      </p:sp>
      <p:sp>
        <p:nvSpPr>
          <p:cNvPr id="201731" name="Rectangle 3">
            <a:extLst>
              <a:ext uri="{FF2B5EF4-FFF2-40B4-BE49-F238E27FC236}">
                <a16:creationId xmlns:a16="http://schemas.microsoft.com/office/drawing/2014/main" id="{F80C65DF-9326-D60E-6097-2083F3C3A15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9F66087-163E-C16E-3AA8-B07025C601C9}"/>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EED788EE-9F0A-E17B-B2E4-EDC3567CB3AA}"/>
              </a:ext>
            </a:extLst>
          </p:cNvPr>
          <p:cNvSpPr>
            <a:spLocks noGrp="1" noChangeArrowheads="1"/>
          </p:cNvSpPr>
          <p:nvPr>
            <p:ph type="body" idx="1"/>
          </p:nvPr>
        </p:nvSpPr>
        <p:spPr>
          <a:noFill/>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UMASH Title">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5BA635F-3148-AF0D-194E-8368F8117C8E}"/>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80B54CA1-1F76-BD5E-83D2-23F4F242B9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C6F4C6EB-26ED-18DF-FAAC-A4CD75E71760}"/>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61281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4082301-4B08-CAEF-A2A6-8DB7F720566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886BB489-A928-0177-E487-A72FDC2F02F0}"/>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277663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UMASH Title">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C9D7F10-38F3-B444-322D-51B939B1EBDE}"/>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D4602424-049C-7A28-D988-BA67351F32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B7AB5195-B746-0E4A-8B83-81DA7A136C1B}"/>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207993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FBD8031-A7D1-E896-7134-9D23A4A47A4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B14A1A57-9AE0-FB63-6BB5-FC337114C805}"/>
              </a:ext>
            </a:extLst>
          </p:cNvPr>
          <p:cNvSpPr>
            <a:spLocks noGrp="1"/>
          </p:cNvSpPr>
          <p:nvPr>
            <p:ph type="ftr" sz="quarter" idx="10"/>
          </p:nvPr>
        </p:nvSpPr>
        <p:spPr/>
        <p:txBody>
          <a:bodyPr/>
          <a:lstStyle>
            <a:lvl1pPr algn="ctr">
              <a:defRPr>
                <a:solidFill>
                  <a:schemeClr val="bg1"/>
                </a:solidFill>
              </a:defRPr>
            </a:lvl1pPr>
          </a:lstStyle>
          <a:p>
            <a:pPr>
              <a:defRPr/>
            </a:pPr>
            <a:r>
              <a:rPr lang="en-US"/>
              <a:t>umash.umn.edu</a:t>
            </a:r>
          </a:p>
        </p:txBody>
      </p:sp>
    </p:spTree>
    <p:extLst>
      <p:ext uri="{BB962C8B-B14F-4D97-AF65-F5344CB8AC3E}">
        <p14:creationId xmlns:p14="http://schemas.microsoft.com/office/powerpoint/2010/main" val="615401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2D800A29-0BFD-CB76-5744-4D6761D0FD3D}"/>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A3341E81-4C99-9772-323C-F3AB7AB64002}"/>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663208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353D212-2F45-F010-F6C0-5D8279B75D42}"/>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91B99DD0-B010-ABD5-DBF8-849537D35092}"/>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82005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6A81073-8140-F79D-F82E-A4ED98EC41E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907A64C3-56B0-EA79-47CF-4CC9380259FB}"/>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854484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4352B2A5-EA0A-C86B-2AC9-10D4869E5C5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C65A3DFD-EC16-6CBC-2D5E-BCDEB00070FB}"/>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70505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8F24C9BB-2F5C-7D82-48B9-26A51B029512}"/>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3C34A4D4-476E-2A29-FF59-E726807956A4}"/>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849729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F8D72A8-9E26-B1D1-E6FD-37FC94D8556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3F867F78-C98D-CF0C-D85B-7B647C2E6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41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730BC8A-3BE1-A339-54C5-5228E41A73B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BB2B3E67-7DC7-D185-28A7-6B7BA07D1884}"/>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11575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6C72819-BBB3-C17F-A6B4-8386C35A692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133EB181-344E-5AEE-32A5-C1893C0467F8}"/>
              </a:ext>
            </a:extLst>
          </p:cNvPr>
          <p:cNvSpPr>
            <a:spLocks noGrp="1"/>
          </p:cNvSpPr>
          <p:nvPr>
            <p:ph type="ftr" sz="quarter" idx="10"/>
          </p:nvPr>
        </p:nvSpPr>
        <p:spPr/>
        <p:txBody>
          <a:bodyPr/>
          <a:lstStyle>
            <a:lvl1pPr algn="ctr">
              <a:defRPr>
                <a:solidFill>
                  <a:schemeClr val="bg1"/>
                </a:solidFill>
              </a:defRPr>
            </a:lvl1pPr>
          </a:lstStyle>
          <a:p>
            <a:pPr>
              <a:defRPr/>
            </a:pPr>
            <a:r>
              <a:rPr lang="en-US"/>
              <a:t>umash.umn.edu</a:t>
            </a:r>
          </a:p>
        </p:txBody>
      </p:sp>
    </p:spTree>
    <p:extLst>
      <p:ext uri="{BB962C8B-B14F-4D97-AF65-F5344CB8AC3E}">
        <p14:creationId xmlns:p14="http://schemas.microsoft.com/office/powerpoint/2010/main" val="1117710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C318FD2-A551-95B2-0CF0-46F773A3387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FD91AAAF-6832-0349-DDC6-1B43B610C13F}"/>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049603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MASH Title">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2D23FB3-347E-78C2-1636-40E33C111E03}"/>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8487969C-6E52-2E36-2F6C-41666E8430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19CC11BF-94E6-15C4-0AC8-574A6820A90D}"/>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217395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344BE1F-4152-AF89-5C48-9C84BB91483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BE494721-CF73-5D9F-B7C4-D22CC7D7F2D1}"/>
              </a:ext>
            </a:extLst>
          </p:cNvPr>
          <p:cNvSpPr>
            <a:spLocks noGrp="1"/>
          </p:cNvSpPr>
          <p:nvPr>
            <p:ph type="ftr" sz="quarter" idx="10"/>
          </p:nvPr>
        </p:nvSpPr>
        <p:spPr/>
        <p:txBody>
          <a:bodyPr/>
          <a:lstStyle>
            <a:lvl1pPr algn="ctr">
              <a:defRPr>
                <a:solidFill>
                  <a:schemeClr val="bg1"/>
                </a:solidFill>
              </a:defRPr>
            </a:lvl1pPr>
          </a:lstStyle>
          <a:p>
            <a:pPr>
              <a:defRPr/>
            </a:pPr>
            <a:r>
              <a:rPr lang="en-US"/>
              <a:t>umash.umn.edu</a:t>
            </a:r>
          </a:p>
        </p:txBody>
      </p:sp>
    </p:spTree>
    <p:extLst>
      <p:ext uri="{BB962C8B-B14F-4D97-AF65-F5344CB8AC3E}">
        <p14:creationId xmlns:p14="http://schemas.microsoft.com/office/powerpoint/2010/main" val="4097958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751C2790-2497-5D6B-02C2-C3F54687264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9F8CCAC5-DBEE-AE17-B0E9-3E5F50EA2BB4}"/>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523729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18F1587-F4EB-6420-961A-EF457D8792F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F06D5790-6C2D-247E-E006-9C939FC2B7F1}"/>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444317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B2908C8-4A2E-13BB-435B-11B4A78E9AA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ACD5C0D2-1B70-2DFB-DC83-9143C4DC0C69}"/>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895656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58280B9A-BDE3-DF8C-7FB3-93E3E835A88D}"/>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DD818F83-1186-0628-0FEC-0DB66DA37048}"/>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615035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02574FC9-8287-9361-3233-DECB745BD14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8B3C10DB-8C9F-A979-31F0-B22596D62BD4}"/>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929642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DDEF330-61EC-20A7-DDF5-6E4028A3EE8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8C3F02BE-1CE9-D63B-8E10-4C3C7B166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51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8375061-4698-4ADD-E45E-D66705B64FEE}"/>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60EBAF69-4A61-EF63-8413-1374381B3EBA}"/>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52092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172D3B77-7162-4FD3-5266-B514AA91228D}"/>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55DAD07D-2378-151B-D256-207B723C334E}"/>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637261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1318F88-EA8B-58D1-5754-E8501F39B43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2DE0FD42-E588-1E31-3FFA-0EB665BC70E1}"/>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921956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UMASH Title">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508C8CC-A42C-66E3-9116-CEA1EF485AA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402FACEB-D90A-5703-A11C-5ECE666ADA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AD53D62B-8F80-E6BC-808E-B497275FDB54}"/>
              </a:ext>
            </a:extLst>
          </p:cNvPr>
          <p:cNvSpPr>
            <a:spLocks noGrp="1"/>
          </p:cNvSpPr>
          <p:nvPr>
            <p:ph type="ftr" sz="quarter" idx="10"/>
          </p:nvPr>
        </p:nvSpPr>
        <p:spPr/>
        <p:txBody>
          <a:bodyPr/>
          <a:lstStyle>
            <a:lvl1pPr algn="ctr" defTabSz="914400">
              <a:defRPr/>
            </a:lvl1pPr>
          </a:lstStyle>
          <a:p>
            <a:pPr>
              <a:defRPr/>
            </a:pPr>
            <a:r>
              <a:rPr lang="en-US"/>
              <a:t>umash.umn.edu</a:t>
            </a:r>
          </a:p>
        </p:txBody>
      </p:sp>
    </p:spTree>
    <p:extLst>
      <p:ext uri="{BB962C8B-B14F-4D97-AF65-F5344CB8AC3E}">
        <p14:creationId xmlns:p14="http://schemas.microsoft.com/office/powerpoint/2010/main" val="467407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85681D4-EF84-96F3-EE03-5A2E48C602E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6C9E6073-9671-E4CF-451E-9592CEF7D4D5}"/>
              </a:ext>
            </a:extLst>
          </p:cNvPr>
          <p:cNvSpPr>
            <a:spLocks noGrp="1"/>
          </p:cNvSpPr>
          <p:nvPr>
            <p:ph type="ftr" sz="quarter" idx="10"/>
          </p:nvPr>
        </p:nvSpPr>
        <p:spPr/>
        <p:txBody>
          <a:bodyPr/>
          <a:lstStyle>
            <a:lvl1pPr algn="ctr" defTabSz="914400">
              <a:defRPr>
                <a:solidFill>
                  <a:prstClr val="white"/>
                </a:solidFill>
              </a:defRPr>
            </a:lvl1pPr>
          </a:lstStyle>
          <a:p>
            <a:pPr>
              <a:defRPr/>
            </a:pPr>
            <a:r>
              <a:rPr lang="en-US"/>
              <a:t>umash.umn.edu</a:t>
            </a:r>
          </a:p>
        </p:txBody>
      </p:sp>
    </p:spTree>
    <p:extLst>
      <p:ext uri="{BB962C8B-B14F-4D97-AF65-F5344CB8AC3E}">
        <p14:creationId xmlns:p14="http://schemas.microsoft.com/office/powerpoint/2010/main" val="3701825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7C0A733-47E0-D402-D8C2-94095F6F78D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664E338B-7D37-BFC1-8509-B2FB250D24DE}"/>
              </a:ext>
            </a:extLst>
          </p:cNvPr>
          <p:cNvSpPr>
            <a:spLocks noGrp="1"/>
          </p:cNvSpPr>
          <p:nvPr>
            <p:ph type="ftr" sz="quarter" idx="10"/>
          </p:nvPr>
        </p:nvSpPr>
        <p:spPr/>
        <p:txBody>
          <a:bodyPr/>
          <a:lstStyle>
            <a:lvl1pPr algn="ctr" defTabSz="914400">
              <a:defRPr/>
            </a:lvl1pPr>
          </a:lstStyle>
          <a:p>
            <a:pPr>
              <a:defRPr/>
            </a:pPr>
            <a:r>
              <a:rPr lang="en-US"/>
              <a:t>umash.umn.edu</a:t>
            </a:r>
          </a:p>
        </p:txBody>
      </p:sp>
    </p:spTree>
    <p:extLst>
      <p:ext uri="{BB962C8B-B14F-4D97-AF65-F5344CB8AC3E}">
        <p14:creationId xmlns:p14="http://schemas.microsoft.com/office/powerpoint/2010/main" val="2156521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114A2A2-A03A-9F4D-F1E7-7AFC11740B3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F7167B27-4D1E-9E56-9C2B-8CC99EA0EC60}"/>
              </a:ext>
            </a:extLst>
          </p:cNvPr>
          <p:cNvSpPr>
            <a:spLocks noGrp="1"/>
          </p:cNvSpPr>
          <p:nvPr>
            <p:ph type="ftr" sz="quarter" idx="10"/>
          </p:nvPr>
        </p:nvSpPr>
        <p:spPr/>
        <p:txBody>
          <a:bodyPr/>
          <a:lstStyle>
            <a:lvl1pPr algn="ctr" defTabSz="914400">
              <a:defRPr/>
            </a:lvl1pPr>
          </a:lstStyle>
          <a:p>
            <a:pPr>
              <a:defRPr/>
            </a:pPr>
            <a:r>
              <a:rPr lang="en-US"/>
              <a:t>umash.umn.edu</a:t>
            </a:r>
          </a:p>
        </p:txBody>
      </p:sp>
    </p:spTree>
    <p:extLst>
      <p:ext uri="{BB962C8B-B14F-4D97-AF65-F5344CB8AC3E}">
        <p14:creationId xmlns:p14="http://schemas.microsoft.com/office/powerpoint/2010/main" val="603325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146C2B0-182B-6B39-77A1-8DCB0BC083F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45C870AB-4150-234E-ADF2-2F956D1BB7DA}"/>
              </a:ext>
            </a:extLst>
          </p:cNvPr>
          <p:cNvSpPr>
            <a:spLocks noGrp="1"/>
          </p:cNvSpPr>
          <p:nvPr>
            <p:ph type="ftr" sz="quarter" idx="10"/>
          </p:nvPr>
        </p:nvSpPr>
        <p:spPr/>
        <p:txBody>
          <a:bodyPr/>
          <a:lstStyle>
            <a:lvl1pPr algn="ctr" defTabSz="914400">
              <a:defRPr/>
            </a:lvl1pPr>
          </a:lstStyle>
          <a:p>
            <a:pPr>
              <a:defRPr/>
            </a:pPr>
            <a:r>
              <a:rPr lang="en-US"/>
              <a:t>umash.umn.edu</a:t>
            </a:r>
          </a:p>
        </p:txBody>
      </p:sp>
    </p:spTree>
    <p:extLst>
      <p:ext uri="{BB962C8B-B14F-4D97-AF65-F5344CB8AC3E}">
        <p14:creationId xmlns:p14="http://schemas.microsoft.com/office/powerpoint/2010/main" val="3055910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1C54A34D-A9A0-537C-56B1-EBAFD51E0BD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EDF1E711-61C0-FFE0-5458-82EAD2F82FE9}"/>
              </a:ext>
            </a:extLst>
          </p:cNvPr>
          <p:cNvSpPr>
            <a:spLocks noGrp="1"/>
          </p:cNvSpPr>
          <p:nvPr>
            <p:ph type="ftr" sz="quarter" idx="10"/>
          </p:nvPr>
        </p:nvSpPr>
        <p:spPr/>
        <p:txBody>
          <a:bodyPr/>
          <a:lstStyle>
            <a:lvl1pPr algn="ctr" defTabSz="914400">
              <a:defRPr/>
            </a:lvl1pPr>
          </a:lstStyle>
          <a:p>
            <a:pPr>
              <a:defRPr/>
            </a:pPr>
            <a:r>
              <a:rPr lang="en-US"/>
              <a:t>umash.umn.edu</a:t>
            </a:r>
          </a:p>
        </p:txBody>
      </p:sp>
    </p:spTree>
    <p:extLst>
      <p:ext uri="{BB962C8B-B14F-4D97-AF65-F5344CB8AC3E}">
        <p14:creationId xmlns:p14="http://schemas.microsoft.com/office/powerpoint/2010/main" val="621672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E776ADD6-6C46-AB73-3CCE-7A38B394C99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FF146732-76F8-91B2-5982-04270B754969}"/>
              </a:ext>
            </a:extLst>
          </p:cNvPr>
          <p:cNvSpPr>
            <a:spLocks noGrp="1"/>
          </p:cNvSpPr>
          <p:nvPr>
            <p:ph type="ftr" sz="quarter" idx="10"/>
          </p:nvPr>
        </p:nvSpPr>
        <p:spPr/>
        <p:txBody>
          <a:bodyPr/>
          <a:lstStyle>
            <a:lvl1pPr algn="ctr" defTabSz="914400">
              <a:defRPr/>
            </a:lvl1pPr>
          </a:lstStyle>
          <a:p>
            <a:pPr>
              <a:defRPr/>
            </a:pPr>
            <a:r>
              <a:rPr lang="en-US"/>
              <a:t>umash.umn.edu</a:t>
            </a:r>
          </a:p>
        </p:txBody>
      </p:sp>
    </p:spTree>
    <p:extLst>
      <p:ext uri="{BB962C8B-B14F-4D97-AF65-F5344CB8AC3E}">
        <p14:creationId xmlns:p14="http://schemas.microsoft.com/office/powerpoint/2010/main" val="30114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3C3637A-9167-0C5B-0F9E-4F997AB5F37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47D51A3E-443A-38B8-1702-8C0FA115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586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5DEC4D8-D395-C52A-F5B6-5A1402FE983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4CCCF947-6576-3135-DF12-F144E625D8E8}"/>
              </a:ext>
            </a:extLst>
          </p:cNvPr>
          <p:cNvSpPr>
            <a:spLocks noGrp="1"/>
          </p:cNvSpPr>
          <p:nvPr>
            <p:ph type="ftr" sz="quarter" idx="10"/>
          </p:nvPr>
        </p:nvSpPr>
        <p:spPr/>
        <p:txBody>
          <a:bodyPr/>
          <a:lstStyle>
            <a:lvl1pPr algn="ctr" defTabSz="914400">
              <a:defRPr/>
            </a:lvl1pPr>
          </a:lstStyle>
          <a:p>
            <a:pPr>
              <a:defRPr/>
            </a:pPr>
            <a:r>
              <a:rPr lang="en-US"/>
              <a:t>umash.umn.edu</a:t>
            </a:r>
          </a:p>
        </p:txBody>
      </p:sp>
    </p:spTree>
    <p:extLst>
      <p:ext uri="{BB962C8B-B14F-4D97-AF65-F5344CB8AC3E}">
        <p14:creationId xmlns:p14="http://schemas.microsoft.com/office/powerpoint/2010/main" val="2721355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2D6B8B2-833C-8094-66F3-0F50A1FEA00E}"/>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554808DC-F7D9-2CEB-E388-AAAEF17FE9A3}"/>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8604686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1105809-533B-A70F-3B6E-BF8C1F0B0FF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80EC55BC-0A86-8387-8F4D-D555898E1797}"/>
              </a:ext>
            </a:extLst>
          </p:cNvPr>
          <p:cNvSpPr>
            <a:spLocks noGrp="1"/>
          </p:cNvSpPr>
          <p:nvPr>
            <p:ph type="ftr" sz="quarter" idx="10"/>
          </p:nvPr>
        </p:nvSpPr>
        <p:spPr/>
        <p:txBody>
          <a:bodyPr/>
          <a:lstStyle>
            <a:lvl1pPr algn="ctr" defTabSz="914400">
              <a:defRPr/>
            </a:lvl1pPr>
          </a:lstStyle>
          <a:p>
            <a:pPr>
              <a:defRPr/>
            </a:pPr>
            <a:r>
              <a:rPr lang="en-US"/>
              <a:t>umash.umn.edu</a:t>
            </a:r>
          </a:p>
        </p:txBody>
      </p:sp>
    </p:spTree>
    <p:extLst>
      <p:ext uri="{BB962C8B-B14F-4D97-AF65-F5344CB8AC3E}">
        <p14:creationId xmlns:p14="http://schemas.microsoft.com/office/powerpoint/2010/main" val="912908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UMASH Title">
    <p:bg>
      <p:bgPr>
        <a:gradFill rotWithShape="0">
          <a:gsLst>
            <a:gs pos="0">
              <a:srgbClr val="FFFFFF"/>
            </a:gs>
            <a:gs pos="62000">
              <a:srgbClr val="FFFFFF"/>
            </a:gs>
            <a:gs pos="100000">
              <a:srgbClr val="CDD1CB"/>
            </a:gs>
          </a:gsLst>
          <a:lin ang="54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7CC54A11-08BD-C63B-69C7-379AEFFDA8E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3E8C8EFA-7703-9F28-9F1B-C3126DF62D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F22C3708-D7F6-530A-486D-617A0D25C6F3}"/>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832481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270FB661-8C87-2C57-5FE7-D07E2BDFB62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C5982611-FE46-F079-9AB2-574F773713B7}"/>
              </a:ext>
            </a:extLst>
          </p:cNvPr>
          <p:cNvSpPr>
            <a:spLocks noGrp="1"/>
          </p:cNvSpPr>
          <p:nvPr>
            <p:ph type="ftr" sz="quarter" idx="10"/>
          </p:nvPr>
        </p:nvSpPr>
        <p:spPr/>
        <p:txBody>
          <a:bodyPr/>
          <a:lstStyle>
            <a:lvl1pPr algn="ctr">
              <a:defRPr>
                <a:solidFill>
                  <a:prstClr val="white"/>
                </a:solidFill>
              </a:defRPr>
            </a:lvl1pPr>
          </a:lstStyle>
          <a:p>
            <a:pPr>
              <a:defRPr/>
            </a:pPr>
            <a:r>
              <a:rPr lang="en-US"/>
              <a:t>umash.umn.edu</a:t>
            </a:r>
          </a:p>
        </p:txBody>
      </p:sp>
    </p:spTree>
    <p:extLst>
      <p:ext uri="{BB962C8B-B14F-4D97-AF65-F5344CB8AC3E}">
        <p14:creationId xmlns:p14="http://schemas.microsoft.com/office/powerpoint/2010/main" val="1057021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F68CB108-DB52-6EE3-4862-4CAEDD9ACF65}"/>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742A6427-7A4F-923E-B1D9-A06889773B4D}"/>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280912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7B256234-E144-3211-C3A7-4E5CF88F1D9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4C446CE1-AC70-8449-4BAC-87AA04D9182A}"/>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385045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F891188-E2E2-D9DB-4EAD-90D97CA46E92}"/>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A56CF29A-BF2D-88F5-BB04-E640897D6CEB}"/>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213191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C9C5CB14-A6CC-2C95-E91D-4DDDE0AC02C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855A560F-8FE2-A3B2-A417-0BB5C2D50A0F}"/>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734151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071292E8-A4E6-C1D3-2682-6A6F71E1386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BCB9336C-2499-78CD-D0AD-05EFA48BF3B3}"/>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849553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B476CE2-BD37-A4F8-D763-1FB58F76A15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E23DB9C3-BC8E-709C-321B-6D20FE95A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38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2A9463A-3D36-B46F-E015-41743F994F43}"/>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FB45BD33-2F29-7622-0320-678A14B01597}"/>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71362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5592F85-AEDF-3CA8-4289-744ED596087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6C67AC3B-7E37-CEAB-BF3D-9E3C37E6C99D}"/>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232896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44A9FAD-EDA1-A26C-2A59-90171F759F3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19444E39-F96D-C5DA-68C5-04495D4D2C18}"/>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51338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4D97E31F-4E20-8B6D-DCA5-261C7C1D69D7}"/>
              </a:ext>
            </a:extLst>
          </p:cNvPr>
          <p:cNvSpPr>
            <a:spLocks noGrp="1"/>
          </p:cNvSpPr>
          <p:nvPr>
            <p:ph type="dt" sz="half" idx="10"/>
          </p:nvPr>
        </p:nvSpPr>
        <p:spPr>
          <a:xfrm>
            <a:off x="685800" y="6248400"/>
            <a:ext cx="1905000" cy="457200"/>
          </a:xfrm>
          <a:prstGeom prst="rect">
            <a:avLst/>
          </a:prstGeom>
        </p:spPr>
        <p:txBody>
          <a:bodyPr/>
          <a:lstStyle>
            <a:lvl1pPr>
              <a:defRPr>
                <a:solidFill>
                  <a:prstClr val="black"/>
                </a:solidFill>
                <a:latin typeface="Calibri" charset="0"/>
                <a:ea typeface="MS PGothic" charset="0"/>
                <a:cs typeface="MS PGothic" charset="0"/>
              </a:defRPr>
            </a:lvl1pPr>
          </a:lstStyle>
          <a:p>
            <a:pPr>
              <a:defRPr/>
            </a:pPr>
            <a:endParaRPr lang="en-US"/>
          </a:p>
        </p:txBody>
      </p:sp>
      <p:sp>
        <p:nvSpPr>
          <p:cNvPr id="5" name="Footer Placeholder 4">
            <a:extLst>
              <a:ext uri="{FF2B5EF4-FFF2-40B4-BE49-F238E27FC236}">
                <a16:creationId xmlns:a16="http://schemas.microsoft.com/office/drawing/2014/main" id="{C849EB50-EFD3-60FF-2674-1D64E8ED5CA6}"/>
              </a:ext>
            </a:extLst>
          </p:cNvPr>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5A1207-F71E-400A-1156-19E812305FC3}"/>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42681D1E-C185-054C-94DF-8878D6F45B11}" type="slidenum">
              <a:rPr lang="en-US" altLang="en-US"/>
              <a:pPr/>
              <a:t>‹#›</a:t>
            </a:fld>
            <a:endParaRPr lang="en-US" altLang="en-US"/>
          </a:p>
        </p:txBody>
      </p:sp>
    </p:spTree>
    <p:extLst>
      <p:ext uri="{BB962C8B-B14F-4D97-AF65-F5344CB8AC3E}">
        <p14:creationId xmlns:p14="http://schemas.microsoft.com/office/powerpoint/2010/main" val="3599894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UMASH Title">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F0EDA85-42D5-4832-67F0-749DB9C5B0E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4EE8FA86-345A-BCC4-2116-E99469DE47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CC6743A1-687B-EA7D-FA20-2DBF0DC2A598}"/>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195739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0DD27426-F036-390F-A6BA-A659274F044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46BF8F98-3307-9205-E096-D89A6BF891D8}"/>
              </a:ext>
            </a:extLst>
          </p:cNvPr>
          <p:cNvSpPr>
            <a:spLocks noGrp="1"/>
          </p:cNvSpPr>
          <p:nvPr>
            <p:ph type="ftr" sz="quarter" idx="10"/>
          </p:nvPr>
        </p:nvSpPr>
        <p:spPr/>
        <p:txBody>
          <a:bodyPr/>
          <a:lstStyle>
            <a:lvl1pPr algn="ctr">
              <a:defRPr>
                <a:solidFill>
                  <a:schemeClr val="bg1"/>
                </a:solidFill>
              </a:defRPr>
            </a:lvl1pPr>
          </a:lstStyle>
          <a:p>
            <a:pPr>
              <a:defRPr/>
            </a:pPr>
            <a:r>
              <a:rPr lang="en-US"/>
              <a:t>umash.umn.edu</a:t>
            </a:r>
          </a:p>
        </p:txBody>
      </p:sp>
    </p:spTree>
    <p:extLst>
      <p:ext uri="{BB962C8B-B14F-4D97-AF65-F5344CB8AC3E}">
        <p14:creationId xmlns:p14="http://schemas.microsoft.com/office/powerpoint/2010/main" val="1866906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39070B-F39D-4B99-4B1F-67100A8364C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E17F2B47-07AE-A5E2-2F31-59C471F2C303}"/>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976473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7CE0A63-96A7-0F15-FBE9-08FE71A0EE52}"/>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960CD145-AD4B-FD1A-B52A-1B3D55A7B41D}"/>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836060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B84404A-7BD6-DD73-ABFF-EA804754A51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C3E0CC94-EE47-3161-5EB2-9BABEF991465}"/>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413512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220B0481-249D-273E-D6E6-12DD82F77FE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916ABE64-394B-6B46-FB14-8AE0A00F9BDD}"/>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611983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80A460CF-FBD6-6DA9-35DF-4B5324C80BB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0932A75E-84CC-B7CE-C5A0-DBD1E34A3742}"/>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788886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81D9329-B174-C443-2028-A7D9943F5FE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F4DA5E9E-4028-4DD5-DB43-B5EA2CC9A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033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FEDBAEAD-BEAD-5F16-F299-0D61D293A92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9270C014-8717-0D18-2074-3F95C649D491}"/>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945124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3BD53AB-A4C1-6ABF-898B-DF5644245E9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5E06AA73-AE72-4FB6-A44D-6EF3DF134221}"/>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477589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ED11A0D-01B6-882F-88DB-22F1C916287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E84B9F75-AEFE-FB24-1CC5-3B6C319BDC4B}"/>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956982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UMASH Title">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1A31A6F-E199-7E71-9F0C-5E1765B1783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302C04E0-9C32-BAE7-E093-729F7B0601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18182F7B-027D-1B4B-CB04-B525731437EE}"/>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011139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08DC6F6C-5092-568E-6891-4D5DAC9C870E}"/>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0CE703D0-19E0-959F-00A5-8F0BC1539912}"/>
              </a:ext>
            </a:extLst>
          </p:cNvPr>
          <p:cNvSpPr>
            <a:spLocks noGrp="1"/>
          </p:cNvSpPr>
          <p:nvPr>
            <p:ph type="ftr" sz="quarter" idx="10"/>
          </p:nvPr>
        </p:nvSpPr>
        <p:spPr/>
        <p:txBody>
          <a:bodyPr/>
          <a:lstStyle>
            <a:lvl1pPr algn="ctr">
              <a:defRPr>
                <a:solidFill>
                  <a:schemeClr val="bg1"/>
                </a:solidFill>
              </a:defRPr>
            </a:lvl1pPr>
          </a:lstStyle>
          <a:p>
            <a:pPr>
              <a:defRPr/>
            </a:pPr>
            <a:r>
              <a:rPr lang="en-US"/>
              <a:t>umash.umn.edu</a:t>
            </a:r>
          </a:p>
        </p:txBody>
      </p:sp>
    </p:spTree>
    <p:extLst>
      <p:ext uri="{BB962C8B-B14F-4D97-AF65-F5344CB8AC3E}">
        <p14:creationId xmlns:p14="http://schemas.microsoft.com/office/powerpoint/2010/main" val="2768707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E29C674-339B-931F-B0F1-597A41605DE3}"/>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4EC453AC-B878-2F67-1B63-CD3E0F5286DF}"/>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719309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FFEEF44E-0CE9-43B3-3DFF-5B31FEEC3ED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AB5C6A22-2D5A-80AB-63E4-B1A515CFDCC2}"/>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2952997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CDF766D-FDCA-6F5E-CE02-EEB590D7C46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7BDE68FE-3AF4-0759-2417-DF22DCC4741C}"/>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871029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2FE9F13-2409-CF4E-4E45-9CA542CDCE02}"/>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AD4DB23E-8317-D5F8-316C-1885B1C2DABE}"/>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170275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28184D6D-7AA3-4171-BD15-A165C37F7EB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832FF5C2-4026-8CF9-A703-7118DA27649A}"/>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118577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806F7C0-1682-4409-F55D-D211A8797EF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6C92A501-3DB3-236A-CD45-62507E620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92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ACBDF78F-5EA4-0DB3-81B5-8D8A5417BCE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DB9175C5-95D3-A399-670F-7FFDA78F9A12}"/>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959882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CC1A490-C9C4-312C-033A-DB6733DD570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4CFBA2B7-4C85-9A7F-3177-16F9E5DBAE6E}"/>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0104158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F7846EF-ED22-568E-BC4C-E7D75988042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92F9BF88-2AC5-773F-29FE-4FC894987DC2}"/>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8244616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a:t>Click to edit Master title style</a:t>
            </a:r>
          </a:p>
        </p:txBody>
      </p:sp>
      <p:sp>
        <p:nvSpPr>
          <p:cNvPr id="3" name="Table Placeholder 2"/>
          <p:cNvSpPr>
            <a:spLocks noGrp="1"/>
          </p:cNvSpPr>
          <p:nvPr>
            <p:ph type="tbl" idx="1"/>
          </p:nvPr>
        </p:nvSpPr>
        <p:spPr>
          <a:xfrm>
            <a:off x="609600" y="1676400"/>
            <a:ext cx="7772400" cy="4114800"/>
          </a:xfrm>
        </p:spPr>
        <p:txBody>
          <a:bodyPr/>
          <a:lstStyle/>
          <a:p>
            <a:pPr lvl="0"/>
            <a:endParaRPr lang="en-US" noProof="0"/>
          </a:p>
        </p:txBody>
      </p:sp>
    </p:spTree>
    <p:extLst>
      <p:ext uri="{BB962C8B-B14F-4D97-AF65-F5344CB8AC3E}">
        <p14:creationId xmlns:p14="http://schemas.microsoft.com/office/powerpoint/2010/main" val="18262666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MASH Title">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9E8092C-4150-7121-232F-BC47066BCD6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E7493E42-8672-5426-2C9C-EFDE6BBBEE0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3B163D71-2AA2-0879-74DE-CB9F8534E31F}"/>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397538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0466AC2-E159-969D-D875-798830E488C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841EF91E-1C20-FEAC-542C-D4C190609E0B}"/>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3849567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EE4B9FD-0B5F-32C0-F740-3E97940D362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FC084A65-E764-C886-2E8F-0D22EB158B9C}"/>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3568016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E9D4451-9DB2-3110-95F0-1FEAF43EDEF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D1E72CB0-02CE-2DFF-9CA9-D88FF3337A6B}"/>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502608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B17B6C2-82B9-F120-A2A2-1F947108558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114413AD-5720-0AED-CD12-E4C169BA6672}"/>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374679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C899A88-CE91-C511-17D4-E656DEB9DB3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54E8944B-2A98-8BDA-C4A7-24AC6E34FD33}"/>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76743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D4DA311-94A4-262E-1D7A-E114A6F99BD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9F16BA6B-396A-DACE-A467-858ED7815C77}"/>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36500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763E40F6-262E-2646-7D50-650E24D42D9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C710D73A-679A-5940-AD59-A1CDE4E9B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76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E680288-58C6-1596-DA88-9D5EDFB1311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F0A0BF0E-7DB7-4DB1-FE6D-DF15836ACE3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755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18DF661-873C-4D39-82BF-7C49A0B95D6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DF44C7C7-89C5-1347-3675-BC5DF0D798B1}"/>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0089871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9D41BD0-7831-1685-A6EA-AE6357CF2882}"/>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B3E6C511-568C-2921-85FC-2609C1A2A031}"/>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10777231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UMASH Title">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A900138-1CAF-1062-E29D-9854BEFE943E}"/>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6">
            <a:extLst>
              <a:ext uri="{FF2B5EF4-FFF2-40B4-BE49-F238E27FC236}">
                <a16:creationId xmlns:a16="http://schemas.microsoft.com/office/drawing/2014/main" id="{9831BDB5-1168-2304-D17B-1DB8D37F64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685800"/>
            <a:ext cx="66833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28600" y="4724400"/>
            <a:ext cx="8686800" cy="1295400"/>
          </a:xfrm>
        </p:spPr>
        <p:txBody>
          <a:bodyPr>
            <a:normAutofit/>
          </a:body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18FFE687-C932-B905-FA55-2F5FF2B4515F}"/>
              </a:ext>
            </a:extLst>
          </p:cNvPr>
          <p:cNvSpPr>
            <a:spLocks noGrp="1"/>
          </p:cNvSpPr>
          <p:nvPr>
            <p:ph type="ftr" sz="quarter" idx="10"/>
          </p:nvPr>
        </p:nvSpPr>
        <p:spPr/>
        <p:txBody>
          <a:bodyPr/>
          <a:lstStyle>
            <a:lvl1pPr algn="ctr" defTabSz="914400" eaLnBrk="0" hangingPunct="0">
              <a:defRPr/>
            </a:lvl1pPr>
          </a:lstStyle>
          <a:p>
            <a:pPr>
              <a:defRPr/>
            </a:pPr>
            <a:r>
              <a:rPr lang="en-US"/>
              <a:t>umash.umn.edu</a:t>
            </a:r>
          </a:p>
        </p:txBody>
      </p:sp>
    </p:spTree>
    <p:extLst>
      <p:ext uri="{BB962C8B-B14F-4D97-AF65-F5344CB8AC3E}">
        <p14:creationId xmlns:p14="http://schemas.microsoft.com/office/powerpoint/2010/main" val="145115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11DE3D4-028B-8D7A-1EFD-79E743951CC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87243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8">
            <a:extLst>
              <a:ext uri="{FF2B5EF4-FFF2-40B4-BE49-F238E27FC236}">
                <a16:creationId xmlns:a16="http://schemas.microsoft.com/office/drawing/2014/main" id="{5369D4CE-ECAD-0CFF-3DEA-63CFB0B718D8}"/>
              </a:ext>
            </a:extLst>
          </p:cNvPr>
          <p:cNvSpPr>
            <a:spLocks noGrp="1"/>
          </p:cNvSpPr>
          <p:nvPr>
            <p:ph type="ftr" sz="quarter" idx="10"/>
          </p:nvPr>
        </p:nvSpPr>
        <p:spPr/>
        <p:txBody>
          <a:bodyPr/>
          <a:lstStyle>
            <a:lvl1pPr algn="ctr" defTabSz="914400" eaLnBrk="0" hangingPunct="0">
              <a:defRPr>
                <a:solidFill>
                  <a:prstClr val="white"/>
                </a:solidFill>
              </a:defRPr>
            </a:lvl1pPr>
          </a:lstStyle>
          <a:p>
            <a:pPr>
              <a:defRPr/>
            </a:pPr>
            <a:r>
              <a:rPr lang="en-US"/>
              <a:t>umash.umn.edu</a:t>
            </a:r>
          </a:p>
        </p:txBody>
      </p:sp>
    </p:spTree>
    <p:extLst>
      <p:ext uri="{BB962C8B-B14F-4D97-AF65-F5344CB8AC3E}">
        <p14:creationId xmlns:p14="http://schemas.microsoft.com/office/powerpoint/2010/main" val="1355339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D2F3E59-9BB1-BDA2-D1B4-6CE6E55035F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AEB9D010-B1D6-3985-1BB0-9E7D2E10C5B3}"/>
              </a:ext>
            </a:extLst>
          </p:cNvPr>
          <p:cNvSpPr>
            <a:spLocks noGrp="1"/>
          </p:cNvSpPr>
          <p:nvPr>
            <p:ph type="ftr" sz="quarter" idx="10"/>
          </p:nvPr>
        </p:nvSpPr>
        <p:spPr/>
        <p:txBody>
          <a:bodyPr/>
          <a:lstStyle>
            <a:lvl1pPr algn="ctr" defTabSz="914400" eaLnBrk="0" hangingPunct="0">
              <a:defRPr/>
            </a:lvl1pPr>
          </a:lstStyle>
          <a:p>
            <a:pPr>
              <a:defRPr/>
            </a:pPr>
            <a:r>
              <a:rPr lang="en-US"/>
              <a:t>umash.umn.edu</a:t>
            </a:r>
          </a:p>
        </p:txBody>
      </p:sp>
    </p:spTree>
    <p:extLst>
      <p:ext uri="{BB962C8B-B14F-4D97-AF65-F5344CB8AC3E}">
        <p14:creationId xmlns:p14="http://schemas.microsoft.com/office/powerpoint/2010/main" val="38660414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D550DC5-BD27-5D42-0A5A-214EA5E41FE3}"/>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8">
            <a:extLst>
              <a:ext uri="{FF2B5EF4-FFF2-40B4-BE49-F238E27FC236}">
                <a16:creationId xmlns:a16="http://schemas.microsoft.com/office/drawing/2014/main" id="{D9658CEE-038A-7F38-6D8E-EFC7F78B8FB5}"/>
              </a:ext>
            </a:extLst>
          </p:cNvPr>
          <p:cNvSpPr>
            <a:spLocks noGrp="1"/>
          </p:cNvSpPr>
          <p:nvPr>
            <p:ph type="ftr" sz="quarter" idx="10"/>
          </p:nvPr>
        </p:nvSpPr>
        <p:spPr/>
        <p:txBody>
          <a:bodyPr/>
          <a:lstStyle>
            <a:lvl1pPr algn="ctr" defTabSz="914400" eaLnBrk="0" hangingPunct="0">
              <a:defRPr/>
            </a:lvl1pPr>
          </a:lstStyle>
          <a:p>
            <a:pPr>
              <a:defRPr/>
            </a:pPr>
            <a:r>
              <a:rPr lang="en-US"/>
              <a:t>umash.umn.edu</a:t>
            </a:r>
          </a:p>
        </p:txBody>
      </p:sp>
    </p:spTree>
    <p:extLst>
      <p:ext uri="{BB962C8B-B14F-4D97-AF65-F5344CB8AC3E}">
        <p14:creationId xmlns:p14="http://schemas.microsoft.com/office/powerpoint/2010/main" val="41304511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B533947-4A0B-02D2-85D2-EC05DF83F00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0CD310AC-02E8-5436-6B96-FD927D4E7E21}"/>
              </a:ext>
            </a:extLst>
          </p:cNvPr>
          <p:cNvSpPr>
            <a:spLocks noGrp="1"/>
          </p:cNvSpPr>
          <p:nvPr>
            <p:ph type="ftr" sz="quarter" idx="10"/>
          </p:nvPr>
        </p:nvSpPr>
        <p:spPr/>
        <p:txBody>
          <a:bodyPr/>
          <a:lstStyle>
            <a:lvl1pPr algn="ctr" defTabSz="914400" eaLnBrk="0" hangingPunct="0">
              <a:defRPr/>
            </a:lvl1pPr>
          </a:lstStyle>
          <a:p>
            <a:pPr>
              <a:defRPr/>
            </a:pPr>
            <a:r>
              <a:rPr lang="en-US"/>
              <a:t>umash.umn.edu</a:t>
            </a:r>
          </a:p>
        </p:txBody>
      </p:sp>
    </p:spTree>
    <p:extLst>
      <p:ext uri="{BB962C8B-B14F-4D97-AF65-F5344CB8AC3E}">
        <p14:creationId xmlns:p14="http://schemas.microsoft.com/office/powerpoint/2010/main" val="24593784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7E138178-5607-46ED-C7BD-5723AC89384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E5059D9C-9D26-317F-AA80-EEF9F4375F87}"/>
              </a:ext>
            </a:extLst>
          </p:cNvPr>
          <p:cNvSpPr>
            <a:spLocks noGrp="1"/>
          </p:cNvSpPr>
          <p:nvPr>
            <p:ph type="ftr" sz="quarter" idx="10"/>
          </p:nvPr>
        </p:nvSpPr>
        <p:spPr/>
        <p:txBody>
          <a:bodyPr/>
          <a:lstStyle>
            <a:lvl1pPr algn="ctr" defTabSz="914400" eaLnBrk="0" hangingPunct="0">
              <a:defRPr/>
            </a:lvl1pPr>
          </a:lstStyle>
          <a:p>
            <a:pPr>
              <a:defRPr/>
            </a:pPr>
            <a:r>
              <a:rPr lang="en-US"/>
              <a:t>umash.umn.edu</a:t>
            </a:r>
          </a:p>
        </p:txBody>
      </p:sp>
    </p:spTree>
    <p:extLst>
      <p:ext uri="{BB962C8B-B14F-4D97-AF65-F5344CB8AC3E}">
        <p14:creationId xmlns:p14="http://schemas.microsoft.com/office/powerpoint/2010/main" val="3808705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BB00D65-589B-E318-B4E9-F452F0933CFD}"/>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75CB9DE1-CF0A-F013-318C-22B500B904E0}"/>
              </a:ext>
            </a:extLst>
          </p:cNvPr>
          <p:cNvSpPr>
            <a:spLocks noGrp="1"/>
          </p:cNvSpPr>
          <p:nvPr>
            <p:ph type="ftr" sz="quarter" idx="10"/>
          </p:nvPr>
        </p:nvSpPr>
        <p:spPr/>
        <p:txBody>
          <a:bodyPr/>
          <a:lstStyle>
            <a:lvl1pPr algn="ctr" defTabSz="914400" eaLnBrk="0" hangingPunct="0">
              <a:defRPr/>
            </a:lvl1pPr>
          </a:lstStyle>
          <a:p>
            <a:pPr>
              <a:defRPr/>
            </a:pPr>
            <a:r>
              <a:rPr lang="en-US"/>
              <a:t>umash.umn.edu</a:t>
            </a:r>
          </a:p>
        </p:txBody>
      </p:sp>
    </p:spTree>
    <p:extLst>
      <p:ext uri="{BB962C8B-B14F-4D97-AF65-F5344CB8AC3E}">
        <p14:creationId xmlns:p14="http://schemas.microsoft.com/office/powerpoint/2010/main" val="1956279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129F3FD-537B-8057-ED3F-B117CD27A98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8A2A151F-7677-1409-1647-3ECEE7C87A81}"/>
              </a:ext>
            </a:extLst>
          </p:cNvPr>
          <p:cNvSpPr>
            <a:spLocks noGrp="1"/>
          </p:cNvSpPr>
          <p:nvPr>
            <p:ph type="ftr" sz="quarter" idx="10"/>
          </p:nvPr>
        </p:nvSpPr>
        <p:spPr/>
        <p:txBody>
          <a:bodyPr/>
          <a:lstStyle>
            <a:lvl1pPr algn="ctr">
              <a:defRPr/>
            </a:lvl1pPr>
          </a:lstStyle>
          <a:p>
            <a:pPr>
              <a:defRPr/>
            </a:pPr>
            <a:r>
              <a:rPr lang="en-US"/>
              <a:t>umash.umn.edu</a:t>
            </a:r>
          </a:p>
        </p:txBody>
      </p:sp>
    </p:spTree>
    <p:extLst>
      <p:ext uri="{BB962C8B-B14F-4D97-AF65-F5344CB8AC3E}">
        <p14:creationId xmlns:p14="http://schemas.microsoft.com/office/powerpoint/2010/main" val="2163033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53A06C3-F004-2C89-C6EE-7A49FE3DA16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2F034A12-607E-3813-13D2-FA5E6C986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627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8F1CFD3-D4EE-051F-0BC1-9BE820588335}"/>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F9B337AB-7E82-4DFC-2F7B-95E6CE1D5EBB}"/>
              </a:ext>
            </a:extLst>
          </p:cNvPr>
          <p:cNvSpPr>
            <a:spLocks noGrp="1"/>
          </p:cNvSpPr>
          <p:nvPr>
            <p:ph type="ftr" sz="quarter" idx="10"/>
          </p:nvPr>
        </p:nvSpPr>
        <p:spPr/>
        <p:txBody>
          <a:bodyPr/>
          <a:lstStyle>
            <a:lvl1pPr algn="ctr" defTabSz="914400" eaLnBrk="0" hangingPunct="0">
              <a:defRPr/>
            </a:lvl1pPr>
          </a:lstStyle>
          <a:p>
            <a:pPr>
              <a:defRPr/>
            </a:pPr>
            <a:r>
              <a:rPr lang="en-US"/>
              <a:t>umash.umn.edu</a:t>
            </a:r>
          </a:p>
        </p:txBody>
      </p:sp>
    </p:spTree>
    <p:extLst>
      <p:ext uri="{BB962C8B-B14F-4D97-AF65-F5344CB8AC3E}">
        <p14:creationId xmlns:p14="http://schemas.microsoft.com/office/powerpoint/2010/main" val="9221055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3864CA0-0BBE-5A26-AF18-3CFF1C75A85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8">
            <a:extLst>
              <a:ext uri="{FF2B5EF4-FFF2-40B4-BE49-F238E27FC236}">
                <a16:creationId xmlns:a16="http://schemas.microsoft.com/office/drawing/2014/main" id="{7FE50EB9-B1F1-3C72-7B1D-A14ACA176ADF}"/>
              </a:ext>
            </a:extLst>
          </p:cNvPr>
          <p:cNvSpPr>
            <a:spLocks noGrp="1"/>
          </p:cNvSpPr>
          <p:nvPr>
            <p:ph type="ftr" sz="quarter" idx="10"/>
          </p:nvPr>
        </p:nvSpPr>
        <p:spPr/>
        <p:txBody>
          <a:bodyPr/>
          <a:lstStyle>
            <a:lvl1pPr algn="ctr" defTabSz="914400" eaLnBrk="0" hangingPunct="0">
              <a:defRPr/>
            </a:lvl1pPr>
          </a:lstStyle>
          <a:p>
            <a:pPr>
              <a:defRPr/>
            </a:pPr>
            <a:r>
              <a:rPr lang="en-US"/>
              <a:t>umash.umn.edu</a:t>
            </a:r>
          </a:p>
        </p:txBody>
      </p:sp>
    </p:spTree>
    <p:extLst>
      <p:ext uri="{BB962C8B-B14F-4D97-AF65-F5344CB8AC3E}">
        <p14:creationId xmlns:p14="http://schemas.microsoft.com/office/powerpoint/2010/main" val="33300107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56077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6.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8.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45F4E42-8A1A-922C-28B2-A0D15D2476B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8644089-BB70-AF91-CDD2-8D5C4BCE0BAA}"/>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7">
            <a:extLst>
              <a:ext uri="{FF2B5EF4-FFF2-40B4-BE49-F238E27FC236}">
                <a16:creationId xmlns:a16="http://schemas.microsoft.com/office/drawing/2014/main" id="{91D5D49B-4FEB-B2E7-C2BB-12F62BF46FC9}"/>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81440B33-A36B-2243-A929-7E5A6C43B002}"/>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eaLnBrk="1" hangingPunct="1">
              <a:defRPr sz="1800">
                <a:solidFill>
                  <a:schemeClr val="bg1"/>
                </a:solidFill>
                <a:latin typeface="Calibri" pitchFamily="34" charset="0"/>
                <a:ea typeface="MS PGothic" pitchFamily="34" charset="-128"/>
                <a:cs typeface="+mn-cs"/>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649" r:id="rId1"/>
    <p:sldLayoutId id="2147490650" r:id="rId2"/>
    <p:sldLayoutId id="2147490651" r:id="rId3"/>
    <p:sldLayoutId id="2147490652" r:id="rId4"/>
    <p:sldLayoutId id="2147490653" r:id="rId5"/>
    <p:sldLayoutId id="2147490654" r:id="rId6"/>
    <p:sldLayoutId id="2147490655" r:id="rId7"/>
    <p:sldLayoutId id="2147490656" r:id="rId8"/>
    <p:sldLayoutId id="2147490657" r:id="rId9"/>
    <p:sldLayoutId id="2147490658" r:id="rId10"/>
  </p:sldLayoutIdLst>
  <p:hf hdr="0" dt="0"/>
  <p:txStyles>
    <p:titleStyle>
      <a:lvl1pPr algn="ctr" rtl="0" eaLnBrk="0" fontAlgn="base" hangingPunct="0">
        <a:spcBef>
          <a:spcPct val="0"/>
        </a:spcBef>
        <a:spcAft>
          <a:spcPct val="0"/>
        </a:spcAft>
        <a:defRPr sz="4400" kern="1200">
          <a:solidFill>
            <a:srgbClr val="872434"/>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rgbClr val="872434"/>
          </a:solidFill>
          <a:latin typeface="Calibri"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rgbClr val="872434"/>
          </a:solidFill>
          <a:latin typeface="Calibri"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rgbClr val="872434"/>
          </a:solidFill>
          <a:latin typeface="Calibri"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rgbClr val="872434"/>
          </a:solidFill>
          <a:latin typeface="Calibri" charset="0"/>
          <a:ea typeface="ＭＳ Ｐゴシック" panose="020B0600070205080204" pitchFamily="34" charset="-128"/>
          <a:cs typeface="ＭＳ Ｐゴシック" charset="0"/>
        </a:defRPr>
      </a:lvl5pPr>
      <a:lvl6pPr marL="457200" algn="ctr" rtl="0" fontAlgn="base">
        <a:spcBef>
          <a:spcPct val="0"/>
        </a:spcBef>
        <a:spcAft>
          <a:spcPct val="0"/>
        </a:spcAft>
        <a:defRPr sz="4400">
          <a:solidFill>
            <a:srgbClr val="872434"/>
          </a:solidFill>
          <a:latin typeface="Calibri" charset="0"/>
          <a:ea typeface="ＭＳ Ｐゴシック" charset="0"/>
        </a:defRPr>
      </a:lvl6pPr>
      <a:lvl7pPr marL="914400" algn="ctr" rtl="0" fontAlgn="base">
        <a:spcBef>
          <a:spcPct val="0"/>
        </a:spcBef>
        <a:spcAft>
          <a:spcPct val="0"/>
        </a:spcAft>
        <a:defRPr sz="4400">
          <a:solidFill>
            <a:srgbClr val="872434"/>
          </a:solidFill>
          <a:latin typeface="Calibri" charset="0"/>
          <a:ea typeface="ＭＳ Ｐゴシック" charset="0"/>
        </a:defRPr>
      </a:lvl7pPr>
      <a:lvl8pPr marL="1371600" algn="ctr" rtl="0" fontAlgn="base">
        <a:spcBef>
          <a:spcPct val="0"/>
        </a:spcBef>
        <a:spcAft>
          <a:spcPct val="0"/>
        </a:spcAft>
        <a:defRPr sz="4400">
          <a:solidFill>
            <a:srgbClr val="872434"/>
          </a:solidFill>
          <a:latin typeface="Calibri" charset="0"/>
          <a:ea typeface="ＭＳ Ｐゴシック" charset="0"/>
        </a:defRPr>
      </a:lvl8pPr>
      <a:lvl9pPr marL="1828800" algn="ctr" rtl="0" fontAlgn="base">
        <a:spcBef>
          <a:spcPct val="0"/>
        </a:spcBef>
        <a:spcAft>
          <a:spcPct val="0"/>
        </a:spcAft>
        <a:defRPr sz="4400">
          <a:solidFill>
            <a:srgbClr val="872434"/>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A0A142C8-414F-2A0B-2862-B72C9A0D9F1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9A96B83-485B-A997-BDB8-85481F3301D5}"/>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76" name="Picture 7">
            <a:extLst>
              <a:ext uri="{FF2B5EF4-FFF2-40B4-BE49-F238E27FC236}">
                <a16:creationId xmlns:a16="http://schemas.microsoft.com/office/drawing/2014/main" id="{9AFC12EA-4863-F76B-149E-38C5810EA95B}"/>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FAD1FA5F-0C7E-A849-B304-75F4911C41F7}"/>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a:defRPr sz="1800">
                <a:solidFill>
                  <a:schemeClr val="bg1"/>
                </a:solidFill>
                <a:latin typeface="Calibri" pitchFamily="34" charset="0"/>
                <a:ea typeface="MS PGothic" pitchFamily="34" charset="-128"/>
                <a:cs typeface="+mn-cs"/>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659" r:id="rId1"/>
    <p:sldLayoutId id="2147490660" r:id="rId2"/>
    <p:sldLayoutId id="2147490661" r:id="rId3"/>
    <p:sldLayoutId id="2147490662" r:id="rId4"/>
    <p:sldLayoutId id="2147490663" r:id="rId5"/>
    <p:sldLayoutId id="2147490664" r:id="rId6"/>
    <p:sldLayoutId id="2147490665" r:id="rId7"/>
    <p:sldLayoutId id="2147490666" r:id="rId8"/>
    <p:sldLayoutId id="2147490667" r:id="rId9"/>
    <p:sldLayoutId id="2147490668" r:id="rId10"/>
  </p:sldLayoutIdLst>
  <p:hf sldNum="0" hdr="0" dt="0"/>
  <p:txStyles>
    <p:titleStyle>
      <a:lvl1pPr algn="ctr" rtl="0" eaLnBrk="0" fontAlgn="base" hangingPunct="0">
        <a:spcBef>
          <a:spcPct val="0"/>
        </a:spcBef>
        <a:spcAft>
          <a:spcPct val="0"/>
        </a:spcAft>
        <a:defRPr sz="4400" kern="1200">
          <a:solidFill>
            <a:srgbClr val="872434"/>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rgbClr val="872434"/>
          </a:solidFill>
          <a:latin typeface="Calibri" charset="0"/>
          <a:ea typeface="ＭＳ Ｐゴシック" charset="0"/>
        </a:defRPr>
      </a:lvl6pPr>
      <a:lvl7pPr marL="914400" algn="ctr" rtl="0" fontAlgn="base">
        <a:spcBef>
          <a:spcPct val="0"/>
        </a:spcBef>
        <a:spcAft>
          <a:spcPct val="0"/>
        </a:spcAft>
        <a:defRPr sz="4400">
          <a:solidFill>
            <a:srgbClr val="872434"/>
          </a:solidFill>
          <a:latin typeface="Calibri" charset="0"/>
          <a:ea typeface="ＭＳ Ｐゴシック" charset="0"/>
        </a:defRPr>
      </a:lvl7pPr>
      <a:lvl8pPr marL="1371600" algn="ctr" rtl="0" fontAlgn="base">
        <a:spcBef>
          <a:spcPct val="0"/>
        </a:spcBef>
        <a:spcAft>
          <a:spcPct val="0"/>
        </a:spcAft>
        <a:defRPr sz="4400">
          <a:solidFill>
            <a:srgbClr val="872434"/>
          </a:solidFill>
          <a:latin typeface="Calibri" charset="0"/>
          <a:ea typeface="ＭＳ Ｐゴシック" charset="0"/>
        </a:defRPr>
      </a:lvl8pPr>
      <a:lvl9pPr marL="1828800" algn="ctr" rtl="0" fontAlgn="base">
        <a:spcBef>
          <a:spcPct val="0"/>
        </a:spcBef>
        <a:spcAft>
          <a:spcPct val="0"/>
        </a:spcAft>
        <a:defRPr sz="4400">
          <a:solidFill>
            <a:srgbClr val="872434"/>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27EF655-D928-0D5A-E9DB-A21DC8E0C44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0AE52B68-31A7-38AD-8D89-4239B5F3DFDB}"/>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100" name="Picture 7">
            <a:extLst>
              <a:ext uri="{FF2B5EF4-FFF2-40B4-BE49-F238E27FC236}">
                <a16:creationId xmlns:a16="http://schemas.microsoft.com/office/drawing/2014/main" id="{A67B4C7C-E12E-04F8-CA67-1CE3848E72CB}"/>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96C53010-F9FD-1049-89B5-309E40740CA2}"/>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a:defRPr sz="1800">
                <a:solidFill>
                  <a:schemeClr val="bg1"/>
                </a:solidFill>
                <a:latin typeface="Calibri" pitchFamily="34" charset="0"/>
                <a:ea typeface="MS PGothic" pitchFamily="34" charset="-128"/>
                <a:cs typeface="+mn-cs"/>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669" r:id="rId1"/>
    <p:sldLayoutId id="2147490670" r:id="rId2"/>
    <p:sldLayoutId id="2147490671" r:id="rId3"/>
    <p:sldLayoutId id="2147490672" r:id="rId4"/>
    <p:sldLayoutId id="2147490673" r:id="rId5"/>
    <p:sldLayoutId id="2147490674" r:id="rId6"/>
    <p:sldLayoutId id="2147490675" r:id="rId7"/>
    <p:sldLayoutId id="2147490676" r:id="rId8"/>
    <p:sldLayoutId id="2147490677" r:id="rId9"/>
    <p:sldLayoutId id="2147490678" r:id="rId10"/>
  </p:sldLayoutIdLst>
  <p:hf sldNum="0" hdr="0" dt="0"/>
  <p:txStyles>
    <p:titleStyle>
      <a:lvl1pPr algn="ctr" rtl="0" eaLnBrk="0" fontAlgn="base" hangingPunct="0">
        <a:spcBef>
          <a:spcPct val="0"/>
        </a:spcBef>
        <a:spcAft>
          <a:spcPct val="0"/>
        </a:spcAft>
        <a:defRPr sz="4400" kern="1200">
          <a:solidFill>
            <a:srgbClr val="872434"/>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rgbClr val="872434"/>
          </a:solidFill>
          <a:latin typeface="Calibri" charset="0"/>
          <a:ea typeface="ＭＳ Ｐゴシック" charset="0"/>
        </a:defRPr>
      </a:lvl6pPr>
      <a:lvl7pPr marL="914400" algn="ctr" rtl="0" fontAlgn="base">
        <a:spcBef>
          <a:spcPct val="0"/>
        </a:spcBef>
        <a:spcAft>
          <a:spcPct val="0"/>
        </a:spcAft>
        <a:defRPr sz="4400">
          <a:solidFill>
            <a:srgbClr val="872434"/>
          </a:solidFill>
          <a:latin typeface="Calibri" charset="0"/>
          <a:ea typeface="ＭＳ Ｐゴシック" charset="0"/>
        </a:defRPr>
      </a:lvl7pPr>
      <a:lvl8pPr marL="1371600" algn="ctr" rtl="0" fontAlgn="base">
        <a:spcBef>
          <a:spcPct val="0"/>
        </a:spcBef>
        <a:spcAft>
          <a:spcPct val="0"/>
        </a:spcAft>
        <a:defRPr sz="4400">
          <a:solidFill>
            <a:srgbClr val="872434"/>
          </a:solidFill>
          <a:latin typeface="Calibri" charset="0"/>
          <a:ea typeface="ＭＳ Ｐゴシック" charset="0"/>
        </a:defRPr>
      </a:lvl8pPr>
      <a:lvl9pPr marL="1828800" algn="ctr" rtl="0" fontAlgn="base">
        <a:spcBef>
          <a:spcPct val="0"/>
        </a:spcBef>
        <a:spcAft>
          <a:spcPct val="0"/>
        </a:spcAft>
        <a:defRPr sz="4400">
          <a:solidFill>
            <a:srgbClr val="872434"/>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FA70CCCD-D5FB-A920-91A9-BF202D591BC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D34094C-720C-9919-4853-91C03E5A0836}"/>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124" name="Picture 7">
            <a:extLst>
              <a:ext uri="{FF2B5EF4-FFF2-40B4-BE49-F238E27FC236}">
                <a16:creationId xmlns:a16="http://schemas.microsoft.com/office/drawing/2014/main" id="{2FAE87E0-159B-52CA-FBAD-9F501BE29E8F}"/>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E631C6EF-CFFF-1F41-BFDA-4C72AB625724}"/>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defTabSz="457200">
              <a:defRPr sz="1800">
                <a:solidFill>
                  <a:prstClr val="white"/>
                </a:solidFill>
                <a:latin typeface="Calibri" pitchFamily="34" charset="0"/>
                <a:ea typeface="MS PGothic" pitchFamily="34" charset="-128"/>
                <a:cs typeface="+mn-cs"/>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679" r:id="rId1"/>
    <p:sldLayoutId id="2147490680" r:id="rId2"/>
    <p:sldLayoutId id="2147490681" r:id="rId3"/>
    <p:sldLayoutId id="2147490682" r:id="rId4"/>
    <p:sldLayoutId id="2147490683" r:id="rId5"/>
    <p:sldLayoutId id="2147490684" r:id="rId6"/>
    <p:sldLayoutId id="2147490685" r:id="rId7"/>
    <p:sldLayoutId id="2147490686" r:id="rId8"/>
    <p:sldLayoutId id="2147490687" r:id="rId9"/>
    <p:sldLayoutId id="2147490688" r:id="rId10"/>
  </p:sldLayoutIdLst>
  <p:hf sldNum="0" hdr="0" dt="0"/>
  <p:txStyles>
    <p:titleStyle>
      <a:lvl1pPr algn="ctr" rtl="0" eaLnBrk="0" fontAlgn="base" hangingPunct="0">
        <a:spcBef>
          <a:spcPct val="0"/>
        </a:spcBef>
        <a:spcAft>
          <a:spcPct val="0"/>
        </a:spcAft>
        <a:defRPr sz="4400" kern="1200">
          <a:solidFill>
            <a:srgbClr val="872434"/>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rgbClr val="872434"/>
          </a:solidFill>
          <a:latin typeface="Calibri" charset="0"/>
          <a:ea typeface="ＭＳ Ｐゴシック" charset="0"/>
        </a:defRPr>
      </a:lvl6pPr>
      <a:lvl7pPr marL="914400" algn="ctr" rtl="0" fontAlgn="base">
        <a:spcBef>
          <a:spcPct val="0"/>
        </a:spcBef>
        <a:spcAft>
          <a:spcPct val="0"/>
        </a:spcAft>
        <a:defRPr sz="4400">
          <a:solidFill>
            <a:srgbClr val="872434"/>
          </a:solidFill>
          <a:latin typeface="Calibri" charset="0"/>
          <a:ea typeface="ＭＳ Ｐゴシック" charset="0"/>
        </a:defRPr>
      </a:lvl7pPr>
      <a:lvl8pPr marL="1371600" algn="ctr" rtl="0" fontAlgn="base">
        <a:spcBef>
          <a:spcPct val="0"/>
        </a:spcBef>
        <a:spcAft>
          <a:spcPct val="0"/>
        </a:spcAft>
        <a:defRPr sz="4400">
          <a:solidFill>
            <a:srgbClr val="872434"/>
          </a:solidFill>
          <a:latin typeface="Calibri" charset="0"/>
          <a:ea typeface="ＭＳ Ｐゴシック" charset="0"/>
        </a:defRPr>
      </a:lvl8pPr>
      <a:lvl9pPr marL="1828800" algn="ctr" rtl="0" fontAlgn="base">
        <a:spcBef>
          <a:spcPct val="0"/>
        </a:spcBef>
        <a:spcAft>
          <a:spcPct val="0"/>
        </a:spcAft>
        <a:defRPr sz="4400">
          <a:solidFill>
            <a:srgbClr val="872434"/>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6905F3E4-C7F3-E05E-2AAB-8DF4C75C78A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9DB373F2-AB44-9129-3D0C-4D6721CD6C4B}"/>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148" name="Picture 7">
            <a:extLst>
              <a:ext uri="{FF2B5EF4-FFF2-40B4-BE49-F238E27FC236}">
                <a16:creationId xmlns:a16="http://schemas.microsoft.com/office/drawing/2014/main" id="{6A0F921A-BB0D-F56A-6019-E0BAAE73E854}"/>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6AA73041-5DAE-DE4A-BE60-7744C4A87820}"/>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eaLnBrk="1" hangingPunct="1">
              <a:defRPr sz="1800">
                <a:solidFill>
                  <a:prstClr val="white"/>
                </a:solidFill>
                <a:latin typeface="Calibri" pitchFamily="34" charset="0"/>
                <a:ea typeface="MS PGothic" pitchFamily="34" charset="-128"/>
                <a:cs typeface="+mn-cs"/>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689" r:id="rId1"/>
    <p:sldLayoutId id="2147490690" r:id="rId2"/>
    <p:sldLayoutId id="2147490691" r:id="rId3"/>
    <p:sldLayoutId id="2147490692" r:id="rId4"/>
    <p:sldLayoutId id="2147490693" r:id="rId5"/>
    <p:sldLayoutId id="2147490694" r:id="rId6"/>
    <p:sldLayoutId id="2147490695" r:id="rId7"/>
    <p:sldLayoutId id="2147490696" r:id="rId8"/>
    <p:sldLayoutId id="2147490697" r:id="rId9"/>
    <p:sldLayoutId id="2147490698" r:id="rId10"/>
    <p:sldLayoutId id="2147490699" r:id="rId11"/>
  </p:sldLayoutIdLst>
  <p:hf sldNum="0" hdr="0" dt="0"/>
  <p:txStyles>
    <p:titleStyle>
      <a:lvl1pPr algn="ctr" rtl="0" eaLnBrk="0" fontAlgn="base" hangingPunct="0">
        <a:spcBef>
          <a:spcPct val="0"/>
        </a:spcBef>
        <a:spcAft>
          <a:spcPct val="0"/>
        </a:spcAft>
        <a:defRPr sz="4400" kern="1200">
          <a:solidFill>
            <a:srgbClr val="872434"/>
          </a:solidFill>
          <a:latin typeface="+mj-lt"/>
          <a:ea typeface="ＭＳ Ｐゴシック" panose="020B0600070205080204" pitchFamily="34" charset="-128"/>
          <a:cs typeface="MS PGothic" charset="0"/>
        </a:defRPr>
      </a:lvl1pPr>
      <a:lvl2pPr algn="ctr" rtl="0" eaLnBrk="0" fontAlgn="base" hangingPunct="0">
        <a:spcBef>
          <a:spcPct val="0"/>
        </a:spcBef>
        <a:spcAft>
          <a:spcPct val="0"/>
        </a:spcAft>
        <a:defRPr sz="4400">
          <a:solidFill>
            <a:srgbClr val="872434"/>
          </a:solidFill>
          <a:latin typeface="Calibri" charset="0"/>
          <a:ea typeface="ＭＳ Ｐゴシック" panose="020B0600070205080204" pitchFamily="34" charset="-128"/>
          <a:cs typeface="MS PGothic" charset="0"/>
        </a:defRPr>
      </a:lvl2pPr>
      <a:lvl3pPr algn="ctr" rtl="0" eaLnBrk="0" fontAlgn="base" hangingPunct="0">
        <a:spcBef>
          <a:spcPct val="0"/>
        </a:spcBef>
        <a:spcAft>
          <a:spcPct val="0"/>
        </a:spcAft>
        <a:defRPr sz="4400">
          <a:solidFill>
            <a:srgbClr val="872434"/>
          </a:solidFill>
          <a:latin typeface="Calibri" charset="0"/>
          <a:ea typeface="ＭＳ Ｐゴシック" panose="020B0600070205080204" pitchFamily="34" charset="-128"/>
          <a:cs typeface="MS PGothic" charset="0"/>
        </a:defRPr>
      </a:lvl3pPr>
      <a:lvl4pPr algn="ctr" rtl="0" eaLnBrk="0" fontAlgn="base" hangingPunct="0">
        <a:spcBef>
          <a:spcPct val="0"/>
        </a:spcBef>
        <a:spcAft>
          <a:spcPct val="0"/>
        </a:spcAft>
        <a:defRPr sz="4400">
          <a:solidFill>
            <a:srgbClr val="872434"/>
          </a:solidFill>
          <a:latin typeface="Calibri" charset="0"/>
          <a:ea typeface="ＭＳ Ｐゴシック" panose="020B0600070205080204" pitchFamily="34" charset="-128"/>
          <a:cs typeface="MS PGothic" charset="0"/>
        </a:defRPr>
      </a:lvl4pPr>
      <a:lvl5pPr algn="ctr" rtl="0" eaLnBrk="0" fontAlgn="base" hangingPunct="0">
        <a:spcBef>
          <a:spcPct val="0"/>
        </a:spcBef>
        <a:spcAft>
          <a:spcPct val="0"/>
        </a:spcAft>
        <a:defRPr sz="4400">
          <a:solidFill>
            <a:srgbClr val="872434"/>
          </a:solidFill>
          <a:latin typeface="Calibri" charset="0"/>
          <a:ea typeface="ＭＳ Ｐゴシック" panose="020B0600070205080204" pitchFamily="34" charset="-128"/>
          <a:cs typeface="MS PGothic" charset="0"/>
        </a:defRPr>
      </a:lvl5pPr>
      <a:lvl6pPr marL="457200" algn="ctr" rtl="0" fontAlgn="base">
        <a:spcBef>
          <a:spcPct val="0"/>
        </a:spcBef>
        <a:spcAft>
          <a:spcPct val="0"/>
        </a:spcAft>
        <a:defRPr sz="4400">
          <a:solidFill>
            <a:srgbClr val="872434"/>
          </a:solidFill>
          <a:latin typeface="Calibri" charset="0"/>
          <a:ea typeface="ＭＳ Ｐゴシック" charset="0"/>
        </a:defRPr>
      </a:lvl6pPr>
      <a:lvl7pPr marL="914400" algn="ctr" rtl="0" fontAlgn="base">
        <a:spcBef>
          <a:spcPct val="0"/>
        </a:spcBef>
        <a:spcAft>
          <a:spcPct val="0"/>
        </a:spcAft>
        <a:defRPr sz="4400">
          <a:solidFill>
            <a:srgbClr val="872434"/>
          </a:solidFill>
          <a:latin typeface="Calibri" charset="0"/>
          <a:ea typeface="ＭＳ Ｐゴシック" charset="0"/>
        </a:defRPr>
      </a:lvl7pPr>
      <a:lvl8pPr marL="1371600" algn="ctr" rtl="0" fontAlgn="base">
        <a:spcBef>
          <a:spcPct val="0"/>
        </a:spcBef>
        <a:spcAft>
          <a:spcPct val="0"/>
        </a:spcAft>
        <a:defRPr sz="4400">
          <a:solidFill>
            <a:srgbClr val="872434"/>
          </a:solidFill>
          <a:latin typeface="Calibri" charset="0"/>
          <a:ea typeface="ＭＳ Ｐゴシック" charset="0"/>
        </a:defRPr>
      </a:lvl8pPr>
      <a:lvl9pPr marL="1828800" algn="ctr" rtl="0" fontAlgn="base">
        <a:spcBef>
          <a:spcPct val="0"/>
        </a:spcBef>
        <a:spcAft>
          <a:spcPct val="0"/>
        </a:spcAft>
        <a:defRPr sz="4400">
          <a:solidFill>
            <a:srgbClr val="872434"/>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58D2B9D5-DA09-967F-E457-A167D572145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E1429CE4-870D-080A-6272-E3D271FE951B}"/>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7172" name="Picture 7">
            <a:extLst>
              <a:ext uri="{FF2B5EF4-FFF2-40B4-BE49-F238E27FC236}">
                <a16:creationId xmlns:a16="http://schemas.microsoft.com/office/drawing/2014/main" id="{BFBB2CC7-2C60-67A2-8115-8F145519F254}"/>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FC319320-9CBF-4AEF-CEE4-897F4CCB4F03}"/>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a:defRPr sz="1800">
                <a:solidFill>
                  <a:schemeClr val="bg1"/>
                </a:solidFill>
                <a:latin typeface="Calibri" pitchFamily="34" charset="0"/>
                <a:ea typeface="MS PGothic" pitchFamily="34" charset="-128"/>
                <a:cs typeface="+mn-cs"/>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Lst>
  <p:hf sldNum="0" hdr="0" dt="0"/>
  <p:txStyles>
    <p:titleStyle>
      <a:lvl1pPr algn="ctr" rtl="0" eaLnBrk="0" fontAlgn="base" hangingPunct="0">
        <a:spcBef>
          <a:spcPct val="0"/>
        </a:spcBef>
        <a:spcAft>
          <a:spcPct val="0"/>
        </a:spcAft>
        <a:defRPr sz="4400" kern="1200">
          <a:solidFill>
            <a:srgbClr val="872434"/>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rgbClr val="872434"/>
          </a:solidFill>
          <a:latin typeface="Calibri" charset="0"/>
          <a:ea typeface="ＭＳ Ｐゴシック" charset="0"/>
        </a:defRPr>
      </a:lvl6pPr>
      <a:lvl7pPr marL="914400" algn="ctr" rtl="0" fontAlgn="base">
        <a:spcBef>
          <a:spcPct val="0"/>
        </a:spcBef>
        <a:spcAft>
          <a:spcPct val="0"/>
        </a:spcAft>
        <a:defRPr sz="4400">
          <a:solidFill>
            <a:srgbClr val="872434"/>
          </a:solidFill>
          <a:latin typeface="Calibri" charset="0"/>
          <a:ea typeface="ＭＳ Ｐゴシック" charset="0"/>
        </a:defRPr>
      </a:lvl7pPr>
      <a:lvl8pPr marL="1371600" algn="ctr" rtl="0" fontAlgn="base">
        <a:spcBef>
          <a:spcPct val="0"/>
        </a:spcBef>
        <a:spcAft>
          <a:spcPct val="0"/>
        </a:spcAft>
        <a:defRPr sz="4400">
          <a:solidFill>
            <a:srgbClr val="872434"/>
          </a:solidFill>
          <a:latin typeface="Calibri" charset="0"/>
          <a:ea typeface="ＭＳ Ｐゴシック" charset="0"/>
        </a:defRPr>
      </a:lvl8pPr>
      <a:lvl9pPr marL="1828800" algn="ctr" rtl="0" fontAlgn="base">
        <a:spcBef>
          <a:spcPct val="0"/>
        </a:spcBef>
        <a:spcAft>
          <a:spcPct val="0"/>
        </a:spcAft>
        <a:defRPr sz="4400">
          <a:solidFill>
            <a:srgbClr val="872434"/>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80E9020E-62AB-7A52-AFB1-9FD382844B7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2AA4F334-F8E0-0EFD-4650-69384A6BA665}"/>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196" name="Picture 7">
            <a:extLst>
              <a:ext uri="{FF2B5EF4-FFF2-40B4-BE49-F238E27FC236}">
                <a16:creationId xmlns:a16="http://schemas.microsoft.com/office/drawing/2014/main" id="{B9EBEBA6-8F4B-BC5B-A9FF-DBF2E3287C32}"/>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73D1C609-EBB6-BF78-2969-790E0D90D28F}"/>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a:defRPr sz="1800">
                <a:solidFill>
                  <a:schemeClr val="bg1"/>
                </a:solidFill>
                <a:latin typeface="Calibri" pitchFamily="34" charset="0"/>
                <a:ea typeface="MS PGothic" pitchFamily="34" charset="-128"/>
                <a:cs typeface="+mn-cs"/>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710" r:id="rId1"/>
    <p:sldLayoutId id="2147490711" r:id="rId2"/>
    <p:sldLayoutId id="2147490712" r:id="rId3"/>
    <p:sldLayoutId id="2147490713" r:id="rId4"/>
    <p:sldLayoutId id="2147490714" r:id="rId5"/>
    <p:sldLayoutId id="2147490715" r:id="rId6"/>
    <p:sldLayoutId id="2147490716" r:id="rId7"/>
    <p:sldLayoutId id="2147490717" r:id="rId8"/>
    <p:sldLayoutId id="2147490718" r:id="rId9"/>
    <p:sldLayoutId id="2147490719" r:id="rId10"/>
    <p:sldLayoutId id="2147490720" r:id="rId11"/>
  </p:sldLayoutIdLst>
  <p:hf sldNum="0" hdr="0" dt="0"/>
  <p:txStyles>
    <p:titleStyle>
      <a:lvl1pPr algn="ctr" rtl="0" eaLnBrk="0" fontAlgn="base" hangingPunct="0">
        <a:spcBef>
          <a:spcPct val="0"/>
        </a:spcBef>
        <a:spcAft>
          <a:spcPct val="0"/>
        </a:spcAft>
        <a:defRPr sz="4400" kern="1200">
          <a:solidFill>
            <a:srgbClr val="872434"/>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rgbClr val="872434"/>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rgbClr val="872434"/>
          </a:solidFill>
          <a:latin typeface="Calibri" charset="0"/>
          <a:ea typeface="ＭＳ Ｐゴシック" charset="0"/>
        </a:defRPr>
      </a:lvl6pPr>
      <a:lvl7pPr marL="914400" algn="ctr" rtl="0" fontAlgn="base">
        <a:spcBef>
          <a:spcPct val="0"/>
        </a:spcBef>
        <a:spcAft>
          <a:spcPct val="0"/>
        </a:spcAft>
        <a:defRPr sz="4400">
          <a:solidFill>
            <a:srgbClr val="872434"/>
          </a:solidFill>
          <a:latin typeface="Calibri" charset="0"/>
          <a:ea typeface="ＭＳ Ｐゴシック" charset="0"/>
        </a:defRPr>
      </a:lvl7pPr>
      <a:lvl8pPr marL="1371600" algn="ctr" rtl="0" fontAlgn="base">
        <a:spcBef>
          <a:spcPct val="0"/>
        </a:spcBef>
        <a:spcAft>
          <a:spcPct val="0"/>
        </a:spcAft>
        <a:defRPr sz="4400">
          <a:solidFill>
            <a:srgbClr val="872434"/>
          </a:solidFill>
          <a:latin typeface="Calibri" charset="0"/>
          <a:ea typeface="ＭＳ Ｐゴシック" charset="0"/>
        </a:defRPr>
      </a:lvl8pPr>
      <a:lvl9pPr marL="1828800" algn="ctr" rtl="0" fontAlgn="base">
        <a:spcBef>
          <a:spcPct val="0"/>
        </a:spcBef>
        <a:spcAft>
          <a:spcPct val="0"/>
        </a:spcAft>
        <a:defRPr sz="4400">
          <a:solidFill>
            <a:srgbClr val="872434"/>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72931533-D7F4-B439-4459-5F50F27CEC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9A67B9B5-3B51-7465-7F1C-C692F1503F0A}"/>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9220" name="Picture 7">
            <a:extLst>
              <a:ext uri="{FF2B5EF4-FFF2-40B4-BE49-F238E27FC236}">
                <a16:creationId xmlns:a16="http://schemas.microsoft.com/office/drawing/2014/main" id="{BD19B9F8-E266-2AE8-4287-A3A4B882E501}"/>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5729AD94-565D-5B40-8483-93951448A694}"/>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a:defRPr sz="1600">
                <a:solidFill>
                  <a:schemeClr val="bg1"/>
                </a:solidFill>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721" r:id="rId1"/>
    <p:sldLayoutId id="2147490722" r:id="rId2"/>
    <p:sldLayoutId id="2147490723" r:id="rId3"/>
    <p:sldLayoutId id="2147490724" r:id="rId4"/>
    <p:sldLayoutId id="2147490725" r:id="rId5"/>
    <p:sldLayoutId id="2147490726" r:id="rId6"/>
    <p:sldLayoutId id="2147490727" r:id="rId7"/>
    <p:sldLayoutId id="2147490728" r:id="rId8"/>
    <p:sldLayoutId id="2147490729" r:id="rId9"/>
    <p:sldLayoutId id="2147490730" r:id="rId10"/>
  </p:sldLayoutIdLst>
  <p:hf sldNum="0" hdr="0" dt="0"/>
  <p:txStyles>
    <p:titleStyle>
      <a:lvl1pPr algn="ctr" rtl="0" eaLnBrk="0" fontAlgn="base" hangingPunct="0">
        <a:spcBef>
          <a:spcPct val="0"/>
        </a:spcBef>
        <a:spcAft>
          <a:spcPct val="0"/>
        </a:spcAft>
        <a:defRPr sz="4400" kern="1200">
          <a:solidFill>
            <a:srgbClr val="872434"/>
          </a:solidFill>
          <a:latin typeface="+mj-lt"/>
          <a:ea typeface="+mj-ea"/>
          <a:cs typeface="+mj-cs"/>
        </a:defRPr>
      </a:lvl1pPr>
      <a:lvl2pPr algn="ctr" rtl="0" eaLnBrk="0" fontAlgn="base" hangingPunct="0">
        <a:spcBef>
          <a:spcPct val="0"/>
        </a:spcBef>
        <a:spcAft>
          <a:spcPct val="0"/>
        </a:spcAft>
        <a:defRPr sz="4400">
          <a:solidFill>
            <a:srgbClr val="872434"/>
          </a:solidFill>
          <a:latin typeface="Calibri" panose="020F0502020204030204" pitchFamily="34" charset="0"/>
        </a:defRPr>
      </a:lvl2pPr>
      <a:lvl3pPr algn="ctr" rtl="0" eaLnBrk="0" fontAlgn="base" hangingPunct="0">
        <a:spcBef>
          <a:spcPct val="0"/>
        </a:spcBef>
        <a:spcAft>
          <a:spcPct val="0"/>
        </a:spcAft>
        <a:defRPr sz="4400">
          <a:solidFill>
            <a:srgbClr val="872434"/>
          </a:solidFill>
          <a:latin typeface="Calibri" panose="020F0502020204030204" pitchFamily="34" charset="0"/>
        </a:defRPr>
      </a:lvl3pPr>
      <a:lvl4pPr algn="ctr" rtl="0" eaLnBrk="0" fontAlgn="base" hangingPunct="0">
        <a:spcBef>
          <a:spcPct val="0"/>
        </a:spcBef>
        <a:spcAft>
          <a:spcPct val="0"/>
        </a:spcAft>
        <a:defRPr sz="4400">
          <a:solidFill>
            <a:srgbClr val="872434"/>
          </a:solidFill>
          <a:latin typeface="Calibri" panose="020F0502020204030204" pitchFamily="34" charset="0"/>
        </a:defRPr>
      </a:lvl4pPr>
      <a:lvl5pPr algn="ctr" rtl="0" eaLnBrk="0" fontAlgn="base" hangingPunct="0">
        <a:spcBef>
          <a:spcPct val="0"/>
        </a:spcBef>
        <a:spcAft>
          <a:spcPct val="0"/>
        </a:spcAft>
        <a:defRPr sz="4400">
          <a:solidFill>
            <a:srgbClr val="872434"/>
          </a:solidFill>
          <a:latin typeface="Calibri" panose="020F0502020204030204" pitchFamily="34" charset="0"/>
        </a:defRPr>
      </a:lvl5pPr>
      <a:lvl6pPr marL="457200" algn="ctr" rtl="0" fontAlgn="base">
        <a:spcBef>
          <a:spcPct val="0"/>
        </a:spcBef>
        <a:spcAft>
          <a:spcPct val="0"/>
        </a:spcAft>
        <a:defRPr sz="4400">
          <a:solidFill>
            <a:srgbClr val="872434"/>
          </a:solidFill>
          <a:latin typeface="Calibri" panose="020F0502020204030204" pitchFamily="34" charset="0"/>
        </a:defRPr>
      </a:lvl6pPr>
      <a:lvl7pPr marL="914400" algn="ctr" rtl="0" fontAlgn="base">
        <a:spcBef>
          <a:spcPct val="0"/>
        </a:spcBef>
        <a:spcAft>
          <a:spcPct val="0"/>
        </a:spcAft>
        <a:defRPr sz="4400">
          <a:solidFill>
            <a:srgbClr val="872434"/>
          </a:solidFill>
          <a:latin typeface="Calibri" panose="020F0502020204030204" pitchFamily="34" charset="0"/>
        </a:defRPr>
      </a:lvl7pPr>
      <a:lvl8pPr marL="1371600" algn="ctr" rtl="0" fontAlgn="base">
        <a:spcBef>
          <a:spcPct val="0"/>
        </a:spcBef>
        <a:spcAft>
          <a:spcPct val="0"/>
        </a:spcAft>
        <a:defRPr sz="4400">
          <a:solidFill>
            <a:srgbClr val="872434"/>
          </a:solidFill>
          <a:latin typeface="Calibri" panose="020F0502020204030204" pitchFamily="34" charset="0"/>
        </a:defRPr>
      </a:lvl8pPr>
      <a:lvl9pPr marL="1828800" algn="ctr" rtl="0" fontAlgn="base">
        <a:spcBef>
          <a:spcPct val="0"/>
        </a:spcBef>
        <a:spcAft>
          <a:spcPct val="0"/>
        </a:spcAft>
        <a:defRPr sz="4400">
          <a:solidFill>
            <a:srgbClr val="872434"/>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D1CB"/>
            </a:gs>
            <a:gs pos="59000">
              <a:srgbClr val="CDD1CB"/>
            </a:gs>
            <a:gs pos="100000">
              <a:srgbClr val="FFFFFF"/>
            </a:gs>
          </a:gsLst>
          <a:lin ang="5400000" scaled="1"/>
        </a:gra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6F16F8FE-A8EE-C292-32A2-9235F4C8B2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11DF1DD9-34A5-9A91-E2E7-123680294851}"/>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3316" name="Picture 7">
            <a:extLst>
              <a:ext uri="{FF2B5EF4-FFF2-40B4-BE49-F238E27FC236}">
                <a16:creationId xmlns:a16="http://schemas.microsoft.com/office/drawing/2014/main" id="{FA6D087F-EE74-82D8-2EB2-C4DF613178DF}"/>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507288" y="5638800"/>
            <a:ext cx="1600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70E7784C-8E48-49A0-5C5F-992E869EC6F2}"/>
              </a:ext>
            </a:extLst>
          </p:cNvPr>
          <p:cNvSpPr>
            <a:spLocks noGrp="1"/>
          </p:cNvSpPr>
          <p:nvPr>
            <p:ph type="ftr" sz="quarter" idx="3"/>
          </p:nvPr>
        </p:nvSpPr>
        <p:spPr>
          <a:xfrm>
            <a:off x="0" y="6553200"/>
            <a:ext cx="9144000" cy="304800"/>
          </a:xfrm>
          <a:prstGeom prst="rect">
            <a:avLst/>
          </a:prstGeom>
          <a:solidFill>
            <a:srgbClr val="872434"/>
          </a:solidFill>
        </p:spPr>
        <p:txBody>
          <a:bodyPr/>
          <a:lstStyle>
            <a:lvl1pPr algn="ctr" defTabSz="457200" eaLnBrk="1" hangingPunct="1">
              <a:defRPr sz="1800">
                <a:solidFill>
                  <a:prstClr val="white"/>
                </a:solidFill>
                <a:latin typeface="Calibri" pitchFamily="34" charset="0"/>
                <a:ea typeface="MS PGothic" pitchFamily="34" charset="-128"/>
                <a:cs typeface="+mn-cs"/>
              </a:defRPr>
            </a:lvl1pPr>
          </a:lstStyle>
          <a:p>
            <a:pPr>
              <a:defRPr/>
            </a:pPr>
            <a:r>
              <a:rPr lang="en-US"/>
              <a:t>umash.umn.edu</a:t>
            </a:r>
          </a:p>
        </p:txBody>
      </p:sp>
    </p:spTree>
  </p:cSld>
  <p:clrMap bg1="lt1" tx1="dk1" bg2="lt2" tx2="dk2" accent1="accent1" accent2="accent2" accent3="accent3" accent4="accent4" accent5="accent5" accent6="accent6" hlink="hlink" folHlink="folHlink"/>
  <p:sldLayoutIdLst>
    <p:sldLayoutId id="2147490761" r:id="rId1"/>
    <p:sldLayoutId id="2147490762" r:id="rId2"/>
    <p:sldLayoutId id="2147490763" r:id="rId3"/>
    <p:sldLayoutId id="2147490764" r:id="rId4"/>
    <p:sldLayoutId id="2147490765" r:id="rId5"/>
    <p:sldLayoutId id="2147490766" r:id="rId6"/>
    <p:sldLayoutId id="2147490767" r:id="rId7"/>
    <p:sldLayoutId id="2147490768" r:id="rId8"/>
    <p:sldLayoutId id="2147490769" r:id="rId9"/>
    <p:sldLayoutId id="2147490770" r:id="rId10"/>
    <p:sldLayoutId id="2147490771" r:id="rId11"/>
  </p:sldLayoutIdLst>
  <p:hf sldNum="0" hdr="0" dt="0"/>
  <p:txStyles>
    <p:titleStyle>
      <a:lvl1pPr algn="ctr" rtl="0" eaLnBrk="0" fontAlgn="base" hangingPunct="0">
        <a:spcBef>
          <a:spcPct val="0"/>
        </a:spcBef>
        <a:spcAft>
          <a:spcPct val="0"/>
        </a:spcAft>
        <a:defRPr sz="4400" kern="1200">
          <a:solidFill>
            <a:srgbClr val="872434"/>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rgbClr val="872434"/>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rgbClr val="872434"/>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rgbClr val="872434"/>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rgbClr val="872434"/>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rgbClr val="872434"/>
          </a:solidFill>
          <a:latin typeface="Calibri" charset="0"/>
          <a:ea typeface="ＭＳ Ｐゴシック" charset="0"/>
        </a:defRPr>
      </a:lvl6pPr>
      <a:lvl7pPr marL="914400" algn="ctr" rtl="0" fontAlgn="base">
        <a:spcBef>
          <a:spcPct val="0"/>
        </a:spcBef>
        <a:spcAft>
          <a:spcPct val="0"/>
        </a:spcAft>
        <a:defRPr sz="4400">
          <a:solidFill>
            <a:srgbClr val="872434"/>
          </a:solidFill>
          <a:latin typeface="Calibri" charset="0"/>
          <a:ea typeface="ＭＳ Ｐゴシック" charset="0"/>
        </a:defRPr>
      </a:lvl7pPr>
      <a:lvl8pPr marL="1371600" algn="ctr" rtl="0" fontAlgn="base">
        <a:spcBef>
          <a:spcPct val="0"/>
        </a:spcBef>
        <a:spcAft>
          <a:spcPct val="0"/>
        </a:spcAft>
        <a:defRPr sz="4400">
          <a:solidFill>
            <a:srgbClr val="872434"/>
          </a:solidFill>
          <a:latin typeface="Calibri" charset="0"/>
          <a:ea typeface="ＭＳ Ｐゴシック" charset="0"/>
        </a:defRPr>
      </a:lvl8pPr>
      <a:lvl9pPr marL="1828800" algn="ctr" rtl="0" fontAlgn="base">
        <a:spcBef>
          <a:spcPct val="0"/>
        </a:spcBef>
        <a:spcAft>
          <a:spcPct val="0"/>
        </a:spcAft>
        <a:defRPr sz="4400">
          <a:solidFill>
            <a:srgbClr val="872434"/>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acoss/annual-reports/index.html?deliveryName=USCDC_1164-DM35990" TargetMode="External"/><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hyperlink" Target="http://umash.umn.edu/agritourism/" TargetMode="External"/><Relationship Id="rId2" Type="http://schemas.openxmlformats.org/officeDocument/2006/relationships/image" Target="../media/image25.png"/><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umash.umn.edu/biosecurity/" TargetMode="External"/><Relationship Id="rId2" Type="http://schemas.openxmlformats.org/officeDocument/2006/relationships/image" Target="../media/image35.png"/><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youtube.com/watch?v=P2GprUH2vGs"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hyperlink" Target="https://www.aginjurynews.org/"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DD1CB"/>
            </a:gs>
            <a:gs pos="38000">
              <a:srgbClr val="FFFFFF"/>
            </a:gs>
            <a:gs pos="100000">
              <a:srgbClr val="FFFFFF"/>
            </a:gs>
          </a:gsLst>
          <a:lin ang="16200000"/>
        </a:gradFill>
        <a:effectLst/>
      </p:bgPr>
    </p:bg>
    <p:spTree>
      <p:nvGrpSpPr>
        <p:cNvPr id="1" name=""/>
        <p:cNvGrpSpPr/>
        <p:nvPr/>
      </p:nvGrpSpPr>
      <p:grpSpPr>
        <a:xfrm>
          <a:off x="0" y="0"/>
          <a:ext cx="0" cy="0"/>
          <a:chOff x="0" y="0"/>
          <a:chExt cx="0" cy="0"/>
        </a:xfrm>
      </p:grpSpPr>
      <p:sp>
        <p:nvSpPr>
          <p:cNvPr id="1025" name="Title 1">
            <a:extLst>
              <a:ext uri="{FF2B5EF4-FFF2-40B4-BE49-F238E27FC236}">
                <a16:creationId xmlns:a16="http://schemas.microsoft.com/office/drawing/2014/main" id="{9C0E070F-E783-8240-B65D-983F52906A40}"/>
              </a:ext>
            </a:extLst>
          </p:cNvPr>
          <p:cNvSpPr>
            <a:spLocks noGrp="1"/>
          </p:cNvSpPr>
          <p:nvPr>
            <p:ph type="ctrTitle"/>
          </p:nvPr>
        </p:nvSpPr>
        <p:spPr>
          <a:xfrm>
            <a:off x="633413" y="3048000"/>
            <a:ext cx="7772400" cy="1336675"/>
          </a:xfrm>
        </p:spPr>
        <p:txBody>
          <a:bodyPr rtlCol="0">
            <a:normAutofit fontScale="90000"/>
          </a:bodyPr>
          <a:lstStyle/>
          <a:p>
            <a:pPr eaLnBrk="1" fontAlgn="auto" hangingPunct="1">
              <a:spcAft>
                <a:spcPts val="0"/>
              </a:spcAft>
              <a:defRPr/>
            </a:pPr>
            <a:r>
              <a:rPr lang="en-US" altLang="en-US" sz="4900" b="1" dirty="0"/>
              <a:t>“Don’t Kiss the Calves”</a:t>
            </a:r>
            <a:br>
              <a:rPr lang="en-US" altLang="en-US" sz="4900" b="1" dirty="0"/>
            </a:br>
            <a:r>
              <a:rPr lang="en-US" altLang="en-US" sz="3600" b="1" dirty="0"/>
              <a:t>and other stories of diseases we can get on the farm</a:t>
            </a:r>
            <a:endParaRPr lang="en-US" sz="3600" dirty="0">
              <a:ea typeface="+mj-ea"/>
              <a:cs typeface="+mj-cs"/>
            </a:endParaRPr>
          </a:p>
        </p:txBody>
      </p:sp>
      <p:sp>
        <p:nvSpPr>
          <p:cNvPr id="171011" name="Subtitle 2">
            <a:extLst>
              <a:ext uri="{FF2B5EF4-FFF2-40B4-BE49-F238E27FC236}">
                <a16:creationId xmlns:a16="http://schemas.microsoft.com/office/drawing/2014/main" id="{AE09FD21-AE33-C891-2BF4-C1D909574D41}"/>
              </a:ext>
            </a:extLst>
          </p:cNvPr>
          <p:cNvSpPr>
            <a:spLocks noGrp="1"/>
          </p:cNvSpPr>
          <p:nvPr>
            <p:ph type="subTitle" idx="1"/>
          </p:nvPr>
        </p:nvSpPr>
        <p:spPr>
          <a:xfrm>
            <a:off x="512763" y="4811713"/>
            <a:ext cx="8153400" cy="1604962"/>
          </a:xfrm>
        </p:spPr>
        <p:txBody>
          <a:bodyPr/>
          <a:lstStyle/>
          <a:p>
            <a:pPr eaLnBrk="1" hangingPunct="1"/>
            <a:r>
              <a:rPr lang="en-US" altLang="en-US" sz="2400">
                <a:solidFill>
                  <a:schemeClr val="tx1"/>
                </a:solidFill>
                <a:ea typeface="ＭＳ Ｐゴシック" panose="020B0600070205080204" pitchFamily="34" charset="-128"/>
              </a:rPr>
              <a:t>Jeff Bender DVM, MS DACVPM (Director)</a:t>
            </a:r>
          </a:p>
          <a:p>
            <a:pPr eaLnBrk="1" hangingPunct="1"/>
            <a:r>
              <a:rPr lang="en-US" altLang="en-US" sz="2400">
                <a:solidFill>
                  <a:schemeClr val="tx1"/>
                </a:solidFill>
                <a:ea typeface="ＭＳ Ｐゴシック" panose="020B0600070205080204" pitchFamily="34" charset="-128"/>
              </a:rPr>
              <a:t>Upper Midwest Agricultural Safety and Health Center</a:t>
            </a:r>
          </a:p>
        </p:txBody>
      </p:sp>
      <p:sp>
        <p:nvSpPr>
          <p:cNvPr id="171012" name="Footer Placeholder 1">
            <a:extLst>
              <a:ext uri="{FF2B5EF4-FFF2-40B4-BE49-F238E27FC236}">
                <a16:creationId xmlns:a16="http://schemas.microsoft.com/office/drawing/2014/main" id="{C979AD8B-9F9A-71EC-7CA6-C21DB33C7B83}"/>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FF"/>
                </a:solidFill>
              </a:rPr>
              <a:t>umash.umn.edu</a:t>
            </a:r>
          </a:p>
        </p:txBody>
      </p:sp>
      <p:pic>
        <p:nvPicPr>
          <p:cNvPr id="171013" name="Picture 3">
            <a:extLst>
              <a:ext uri="{FF2B5EF4-FFF2-40B4-BE49-F238E27FC236}">
                <a16:creationId xmlns:a16="http://schemas.microsoft.com/office/drawing/2014/main" id="{09C73602-9828-33B1-BE50-310F4ECA0C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296863"/>
            <a:ext cx="3760787"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88CBB9C7-1604-235C-7B41-27F4D639FA16}"/>
              </a:ext>
            </a:extLst>
          </p:cNvPr>
          <p:cNvSpPr>
            <a:spLocks noGrp="1"/>
          </p:cNvSpPr>
          <p:nvPr>
            <p:ph type="title"/>
          </p:nvPr>
        </p:nvSpPr>
        <p:spPr/>
        <p:txBody>
          <a:bodyPr/>
          <a:lstStyle/>
          <a:p>
            <a:pPr eaLnBrk="1" hangingPunct="1"/>
            <a:r>
              <a:rPr lang="en-US" altLang="en-US"/>
              <a:t>Work Injury and Illness</a:t>
            </a:r>
          </a:p>
        </p:txBody>
      </p:sp>
      <p:sp>
        <p:nvSpPr>
          <p:cNvPr id="181251" name="Footer Placeholder 3">
            <a:extLst>
              <a:ext uri="{FF2B5EF4-FFF2-40B4-BE49-F238E27FC236}">
                <a16:creationId xmlns:a16="http://schemas.microsoft.com/office/drawing/2014/main" id="{FA598260-0AEF-C460-A2CE-318F59EA0A5F}"/>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umash.umn.edu</a:t>
            </a:r>
          </a:p>
        </p:txBody>
      </p:sp>
      <p:pic>
        <p:nvPicPr>
          <p:cNvPr id="181252" name="Picture 2">
            <a:extLst>
              <a:ext uri="{FF2B5EF4-FFF2-40B4-BE49-F238E27FC236}">
                <a16:creationId xmlns:a16="http://schemas.microsoft.com/office/drawing/2014/main" id="{4B3C8D24-DC04-431D-6DD7-AEFE1DD6F4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2413" y="1238250"/>
            <a:ext cx="8610600" cy="5232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31A23CA2-B15B-5050-95D3-1E93C49B8723}"/>
              </a:ext>
            </a:extLst>
          </p:cNvPr>
          <p:cNvSpPr>
            <a:spLocks noGrp="1"/>
          </p:cNvSpPr>
          <p:nvPr>
            <p:ph type="title"/>
          </p:nvPr>
        </p:nvSpPr>
        <p:spPr/>
        <p:txBody>
          <a:bodyPr/>
          <a:lstStyle/>
          <a:p>
            <a:r>
              <a:rPr lang="en-US" altLang="en-US"/>
              <a:t>What about Infectious Diseases?</a:t>
            </a:r>
          </a:p>
        </p:txBody>
      </p:sp>
      <p:pic>
        <p:nvPicPr>
          <p:cNvPr id="183299" name="Content Placeholder 4">
            <a:extLst>
              <a:ext uri="{FF2B5EF4-FFF2-40B4-BE49-F238E27FC236}">
                <a16:creationId xmlns:a16="http://schemas.microsoft.com/office/drawing/2014/main" id="{50112647-D239-4DB0-A570-465D01B646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600200"/>
            <a:ext cx="5943600" cy="4114800"/>
          </a:xfrm>
        </p:spPr>
      </p:pic>
      <p:sp>
        <p:nvSpPr>
          <p:cNvPr id="183300" name="Footer Placeholder 3">
            <a:extLst>
              <a:ext uri="{FF2B5EF4-FFF2-40B4-BE49-F238E27FC236}">
                <a16:creationId xmlns:a16="http://schemas.microsoft.com/office/drawing/2014/main" id="{C2E9B384-4F1F-4F07-EC2F-0B4ED949A89E}"/>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latin typeface="Calibri" panose="020F0502020204030204" pitchFamily="34" charset="0"/>
              </a:rPr>
              <a:t>umash.umn.edu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4F90-81C3-4F7C-C3E7-B9953A1F5778}"/>
              </a:ext>
            </a:extLst>
          </p:cNvPr>
          <p:cNvSpPr>
            <a:spLocks noGrp="1"/>
          </p:cNvSpPr>
          <p:nvPr>
            <p:ph type="title"/>
          </p:nvPr>
        </p:nvSpPr>
        <p:spPr/>
        <p:txBody>
          <a:bodyPr/>
          <a:lstStyle/>
          <a:p>
            <a:pPr>
              <a:defRPr/>
            </a:pPr>
            <a:r>
              <a:rPr lang="en-US" dirty="0"/>
              <a:t>Zoonotic Diseases</a:t>
            </a:r>
            <a:br>
              <a:rPr lang="en-US" dirty="0"/>
            </a:br>
            <a:endParaRPr lang="en-US" dirty="0"/>
          </a:p>
        </p:txBody>
      </p:sp>
      <p:sp>
        <p:nvSpPr>
          <p:cNvPr id="3" name="Text Placeholder 2">
            <a:extLst>
              <a:ext uri="{FF2B5EF4-FFF2-40B4-BE49-F238E27FC236}">
                <a16:creationId xmlns:a16="http://schemas.microsoft.com/office/drawing/2014/main" id="{9B4BDCC7-C463-1D70-52AD-FBE1E9FFE988}"/>
              </a:ext>
            </a:extLst>
          </p:cNvPr>
          <p:cNvSpPr>
            <a:spLocks noGrp="1"/>
          </p:cNvSpPr>
          <p:nvPr>
            <p:ph type="body" idx="1"/>
          </p:nvPr>
        </p:nvSpPr>
        <p:spPr/>
        <p:txBody>
          <a:bodyPr/>
          <a:lstStyle/>
          <a:p>
            <a:pPr>
              <a:defRPr/>
            </a:pPr>
            <a:endParaRPr lang="en-US"/>
          </a:p>
        </p:txBody>
      </p:sp>
      <p:sp>
        <p:nvSpPr>
          <p:cNvPr id="184324" name="Footer Placeholder 3">
            <a:extLst>
              <a:ext uri="{FF2B5EF4-FFF2-40B4-BE49-F238E27FC236}">
                <a16:creationId xmlns:a16="http://schemas.microsoft.com/office/drawing/2014/main" id="{2B523822-876D-29A2-8061-E0393952A8B1}"/>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D01E28CB-7521-CA28-FD0A-2626F69457F7}"/>
              </a:ext>
            </a:extLst>
          </p:cNvPr>
          <p:cNvSpPr>
            <a:spLocks noGrp="1"/>
          </p:cNvSpPr>
          <p:nvPr>
            <p:ph type="title"/>
          </p:nvPr>
        </p:nvSpPr>
        <p:spPr/>
        <p:txBody>
          <a:bodyPr/>
          <a:lstStyle/>
          <a:p>
            <a:r>
              <a:rPr lang="en-US" altLang="en-US"/>
              <a:t>What is a Zoonotic Disease?</a:t>
            </a:r>
          </a:p>
        </p:txBody>
      </p:sp>
      <p:sp>
        <p:nvSpPr>
          <p:cNvPr id="185347" name="Content Placeholder 2">
            <a:extLst>
              <a:ext uri="{FF2B5EF4-FFF2-40B4-BE49-F238E27FC236}">
                <a16:creationId xmlns:a16="http://schemas.microsoft.com/office/drawing/2014/main" id="{96933BF3-CDBF-1EB1-12D5-2CFB9B7CD536}"/>
              </a:ext>
            </a:extLst>
          </p:cNvPr>
          <p:cNvSpPr>
            <a:spLocks noGrp="1"/>
          </p:cNvSpPr>
          <p:nvPr>
            <p:ph idx="1"/>
          </p:nvPr>
        </p:nvSpPr>
        <p:spPr/>
        <p:txBody>
          <a:bodyPr/>
          <a:lstStyle/>
          <a:p>
            <a:r>
              <a:rPr lang="en-US" altLang="en-US"/>
              <a:t>Diseases we get from animals…and sometimes we give some diseases to animals</a:t>
            </a:r>
          </a:p>
          <a:p>
            <a:endParaRPr lang="en-US" altLang="en-US"/>
          </a:p>
          <a:p>
            <a:r>
              <a:rPr lang="en-US" altLang="en-US"/>
              <a:t>Can you think of a recent example(s)?</a:t>
            </a:r>
          </a:p>
        </p:txBody>
      </p:sp>
      <p:sp>
        <p:nvSpPr>
          <p:cNvPr id="185348" name="Footer Placeholder 3">
            <a:extLst>
              <a:ext uri="{FF2B5EF4-FFF2-40B4-BE49-F238E27FC236}">
                <a16:creationId xmlns:a16="http://schemas.microsoft.com/office/drawing/2014/main" id="{DC7413BA-A481-B987-5691-BD93828B145E}"/>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latin typeface="Calibri" panose="020F0502020204030204" pitchFamily="34" charset="0"/>
              </a:rPr>
              <a:t>umash.umn.edu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79A1BB72-D8EC-8B76-1AA5-2D9495799C01}"/>
              </a:ext>
            </a:extLst>
          </p:cNvPr>
          <p:cNvSpPr>
            <a:spLocks noGrp="1"/>
          </p:cNvSpPr>
          <p:nvPr>
            <p:ph type="title"/>
          </p:nvPr>
        </p:nvSpPr>
        <p:spPr>
          <a:xfrm>
            <a:off x="457200" y="228600"/>
            <a:ext cx="8229600" cy="1143000"/>
          </a:xfrm>
        </p:spPr>
        <p:txBody>
          <a:bodyPr/>
          <a:lstStyle/>
          <a:p>
            <a:r>
              <a:rPr lang="en-US" altLang="en-US"/>
              <a:t>Outbreaks Associated with </a:t>
            </a:r>
            <a:br>
              <a:rPr lang="en-US" altLang="en-US"/>
            </a:br>
            <a:r>
              <a:rPr lang="en-US" altLang="en-US"/>
              <a:t>Animal Contact</a:t>
            </a:r>
          </a:p>
        </p:txBody>
      </p:sp>
      <p:sp>
        <p:nvSpPr>
          <p:cNvPr id="186371" name="Content Placeholder 4">
            <a:extLst>
              <a:ext uri="{FF2B5EF4-FFF2-40B4-BE49-F238E27FC236}">
                <a16:creationId xmlns:a16="http://schemas.microsoft.com/office/drawing/2014/main" id="{A6FECD89-CAA9-03D6-F46D-CFDD6D0FB9C4}"/>
              </a:ext>
            </a:extLst>
          </p:cNvPr>
          <p:cNvSpPr>
            <a:spLocks noGrp="1"/>
          </p:cNvSpPr>
          <p:nvPr>
            <p:ph sz="half" idx="1"/>
          </p:nvPr>
        </p:nvSpPr>
        <p:spPr>
          <a:xfrm>
            <a:off x="457200" y="1544638"/>
            <a:ext cx="4876800" cy="4525962"/>
          </a:xfrm>
        </p:spPr>
        <p:txBody>
          <a:bodyPr/>
          <a:lstStyle/>
          <a:p>
            <a:r>
              <a:rPr lang="en-US" altLang="en-US"/>
              <a:t>In 2017, there were 59 outbreaks linked to animal contact </a:t>
            </a:r>
          </a:p>
          <a:p>
            <a:pPr lvl="1"/>
            <a:r>
              <a:rPr lang="en-US" altLang="en-US"/>
              <a:t>1,518 illnesses</a:t>
            </a:r>
          </a:p>
          <a:p>
            <a:pPr lvl="1"/>
            <a:r>
              <a:rPr lang="en-US" altLang="en-US"/>
              <a:t>312 hospitalizations</a:t>
            </a:r>
          </a:p>
          <a:p>
            <a:pPr lvl="1"/>
            <a:r>
              <a:rPr lang="en-US" altLang="en-US"/>
              <a:t>3 deaths</a:t>
            </a:r>
          </a:p>
          <a:p>
            <a:r>
              <a:rPr lang="en-US" altLang="en-US"/>
              <a:t>Livestock (25 outbreaks) and Poultry (15) were the most common types of animals implicated</a:t>
            </a:r>
          </a:p>
        </p:txBody>
      </p:sp>
      <p:pic>
        <p:nvPicPr>
          <p:cNvPr id="186372" name="Content Placeholder 6">
            <a:extLst>
              <a:ext uri="{FF2B5EF4-FFF2-40B4-BE49-F238E27FC236}">
                <a16:creationId xmlns:a16="http://schemas.microsoft.com/office/drawing/2014/main" id="{978896BF-C2A7-59D2-FF30-3680278EAA6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15000" y="1565275"/>
            <a:ext cx="3054350" cy="3886200"/>
          </a:xfrm>
        </p:spPr>
      </p:pic>
      <p:sp>
        <p:nvSpPr>
          <p:cNvPr id="186373" name="Footer Placeholder 3">
            <a:extLst>
              <a:ext uri="{FF2B5EF4-FFF2-40B4-BE49-F238E27FC236}">
                <a16:creationId xmlns:a16="http://schemas.microsoft.com/office/drawing/2014/main" id="{C15517FE-98B0-310D-4F13-BD7EAD7A976D}"/>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latin typeface="Calibri" panose="020F0502020204030204" pitchFamily="34" charset="0"/>
              </a:rPr>
              <a:t>umash.umn.edu</a:t>
            </a:r>
          </a:p>
        </p:txBody>
      </p:sp>
      <p:sp>
        <p:nvSpPr>
          <p:cNvPr id="186374" name="TextBox 7">
            <a:extLst>
              <a:ext uri="{FF2B5EF4-FFF2-40B4-BE49-F238E27FC236}">
                <a16:creationId xmlns:a16="http://schemas.microsoft.com/office/drawing/2014/main" id="{49F4477B-EA27-B143-869C-7C68749F2F44}"/>
              </a:ext>
            </a:extLst>
          </p:cNvPr>
          <p:cNvSpPr txBox="1">
            <a:spLocks noChangeArrowheads="1"/>
          </p:cNvSpPr>
          <p:nvPr/>
        </p:nvSpPr>
        <p:spPr bwMode="auto">
          <a:xfrm>
            <a:off x="76200" y="6005513"/>
            <a:ext cx="736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hlinkClick r:id="rId3"/>
              </a:rPr>
              <a:t>https://www.cdc.gov/acoss/annual-reports/index.html?deliveryName=USCDC_1164-DM35990</a:t>
            </a:r>
            <a:endParaRPr lang="en-US" altLang="en-US"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a:extLst>
              <a:ext uri="{FF2B5EF4-FFF2-40B4-BE49-F238E27FC236}">
                <a16:creationId xmlns:a16="http://schemas.microsoft.com/office/drawing/2014/main" id="{248A0349-AD2D-2A93-A3B4-654EEA4D6EE9}"/>
              </a:ext>
            </a:extLst>
          </p:cNvPr>
          <p:cNvSpPr>
            <a:spLocks noGrp="1"/>
          </p:cNvSpPr>
          <p:nvPr>
            <p:ph type="title"/>
          </p:nvPr>
        </p:nvSpPr>
        <p:spPr>
          <a:xfrm>
            <a:off x="457200" y="442913"/>
            <a:ext cx="8229600" cy="1143000"/>
          </a:xfrm>
        </p:spPr>
        <p:txBody>
          <a:bodyPr/>
          <a:lstStyle/>
          <a:p>
            <a:r>
              <a:rPr lang="en-US" altLang="en-US" b="1">
                <a:ea typeface="ＭＳ Ｐゴシック" panose="020B0600070205080204" pitchFamily="34" charset="-128"/>
              </a:rPr>
              <a:t>Zoonotic Animal Agriculture Exposures Minnesota, 2012–2016</a:t>
            </a:r>
            <a:br>
              <a:rPr lang="en-US" altLang="en-US" b="1">
                <a:ea typeface="ＭＳ Ｐゴシック" panose="020B0600070205080204" pitchFamily="34" charset="-128"/>
              </a:rPr>
            </a:br>
            <a:endParaRPr lang="en-US" altLang="en-US">
              <a:ea typeface="ＭＳ Ｐゴシック" panose="020B0600070205080204" pitchFamily="34" charset="-128"/>
            </a:endParaRPr>
          </a:p>
        </p:txBody>
      </p:sp>
      <p:sp>
        <p:nvSpPr>
          <p:cNvPr id="187395" name="Content Placeholder 4">
            <a:extLst>
              <a:ext uri="{FF2B5EF4-FFF2-40B4-BE49-F238E27FC236}">
                <a16:creationId xmlns:a16="http://schemas.microsoft.com/office/drawing/2014/main" id="{C79FCC88-5E7F-6EBA-B220-4EF920C0C7BA}"/>
              </a:ext>
            </a:extLst>
          </p:cNvPr>
          <p:cNvSpPr>
            <a:spLocks noGrp="1"/>
          </p:cNvSpPr>
          <p:nvPr>
            <p:ph sz="half" idx="1"/>
          </p:nvPr>
        </p:nvSpPr>
        <p:spPr>
          <a:xfrm>
            <a:off x="228600" y="1684338"/>
            <a:ext cx="4800600" cy="4525962"/>
          </a:xfrm>
        </p:spPr>
        <p:txBody>
          <a:bodyPr/>
          <a:lstStyle/>
          <a:p>
            <a:r>
              <a:rPr lang="en-US" altLang="en-US" dirty="0">
                <a:ea typeface="ＭＳ Ｐゴシック" panose="020B0600070205080204" pitchFamily="34" charset="-128"/>
              </a:rPr>
              <a:t>Those who live and/or work on farms with food production animals were 8 times more likely to be diagnosed with zoonotic enteric infections than those who do not live or work on a farm</a:t>
            </a:r>
          </a:p>
          <a:p>
            <a:r>
              <a:rPr lang="en-US" altLang="en-US" dirty="0">
                <a:ea typeface="ＭＳ Ｐゴシック" panose="020B0600070205080204" pitchFamily="34" charset="-128"/>
              </a:rPr>
              <a:t>147 </a:t>
            </a:r>
            <a:r>
              <a:rPr lang="en-US" altLang="en-US" i="1" dirty="0">
                <a:ea typeface="ＭＳ Ｐゴシック" panose="020B0600070205080204" pitchFamily="34" charset="-128"/>
              </a:rPr>
              <a:t>vs.</a:t>
            </a:r>
            <a:r>
              <a:rPr lang="en-US" altLang="en-US" dirty="0">
                <a:ea typeface="ＭＳ Ｐゴシック" panose="020B0600070205080204" pitchFamily="34" charset="-128"/>
              </a:rPr>
              <a:t> 18.5 per 10,000 for other Minnesotans </a:t>
            </a:r>
          </a:p>
        </p:txBody>
      </p:sp>
      <p:pic>
        <p:nvPicPr>
          <p:cNvPr id="187396" name="Content Placeholder 6">
            <a:extLst>
              <a:ext uri="{FF2B5EF4-FFF2-40B4-BE49-F238E27FC236}">
                <a16:creationId xmlns:a16="http://schemas.microsoft.com/office/drawing/2014/main" id="{A31F78B9-53BF-FC52-7722-F9C64D8869B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9200" y="2209800"/>
            <a:ext cx="3657600" cy="2743200"/>
          </a:xfrm>
        </p:spPr>
      </p:pic>
      <p:sp>
        <p:nvSpPr>
          <p:cNvPr id="187397" name="Footer Placeholder 3">
            <a:extLst>
              <a:ext uri="{FF2B5EF4-FFF2-40B4-BE49-F238E27FC236}">
                <a16:creationId xmlns:a16="http://schemas.microsoft.com/office/drawing/2014/main" id="{85881C28-18F5-F5D7-04D3-373F312EDE3A}"/>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
        <p:nvSpPr>
          <p:cNvPr id="187398" name="TextBox 7">
            <a:extLst>
              <a:ext uri="{FF2B5EF4-FFF2-40B4-BE49-F238E27FC236}">
                <a16:creationId xmlns:a16="http://schemas.microsoft.com/office/drawing/2014/main" id="{99AE70EC-8C45-0014-AE55-61A32611AF1B}"/>
              </a:ext>
            </a:extLst>
          </p:cNvPr>
          <p:cNvSpPr txBox="1">
            <a:spLocks noChangeArrowheads="1"/>
          </p:cNvSpPr>
          <p:nvPr/>
        </p:nvSpPr>
        <p:spPr bwMode="auto">
          <a:xfrm>
            <a:off x="76200" y="6078538"/>
            <a:ext cx="3967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Klumb et. al. Epi and Infect 2020;148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5">
            <a:extLst>
              <a:ext uri="{FF2B5EF4-FFF2-40B4-BE49-F238E27FC236}">
                <a16:creationId xmlns:a16="http://schemas.microsoft.com/office/drawing/2014/main" id="{71276B0F-708F-45EF-7AF4-CF4034728A37}"/>
              </a:ext>
            </a:extLst>
          </p:cNvPr>
          <p:cNvSpPr>
            <a:spLocks noGrp="1"/>
          </p:cNvSpPr>
          <p:nvPr>
            <p:ph type="title"/>
          </p:nvPr>
        </p:nvSpPr>
        <p:spPr>
          <a:xfrm>
            <a:off x="457200" y="227013"/>
            <a:ext cx="8229600" cy="1143000"/>
          </a:xfrm>
        </p:spPr>
        <p:txBody>
          <a:bodyPr/>
          <a:lstStyle/>
          <a:p>
            <a:r>
              <a:rPr lang="en-US" altLang="en-US">
                <a:ea typeface="ＭＳ Ｐゴシック" panose="020B0600070205080204" pitchFamily="34" charset="-128"/>
              </a:rPr>
              <a:t>Common Enteric Zoonotic Pathogens</a:t>
            </a:r>
          </a:p>
        </p:txBody>
      </p:sp>
      <p:sp>
        <p:nvSpPr>
          <p:cNvPr id="188419" name="Content Placeholder 6">
            <a:extLst>
              <a:ext uri="{FF2B5EF4-FFF2-40B4-BE49-F238E27FC236}">
                <a16:creationId xmlns:a16="http://schemas.microsoft.com/office/drawing/2014/main" id="{6F7550EC-3813-2FED-84E3-31D466A8C8C2}"/>
              </a:ext>
            </a:extLst>
          </p:cNvPr>
          <p:cNvSpPr>
            <a:spLocks noGrp="1"/>
          </p:cNvSpPr>
          <p:nvPr>
            <p:ph idx="1"/>
          </p:nvPr>
        </p:nvSpPr>
        <p:spPr>
          <a:xfrm>
            <a:off x="762000" y="1928813"/>
            <a:ext cx="6324600" cy="4114800"/>
          </a:xfrm>
        </p:spPr>
        <p:txBody>
          <a:bodyPr/>
          <a:lstStyle/>
          <a:p>
            <a:r>
              <a:rPr lang="en-US" altLang="en-US" i="1">
                <a:ea typeface="ＭＳ Ｐゴシック" panose="020B0600070205080204" pitchFamily="34" charset="-128"/>
              </a:rPr>
              <a:t>Salmonella</a:t>
            </a:r>
          </a:p>
          <a:p>
            <a:r>
              <a:rPr lang="en-US" altLang="en-US" i="1">
                <a:ea typeface="ＭＳ Ｐゴシック" panose="020B0600070205080204" pitchFamily="34" charset="-128"/>
              </a:rPr>
              <a:t>Campylobacter</a:t>
            </a:r>
          </a:p>
          <a:p>
            <a:r>
              <a:rPr lang="en-US" altLang="en-US" i="1">
                <a:ea typeface="ＭＳ Ｐゴシック" panose="020B0600070205080204" pitchFamily="34" charset="-128"/>
              </a:rPr>
              <a:t>Cryptosporidium parvum</a:t>
            </a:r>
          </a:p>
          <a:p>
            <a:r>
              <a:rPr lang="en-US" altLang="en-US" i="1">
                <a:ea typeface="ＭＳ Ｐゴシック" panose="020B0600070205080204" pitchFamily="34" charset="-128"/>
              </a:rPr>
              <a:t>E. coli </a:t>
            </a:r>
            <a:r>
              <a:rPr lang="en-US" altLang="en-US">
                <a:ea typeface="ＭＳ Ｐゴシック" panose="020B0600070205080204" pitchFamily="34" charset="-128"/>
              </a:rPr>
              <a:t>O157:H7</a:t>
            </a:r>
          </a:p>
        </p:txBody>
      </p:sp>
      <p:sp>
        <p:nvSpPr>
          <p:cNvPr id="188420" name="Footer Placeholder 4">
            <a:extLst>
              <a:ext uri="{FF2B5EF4-FFF2-40B4-BE49-F238E27FC236}">
                <a16:creationId xmlns:a16="http://schemas.microsoft.com/office/drawing/2014/main" id="{C7E52862-0575-2EC6-9BED-03F94C134679}"/>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chemeClr val="bg1"/>
                </a:solidFill>
                <a:latin typeface="Calibri" panose="020F0502020204030204" pitchFamily="34" charset="0"/>
              </a:rPr>
              <a:t>umash.umn.edu</a:t>
            </a:r>
          </a:p>
        </p:txBody>
      </p:sp>
      <p:pic>
        <p:nvPicPr>
          <p:cNvPr id="188421" name="Picture 7">
            <a:extLst>
              <a:ext uri="{FF2B5EF4-FFF2-40B4-BE49-F238E27FC236}">
                <a16:creationId xmlns:a16="http://schemas.microsoft.com/office/drawing/2014/main" id="{6E435159-8649-AF20-F595-793180C53D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752600"/>
            <a:ext cx="25146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a:extLst>
              <a:ext uri="{FF2B5EF4-FFF2-40B4-BE49-F238E27FC236}">
                <a16:creationId xmlns:a16="http://schemas.microsoft.com/office/drawing/2014/main" id="{CCFE7286-E79D-4E3E-6ADA-E8AF4A0C6A9C}"/>
              </a:ext>
            </a:extLst>
          </p:cNvPr>
          <p:cNvSpPr>
            <a:spLocks noGrp="1" noChangeArrowheads="1"/>
          </p:cNvSpPr>
          <p:nvPr>
            <p:ph type="title"/>
          </p:nvPr>
        </p:nvSpPr>
        <p:spPr>
          <a:xfrm>
            <a:off x="0" y="381000"/>
            <a:ext cx="9144000" cy="914400"/>
          </a:xfrm>
        </p:spPr>
        <p:txBody>
          <a:bodyPr/>
          <a:lstStyle/>
          <a:p>
            <a:r>
              <a:rPr lang="en-US" altLang="en-US" sz="4000">
                <a:solidFill>
                  <a:srgbClr val="990000"/>
                </a:solidFill>
                <a:ea typeface="ＭＳ Ｐゴシック" panose="020B0600070205080204" pitchFamily="34" charset="-128"/>
              </a:rPr>
              <a:t>Estimated Illnesses, Hospitalizations and Deaths, United States</a:t>
            </a:r>
          </a:p>
        </p:txBody>
      </p:sp>
      <p:graphicFrame>
        <p:nvGraphicFramePr>
          <p:cNvPr id="217136" name="Group 1072">
            <a:extLst>
              <a:ext uri="{FF2B5EF4-FFF2-40B4-BE49-F238E27FC236}">
                <a16:creationId xmlns:a16="http://schemas.microsoft.com/office/drawing/2014/main" id="{B713C019-8804-834C-AB07-AE6BCC9B1532}"/>
              </a:ext>
            </a:extLst>
          </p:cNvPr>
          <p:cNvGraphicFramePr>
            <a:graphicFrameLocks noGrp="1"/>
          </p:cNvGraphicFramePr>
          <p:nvPr>
            <p:ph type="tbl" idx="1"/>
          </p:nvPr>
        </p:nvGraphicFramePr>
        <p:xfrm>
          <a:off x="381000" y="1447800"/>
          <a:ext cx="8382000" cy="4664075"/>
        </p:xfrm>
        <a:graphic>
          <a:graphicData uri="http://schemas.openxmlformats.org/drawingml/2006/table">
            <a:tbl>
              <a:tblPr/>
              <a:tblGrid>
                <a:gridCol w="3451411">
                  <a:extLst>
                    <a:ext uri="{9D8B030D-6E8A-4147-A177-3AD203B41FA5}">
                      <a16:colId xmlns:a16="http://schemas.microsoft.com/office/drawing/2014/main" val="20000"/>
                    </a:ext>
                  </a:extLst>
                </a:gridCol>
                <a:gridCol w="1660649">
                  <a:extLst>
                    <a:ext uri="{9D8B030D-6E8A-4147-A177-3AD203B41FA5}">
                      <a16:colId xmlns:a16="http://schemas.microsoft.com/office/drawing/2014/main" val="20001"/>
                    </a:ext>
                  </a:extLst>
                </a:gridCol>
                <a:gridCol w="1718858">
                  <a:extLst>
                    <a:ext uri="{9D8B030D-6E8A-4147-A177-3AD203B41FA5}">
                      <a16:colId xmlns:a16="http://schemas.microsoft.com/office/drawing/2014/main" val="20002"/>
                    </a:ext>
                  </a:extLst>
                </a:gridCol>
                <a:gridCol w="1551081">
                  <a:extLst>
                    <a:ext uri="{9D8B030D-6E8A-4147-A177-3AD203B41FA5}">
                      <a16:colId xmlns:a16="http://schemas.microsoft.com/office/drawing/2014/main" val="20003"/>
                    </a:ext>
                  </a:extLst>
                </a:gridCol>
              </a:tblGrid>
              <a:tr h="666750">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dirty="0">
                          <a:ln>
                            <a:noFill/>
                          </a:ln>
                          <a:solidFill>
                            <a:schemeClr val="tx1"/>
                          </a:solidFill>
                          <a:effectLst/>
                          <a:latin typeface="Times New Roman" pitchFamily="18" charset="0"/>
                        </a:rPr>
                        <a:t>Agent</a:t>
                      </a:r>
                    </a:p>
                  </a:txBody>
                  <a:tcPr marL="82058" marR="82058" marT="41029" marB="410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 illnesses</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 hospital</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#deaths</a:t>
                      </a:r>
                    </a:p>
                  </a:txBody>
                  <a:tcPr marL="82058" marR="82058" marT="41029" marB="410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5163">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1" u="none" strike="noStrike" cap="none" normalizeH="0" baseline="0">
                          <a:ln>
                            <a:noFill/>
                          </a:ln>
                          <a:solidFill>
                            <a:schemeClr val="tx1"/>
                          </a:solidFill>
                          <a:effectLst/>
                          <a:latin typeface="Times New Roman" pitchFamily="18" charset="0"/>
                        </a:rPr>
                        <a:t>Campylobacter</a:t>
                      </a:r>
                    </a:p>
                  </a:txBody>
                  <a:tcPr marL="82058" marR="82058" marT="41029" marB="410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1,300,000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8,500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119</a:t>
                      </a:r>
                    </a:p>
                  </a:txBody>
                  <a:tcPr marL="82058" marR="82058" marT="41029" marB="410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0">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1" u="none" strike="noStrike" cap="none" normalizeH="0" baseline="0">
                          <a:ln>
                            <a:noFill/>
                          </a:ln>
                          <a:solidFill>
                            <a:schemeClr val="tx1"/>
                          </a:solidFill>
                          <a:effectLst/>
                          <a:latin typeface="Times New Roman" pitchFamily="18" charset="0"/>
                        </a:rPr>
                        <a:t>E. coli </a:t>
                      </a:r>
                      <a:r>
                        <a:rPr kumimoji="0" lang="en-US" sz="2400" b="1" i="0" u="none" strike="noStrike" cap="none" normalizeH="0" baseline="0">
                          <a:ln>
                            <a:noFill/>
                          </a:ln>
                          <a:solidFill>
                            <a:schemeClr val="tx1"/>
                          </a:solidFill>
                          <a:effectLst/>
                          <a:latin typeface="Times New Roman" pitchFamily="18" charset="0"/>
                        </a:rPr>
                        <a:t>O157</a:t>
                      </a:r>
                    </a:p>
                  </a:txBody>
                  <a:tcPr marL="82058" marR="82058" marT="41029" marB="410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dirty="0">
                          <a:ln>
                            <a:noFill/>
                          </a:ln>
                          <a:solidFill>
                            <a:schemeClr val="tx1"/>
                          </a:solidFill>
                          <a:effectLst/>
                          <a:latin typeface="Times New Roman" pitchFamily="18" charset="0"/>
                        </a:rPr>
                        <a:t>97,000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2,100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31</a:t>
                      </a:r>
                    </a:p>
                  </a:txBody>
                  <a:tcPr marL="82058" marR="82058" marT="41029" marB="410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6750">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1" u="none" strike="noStrike" cap="none" normalizeH="0" baseline="0">
                          <a:ln>
                            <a:noFill/>
                          </a:ln>
                          <a:solidFill>
                            <a:schemeClr val="tx1"/>
                          </a:solidFill>
                          <a:effectLst/>
                          <a:latin typeface="Times New Roman" pitchFamily="18" charset="0"/>
                        </a:rPr>
                        <a:t>Listeria monocytogenes</a:t>
                      </a:r>
                    </a:p>
                  </a:txBody>
                  <a:tcPr marL="82058" marR="82058" marT="41029" marB="410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1,700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1,400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266</a:t>
                      </a:r>
                    </a:p>
                  </a:txBody>
                  <a:tcPr marL="82058" marR="82058" marT="41029" marB="410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6750">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1" u="none" strike="noStrike" cap="none" normalizeH="0" baseline="0">
                          <a:ln>
                            <a:noFill/>
                          </a:ln>
                          <a:solidFill>
                            <a:schemeClr val="tx1"/>
                          </a:solidFill>
                          <a:effectLst/>
                          <a:latin typeface="Times New Roman" pitchFamily="18" charset="0"/>
                        </a:rPr>
                        <a:t>Salmonella</a:t>
                      </a:r>
                    </a:p>
                  </a:txBody>
                  <a:tcPr marL="82058" marR="82058" marT="41029" marB="410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1,200,000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19,000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452</a:t>
                      </a:r>
                    </a:p>
                  </a:txBody>
                  <a:tcPr marL="82058" marR="82058" marT="41029" marB="410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65163">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1" u="none" strike="noStrike" cap="none" normalizeH="0" baseline="0">
                          <a:ln>
                            <a:noFill/>
                          </a:ln>
                          <a:solidFill>
                            <a:schemeClr val="tx1"/>
                          </a:solidFill>
                          <a:effectLst/>
                          <a:latin typeface="Times New Roman" pitchFamily="18" charset="0"/>
                        </a:rPr>
                        <a:t>Toxoplasma</a:t>
                      </a:r>
                    </a:p>
                  </a:txBody>
                  <a:tcPr marL="82058" marR="82058" marT="41029" marB="410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174,000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4,400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656</a:t>
                      </a:r>
                    </a:p>
                  </a:txBody>
                  <a:tcPr marL="82058" marR="82058" marT="41029" marB="410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66750">
                <a:tc>
                  <a:txBody>
                    <a:bodyPr/>
                    <a:lstStyle/>
                    <a:p>
                      <a:pPr marL="0" marR="0" lvl="0" indent="0" algn="l" defTabSz="800100" rtl="0" eaLnBrk="0" fontAlgn="base" latinLnBrk="0" hangingPunct="0">
                        <a:lnSpc>
                          <a:spcPct val="100000"/>
                        </a:lnSpc>
                        <a:spcBef>
                          <a:spcPct val="20000"/>
                        </a:spcBef>
                        <a:spcAft>
                          <a:spcPct val="0"/>
                        </a:spcAft>
                        <a:buClr>
                          <a:srgbClr val="FFFF00"/>
                        </a:buClr>
                        <a:buSzTx/>
                        <a:buFontTx/>
                        <a:buNone/>
                        <a:tabLst/>
                      </a:pPr>
                      <a:r>
                        <a:rPr kumimoji="0" lang="en-US" sz="2400" b="1" i="1" u="none" strike="noStrike" cap="none" normalizeH="0" baseline="0">
                          <a:ln>
                            <a:noFill/>
                          </a:ln>
                          <a:solidFill>
                            <a:schemeClr val="tx1"/>
                          </a:solidFill>
                          <a:effectLst/>
                          <a:latin typeface="Times New Roman" pitchFamily="18" charset="0"/>
                        </a:rPr>
                        <a:t>Yersinia enterocolitica</a:t>
                      </a:r>
                    </a:p>
                  </a:txBody>
                  <a:tcPr marL="82058" marR="82058" marT="41029" marB="410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116,000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a:ln>
                            <a:noFill/>
                          </a:ln>
                          <a:solidFill>
                            <a:schemeClr val="tx1"/>
                          </a:solidFill>
                          <a:effectLst/>
                          <a:latin typeface="Times New Roman" pitchFamily="18" charset="0"/>
                        </a:rPr>
                        <a:t>500</a:t>
                      </a:r>
                    </a:p>
                  </a:txBody>
                  <a:tcPr marL="82058" marR="82058" marT="41029" marB="410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00100" rtl="0" eaLnBrk="0" fontAlgn="base" latinLnBrk="0" hangingPunct="0">
                        <a:lnSpc>
                          <a:spcPct val="100000"/>
                        </a:lnSpc>
                        <a:spcBef>
                          <a:spcPct val="20000"/>
                        </a:spcBef>
                        <a:spcAft>
                          <a:spcPct val="0"/>
                        </a:spcAft>
                        <a:buClr>
                          <a:srgbClr val="FFFF00"/>
                        </a:buClr>
                        <a:buSzTx/>
                        <a:buFontTx/>
                        <a:buNone/>
                        <a:tabLst/>
                      </a:pPr>
                      <a:r>
                        <a:rPr kumimoji="0" lang="en-US" sz="2400" b="1" i="0" u="none" strike="noStrike" cap="none" normalizeH="0" baseline="0" dirty="0">
                          <a:ln>
                            <a:noFill/>
                          </a:ln>
                          <a:solidFill>
                            <a:schemeClr val="tx1"/>
                          </a:solidFill>
                          <a:effectLst/>
                          <a:latin typeface="Times New Roman" pitchFamily="18" charset="0"/>
                        </a:rPr>
                        <a:t>34</a:t>
                      </a:r>
                    </a:p>
                  </a:txBody>
                  <a:tcPr marL="82058" marR="82058" marT="41029" marB="410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9485" name="Text Box 1069">
            <a:extLst>
              <a:ext uri="{FF2B5EF4-FFF2-40B4-BE49-F238E27FC236}">
                <a16:creationId xmlns:a16="http://schemas.microsoft.com/office/drawing/2014/main" id="{B9F4CF3F-45F2-B116-59F8-7C6885CE96E8}"/>
              </a:ext>
            </a:extLst>
          </p:cNvPr>
          <p:cNvSpPr txBox="1">
            <a:spLocks noChangeArrowheads="1"/>
          </p:cNvSpPr>
          <p:nvPr/>
        </p:nvSpPr>
        <p:spPr bwMode="auto">
          <a:xfrm>
            <a:off x="228600" y="6318250"/>
            <a:ext cx="17970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Scallan et al 2011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69A06475-AF57-D290-E5E6-024B41DB2C0F}"/>
              </a:ext>
            </a:extLst>
          </p:cNvPr>
          <p:cNvSpPr>
            <a:spLocks noGrp="1"/>
          </p:cNvSpPr>
          <p:nvPr>
            <p:ph type="title"/>
          </p:nvPr>
        </p:nvSpPr>
        <p:spPr>
          <a:xfrm>
            <a:off x="152400" y="533400"/>
            <a:ext cx="3422650" cy="2393950"/>
          </a:xfrm>
        </p:spPr>
        <p:txBody>
          <a:bodyPr/>
          <a:lstStyle/>
          <a:p>
            <a:r>
              <a:rPr lang="en-US" altLang="en-US" sz="3200"/>
              <a:t>MDR</a:t>
            </a:r>
            <a:r>
              <a:rPr lang="en-US" altLang="en-US" sz="3200" i="1"/>
              <a:t> </a:t>
            </a:r>
            <a:r>
              <a:rPr lang="en-US" altLang="en-US" sz="3200"/>
              <a:t>Infections Associated with Animal Contact, 2017</a:t>
            </a:r>
          </a:p>
        </p:txBody>
      </p:sp>
      <p:sp>
        <p:nvSpPr>
          <p:cNvPr id="3" name="Content Placeholder 2">
            <a:extLst>
              <a:ext uri="{FF2B5EF4-FFF2-40B4-BE49-F238E27FC236}">
                <a16:creationId xmlns:a16="http://schemas.microsoft.com/office/drawing/2014/main" id="{CD21901E-059F-F225-B50D-6653D8FCC1A6}"/>
              </a:ext>
            </a:extLst>
          </p:cNvPr>
          <p:cNvSpPr>
            <a:spLocks noGrp="1"/>
          </p:cNvSpPr>
          <p:nvPr>
            <p:ph idx="1"/>
          </p:nvPr>
        </p:nvSpPr>
        <p:spPr>
          <a:xfrm>
            <a:off x="3575050" y="273050"/>
            <a:ext cx="5492750" cy="6280150"/>
          </a:xfrm>
        </p:spPr>
        <p:txBody>
          <a:bodyPr/>
          <a:lstStyle/>
          <a:p>
            <a:pPr marL="214313" indent="-214313">
              <a:spcBef>
                <a:spcPts val="450"/>
              </a:spcBef>
              <a:defRPr/>
            </a:pPr>
            <a:r>
              <a:rPr lang="en-US" sz="2800" dirty="0"/>
              <a:t>Outbreak of </a:t>
            </a:r>
            <a:r>
              <a:rPr lang="en-US" sz="2800" i="1" dirty="0"/>
              <a:t>Salmonella </a:t>
            </a:r>
            <a:r>
              <a:rPr lang="en-US" sz="2800" dirty="0"/>
              <a:t>Heidelberg in 15 States associated with dairy bull calves  </a:t>
            </a:r>
          </a:p>
          <a:p>
            <a:pPr marL="614363" lvl="1" indent="-214313">
              <a:spcBef>
                <a:spcPts val="450"/>
              </a:spcBef>
              <a:buFont typeface="Arial" panose="020B0604020202020204" pitchFamily="34" charset="0"/>
              <a:buChar char="•"/>
              <a:defRPr/>
            </a:pPr>
            <a:r>
              <a:rPr lang="en-US" sz="2400" dirty="0"/>
              <a:t>56 human cases</a:t>
            </a:r>
          </a:p>
          <a:p>
            <a:pPr marL="614363" lvl="1" indent="-214313">
              <a:spcBef>
                <a:spcPts val="450"/>
              </a:spcBef>
              <a:buFont typeface="Arial" panose="020B0604020202020204" pitchFamily="34" charset="0"/>
              <a:buChar char="•"/>
              <a:defRPr/>
            </a:pPr>
            <a:r>
              <a:rPr lang="en-US" sz="2400" dirty="0"/>
              <a:t>17 (35%) hospitalized</a:t>
            </a:r>
            <a:endParaRPr lang="en-US" dirty="0"/>
          </a:p>
          <a:p>
            <a:pPr marL="214313" indent="-214313">
              <a:spcBef>
                <a:spcPts val="450"/>
              </a:spcBef>
              <a:defRPr/>
            </a:pPr>
            <a:r>
              <a:rPr lang="en-US" sz="2800" dirty="0"/>
              <a:t>Illness and death among infected calves</a:t>
            </a:r>
          </a:p>
          <a:p>
            <a:pPr marL="214313" indent="-214313">
              <a:spcBef>
                <a:spcPts val="450"/>
              </a:spcBef>
              <a:defRPr/>
            </a:pPr>
            <a:r>
              <a:rPr lang="en-US" sz="2800" dirty="0"/>
              <a:t>Isolates were extremely multi-drug resistant (</a:t>
            </a:r>
            <a:r>
              <a:rPr lang="en-US" sz="2400" dirty="0"/>
              <a:t>≥7 drug classes, including ceftriaxone - a key drug for treating complicated </a:t>
            </a:r>
            <a:r>
              <a:rPr lang="en-US" sz="2400" i="1" dirty="0"/>
              <a:t>Salmonella</a:t>
            </a:r>
            <a:r>
              <a:rPr lang="en-US" sz="2400" dirty="0"/>
              <a:t> infections in humans</a:t>
            </a:r>
          </a:p>
          <a:p>
            <a:pPr>
              <a:defRPr/>
            </a:pPr>
            <a:endParaRPr lang="en-US" dirty="0"/>
          </a:p>
        </p:txBody>
      </p:sp>
      <p:sp>
        <p:nvSpPr>
          <p:cNvPr id="191492" name="Text Placeholder 3">
            <a:extLst>
              <a:ext uri="{FF2B5EF4-FFF2-40B4-BE49-F238E27FC236}">
                <a16:creationId xmlns:a16="http://schemas.microsoft.com/office/drawing/2014/main" id="{DBBB9A81-2B36-8143-A92A-E3E7D93E09C1}"/>
              </a:ext>
            </a:extLst>
          </p:cNvPr>
          <p:cNvSpPr>
            <a:spLocks noGrp="1"/>
          </p:cNvSpPr>
          <p:nvPr>
            <p:ph type="body" sz="half" idx="2"/>
          </p:nvPr>
        </p:nvSpPr>
        <p:spPr>
          <a:xfrm>
            <a:off x="304800" y="5226050"/>
            <a:ext cx="3048000" cy="336550"/>
          </a:xfrm>
        </p:spPr>
        <p:txBody>
          <a:bodyPr/>
          <a:lstStyle/>
          <a:p>
            <a:r>
              <a:rPr lang="en-US" altLang="en-US"/>
              <a:t>Dairy Herd Management, May 2018</a:t>
            </a:r>
          </a:p>
        </p:txBody>
      </p:sp>
      <p:pic>
        <p:nvPicPr>
          <p:cNvPr id="191493" name="Picture 1">
            <a:extLst>
              <a:ext uri="{FF2B5EF4-FFF2-40B4-BE49-F238E27FC236}">
                <a16:creationId xmlns:a16="http://schemas.microsoft.com/office/drawing/2014/main" id="{1C921CEA-5A11-0197-1F43-51BC08B5C4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175" y="3048000"/>
            <a:ext cx="3149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Box 4">
            <a:extLst>
              <a:ext uri="{FF2B5EF4-FFF2-40B4-BE49-F238E27FC236}">
                <a16:creationId xmlns:a16="http://schemas.microsoft.com/office/drawing/2014/main" id="{41C00208-C31B-959B-14BD-977A6B5BE2FF}"/>
              </a:ext>
            </a:extLst>
          </p:cNvPr>
          <p:cNvSpPr txBox="1">
            <a:spLocks noChangeArrowheads="1"/>
          </p:cNvSpPr>
          <p:nvPr/>
        </p:nvSpPr>
        <p:spPr bwMode="auto">
          <a:xfrm>
            <a:off x="609600" y="62484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CDC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a:extLst>
              <a:ext uri="{FF2B5EF4-FFF2-40B4-BE49-F238E27FC236}">
                <a16:creationId xmlns:a16="http://schemas.microsoft.com/office/drawing/2014/main" id="{5708BCBF-EF40-D0FC-7803-E5ACAC25B9BC}"/>
              </a:ext>
            </a:extLst>
          </p:cNvPr>
          <p:cNvSpPr>
            <a:spLocks noGrp="1"/>
          </p:cNvSpPr>
          <p:nvPr>
            <p:ph type="title"/>
          </p:nvPr>
        </p:nvSpPr>
        <p:spPr>
          <a:xfrm>
            <a:off x="1049338" y="855663"/>
            <a:ext cx="7026275" cy="1016000"/>
          </a:xfrm>
        </p:spPr>
        <p:txBody>
          <a:bodyPr/>
          <a:lstStyle/>
          <a:p>
            <a:pPr eaLnBrk="1" hangingPunct="1"/>
            <a:r>
              <a:rPr lang="en-US" altLang="en-US">
                <a:solidFill>
                  <a:schemeClr val="tx1"/>
                </a:solidFill>
              </a:rPr>
              <a:t>Health risks for the backyard flock owner?</a:t>
            </a:r>
          </a:p>
        </p:txBody>
      </p:sp>
      <p:pic>
        <p:nvPicPr>
          <p:cNvPr id="192515" name="Content Placeholder 2">
            <a:extLst>
              <a:ext uri="{FF2B5EF4-FFF2-40B4-BE49-F238E27FC236}">
                <a16:creationId xmlns:a16="http://schemas.microsoft.com/office/drawing/2014/main" id="{C39F9B85-317D-3F8B-404B-6F461D3F36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27200" y="2130425"/>
            <a:ext cx="5614988" cy="4211638"/>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B8D86330-D02C-6318-1F68-21CA780CBCA1}"/>
              </a:ext>
            </a:extLst>
          </p:cNvPr>
          <p:cNvSpPr>
            <a:spLocks noGrp="1"/>
          </p:cNvSpPr>
          <p:nvPr>
            <p:ph type="title"/>
          </p:nvPr>
        </p:nvSpPr>
        <p:spPr/>
        <p:txBody>
          <a:bodyPr/>
          <a:lstStyle/>
          <a:p>
            <a:r>
              <a:rPr lang="en-US" altLang="en-US">
                <a:ea typeface="ＭＳ Ｐゴシック" panose="020B0600070205080204" pitchFamily="34" charset="-128"/>
              </a:rPr>
              <a:t>Overview</a:t>
            </a:r>
          </a:p>
        </p:txBody>
      </p:sp>
      <p:sp>
        <p:nvSpPr>
          <p:cNvPr id="173059" name="Content Placeholder 2">
            <a:extLst>
              <a:ext uri="{FF2B5EF4-FFF2-40B4-BE49-F238E27FC236}">
                <a16:creationId xmlns:a16="http://schemas.microsoft.com/office/drawing/2014/main" id="{F7C6A3DF-B021-511E-1CBD-83625EF516DB}"/>
              </a:ext>
            </a:extLst>
          </p:cNvPr>
          <p:cNvSpPr>
            <a:spLocks noGrp="1"/>
          </p:cNvSpPr>
          <p:nvPr>
            <p:ph idx="1"/>
          </p:nvPr>
        </p:nvSpPr>
        <p:spPr>
          <a:xfrm>
            <a:off x="1371600" y="1600200"/>
            <a:ext cx="7315200" cy="4114800"/>
          </a:xfrm>
        </p:spPr>
        <p:txBody>
          <a:bodyPr/>
          <a:lstStyle/>
          <a:p>
            <a:pPr eaLnBrk="1" hangingPunct="1"/>
            <a:r>
              <a:rPr lang="en-US" altLang="en-US">
                <a:ea typeface="ＭＳ Ｐゴシック" panose="020B0600070205080204" pitchFamily="34" charset="-128"/>
              </a:rPr>
              <a:t>What is UMASH?</a:t>
            </a:r>
          </a:p>
          <a:p>
            <a:pPr eaLnBrk="1" hangingPunct="1"/>
            <a:r>
              <a:rPr lang="en-US" altLang="en-US">
                <a:ea typeface="ＭＳ Ｐゴシック" panose="020B0600070205080204" pitchFamily="34" charset="-128"/>
              </a:rPr>
              <a:t>Awareness of work risks</a:t>
            </a:r>
          </a:p>
          <a:p>
            <a:pPr eaLnBrk="1" hangingPunct="1"/>
            <a:r>
              <a:rPr lang="en-US" altLang="en-US">
                <a:ea typeface="ＭＳ Ｐゴシック" panose="020B0600070205080204" pitchFamily="34" charset="-128"/>
              </a:rPr>
              <a:t>“Zoonotic” diseases – those diseases we can get from animals</a:t>
            </a:r>
          </a:p>
          <a:p>
            <a:pPr eaLnBrk="1" hangingPunct="1"/>
            <a:r>
              <a:rPr lang="en-US" altLang="en-US">
                <a:ea typeface="ＭＳ Ｐゴシック" panose="020B0600070205080204" pitchFamily="34" charset="-128"/>
              </a:rPr>
              <a:t>Precautions</a:t>
            </a:r>
          </a:p>
        </p:txBody>
      </p:sp>
      <p:sp>
        <p:nvSpPr>
          <p:cNvPr id="173060" name="Footer Placeholder 3">
            <a:extLst>
              <a:ext uri="{FF2B5EF4-FFF2-40B4-BE49-F238E27FC236}">
                <a16:creationId xmlns:a16="http://schemas.microsoft.com/office/drawing/2014/main" id="{43F1DD7F-0FAA-F591-5437-D582B7F2B31A}"/>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FF"/>
                </a:solidFill>
              </a:rPr>
              <a:t>umash.umn.edu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812D9FDD-9403-0757-637B-954EE7A3E612}"/>
              </a:ext>
            </a:extLst>
          </p:cNvPr>
          <p:cNvSpPr>
            <a:spLocks noGrp="1"/>
          </p:cNvSpPr>
          <p:nvPr>
            <p:ph type="title"/>
          </p:nvPr>
        </p:nvSpPr>
        <p:spPr>
          <a:xfrm>
            <a:off x="533400" y="381000"/>
            <a:ext cx="8059738" cy="1016000"/>
          </a:xfrm>
        </p:spPr>
        <p:txBody>
          <a:bodyPr/>
          <a:lstStyle/>
          <a:p>
            <a:pPr>
              <a:defRPr/>
            </a:pPr>
            <a:r>
              <a:rPr lang="en-US" altLang="en-US" sz="3200" dirty="0">
                <a:solidFill>
                  <a:schemeClr val="tx1"/>
                </a:solidFill>
              </a:rPr>
              <a:t>Live poultry–associated salmonellosis outbreaks and # ill persons reported</a:t>
            </a:r>
            <a:br>
              <a:rPr lang="en-US" altLang="en-US" sz="3200" dirty="0">
                <a:solidFill>
                  <a:schemeClr val="tx1"/>
                </a:solidFill>
              </a:rPr>
            </a:br>
            <a:r>
              <a:rPr lang="en-US" altLang="en-US" sz="2844" dirty="0">
                <a:solidFill>
                  <a:schemeClr val="tx1"/>
                </a:solidFill>
              </a:rPr>
              <a:t>United States, 1991–2014</a:t>
            </a:r>
          </a:p>
        </p:txBody>
      </p:sp>
      <p:pic>
        <p:nvPicPr>
          <p:cNvPr id="193539" name="Content Placeholder 3">
            <a:extLst>
              <a:ext uri="{FF2B5EF4-FFF2-40B4-BE49-F238E27FC236}">
                <a16:creationId xmlns:a16="http://schemas.microsoft.com/office/drawing/2014/main" id="{984045D4-7B5A-A299-C4A0-41C732D509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676400"/>
            <a:ext cx="6230938" cy="4518025"/>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A966-7A72-E74B-8E14-C50BCE32F7B5}"/>
              </a:ext>
            </a:extLst>
          </p:cNvPr>
          <p:cNvSpPr>
            <a:spLocks noGrp="1"/>
          </p:cNvSpPr>
          <p:nvPr>
            <p:ph type="title"/>
          </p:nvPr>
        </p:nvSpPr>
        <p:spPr>
          <a:xfrm>
            <a:off x="211138" y="228600"/>
            <a:ext cx="7024687" cy="1016000"/>
          </a:xfrm>
        </p:spPr>
        <p:txBody>
          <a:bodyPr rtlCol="0">
            <a:normAutofit fontScale="90000"/>
          </a:bodyPr>
          <a:lstStyle/>
          <a:p>
            <a:pPr eaLnBrk="1" fontAlgn="auto" hangingPunct="1">
              <a:spcAft>
                <a:spcPts val="0"/>
              </a:spcAft>
              <a:defRPr/>
            </a:pPr>
            <a:r>
              <a:rPr lang="en-US" dirty="0"/>
              <a:t>Salmonella infections associated with live poultry contact</a:t>
            </a:r>
          </a:p>
        </p:txBody>
      </p:sp>
      <p:sp>
        <p:nvSpPr>
          <p:cNvPr id="194563" name="Content Placeholder 2">
            <a:extLst>
              <a:ext uri="{FF2B5EF4-FFF2-40B4-BE49-F238E27FC236}">
                <a16:creationId xmlns:a16="http://schemas.microsoft.com/office/drawing/2014/main" id="{F0A864E1-F7D4-3B8B-0AFA-74FD4F51BF15}"/>
              </a:ext>
            </a:extLst>
          </p:cNvPr>
          <p:cNvSpPr>
            <a:spLocks noGrp="1"/>
          </p:cNvSpPr>
          <p:nvPr>
            <p:ph idx="1"/>
          </p:nvPr>
        </p:nvSpPr>
        <p:spPr>
          <a:xfrm>
            <a:off x="190500" y="1535113"/>
            <a:ext cx="8648700" cy="3421062"/>
          </a:xfrm>
        </p:spPr>
        <p:txBody>
          <a:bodyPr/>
          <a:lstStyle/>
          <a:p>
            <a:pPr eaLnBrk="1" hangingPunct="1"/>
            <a:r>
              <a:rPr lang="en-US" altLang="en-US"/>
              <a:t>Risky behaviors include:</a:t>
            </a:r>
          </a:p>
          <a:p>
            <a:pPr lvl="1" eaLnBrk="1" hangingPunct="1"/>
            <a:r>
              <a:rPr lang="en-US" altLang="en-US"/>
              <a:t>49% (196/400) reported snuggling baby birds</a:t>
            </a:r>
          </a:p>
          <a:p>
            <a:pPr lvl="1" eaLnBrk="1" hangingPunct="1"/>
            <a:r>
              <a:rPr lang="en-US" altLang="en-US"/>
              <a:t>13% (53/400) reported kissing baby birds</a:t>
            </a:r>
          </a:p>
          <a:p>
            <a:pPr eaLnBrk="1" hangingPunct="1"/>
            <a:r>
              <a:rPr lang="en-US" altLang="en-US"/>
              <a:t>Children younger than 5, elderly or immunocompromised persons should not handle or touch chicks, ducklings or other live poultry </a:t>
            </a:r>
          </a:p>
          <a:p>
            <a:pPr eaLnBrk="1" hangingPunct="1"/>
            <a:r>
              <a:rPr lang="en-US" altLang="en-US"/>
              <a:t>Recommendations</a:t>
            </a:r>
          </a:p>
          <a:p>
            <a:pPr lvl="1" eaLnBrk="1" hangingPunct="1"/>
            <a:r>
              <a:rPr lang="en-US" altLang="en-US"/>
              <a:t>http://www.cdc.gov/features/salmonellapoultry/</a:t>
            </a:r>
          </a:p>
        </p:txBody>
      </p:sp>
      <p:pic>
        <p:nvPicPr>
          <p:cNvPr id="194564" name="Picture 3">
            <a:extLst>
              <a:ext uri="{FF2B5EF4-FFF2-40B4-BE49-F238E27FC236}">
                <a16:creationId xmlns:a16="http://schemas.microsoft.com/office/drawing/2014/main" id="{AD9F47F3-6AF9-911A-D84C-D49C1512C6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52400"/>
            <a:ext cx="18748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29603377-42E8-AC16-A99C-D3CC824C9238}"/>
              </a:ext>
            </a:extLst>
          </p:cNvPr>
          <p:cNvSpPr>
            <a:spLocks noGrp="1"/>
          </p:cNvSpPr>
          <p:nvPr>
            <p:ph type="title"/>
          </p:nvPr>
        </p:nvSpPr>
        <p:spPr>
          <a:xfrm>
            <a:off x="1049338" y="515938"/>
            <a:ext cx="7026275" cy="1016000"/>
          </a:xfrm>
        </p:spPr>
        <p:txBody>
          <a:bodyPr/>
          <a:lstStyle/>
          <a:p>
            <a:r>
              <a:rPr lang="en-US" altLang="en-US">
                <a:solidFill>
                  <a:schemeClr val="tx1"/>
                </a:solidFill>
              </a:rPr>
              <a:t>Tips to Stay Healthy around Backyard Poultry Flocks</a:t>
            </a:r>
          </a:p>
        </p:txBody>
      </p:sp>
      <p:pic>
        <p:nvPicPr>
          <p:cNvPr id="195587" name="Content Placeholder 3">
            <a:extLst>
              <a:ext uri="{FF2B5EF4-FFF2-40B4-BE49-F238E27FC236}">
                <a16:creationId xmlns:a16="http://schemas.microsoft.com/office/drawing/2014/main" id="{45033B2B-1792-A2D7-6ABB-D711C5A7EB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1854200"/>
            <a:ext cx="5654675" cy="4713288"/>
          </a:xfrm>
        </p:spPr>
      </p:pic>
      <p:pic>
        <p:nvPicPr>
          <p:cNvPr id="195588" name="Picture 1">
            <a:extLst>
              <a:ext uri="{FF2B5EF4-FFF2-40B4-BE49-F238E27FC236}">
                <a16:creationId xmlns:a16="http://schemas.microsoft.com/office/drawing/2014/main" id="{DA026458-0887-5ADF-AE89-DA73D28ACC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28800"/>
            <a:ext cx="319405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Footer Placeholder 3">
            <a:extLst>
              <a:ext uri="{FF2B5EF4-FFF2-40B4-BE49-F238E27FC236}">
                <a16:creationId xmlns:a16="http://schemas.microsoft.com/office/drawing/2014/main" id="{0349F0C1-4965-B544-9700-AE3AE2DFE7C4}"/>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rgbClr val="FFFFFF"/>
                </a:solidFill>
              </a:rPr>
              <a:t>umash.umn.edu</a:t>
            </a:r>
          </a:p>
        </p:txBody>
      </p:sp>
      <p:sp>
        <p:nvSpPr>
          <p:cNvPr id="5" name="Rectangle 1">
            <a:extLst>
              <a:ext uri="{FF2B5EF4-FFF2-40B4-BE49-F238E27FC236}">
                <a16:creationId xmlns:a16="http://schemas.microsoft.com/office/drawing/2014/main" id="{4A128B66-0CD6-AF97-B0B7-216534F3F465}"/>
              </a:ext>
            </a:extLst>
          </p:cNvPr>
          <p:cNvSpPr>
            <a:spLocks noChangeArrowheads="1"/>
          </p:cNvSpPr>
          <p:nvPr/>
        </p:nvSpPr>
        <p:spPr bwMode="auto">
          <a:xfrm>
            <a:off x="749300" y="1752600"/>
            <a:ext cx="7772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ct val="0"/>
              </a:spcBef>
              <a:spcAft>
                <a:spcPts val="0"/>
              </a:spcAft>
              <a:buClrTx/>
              <a:buFontTx/>
              <a:buNone/>
              <a:defRPr/>
            </a:pPr>
            <a:r>
              <a:rPr lang="en-US" altLang="en-US" sz="2400" b="1" kern="0" dirty="0">
                <a:solidFill>
                  <a:srgbClr val="000000"/>
                </a:solidFill>
              </a:rPr>
              <a:t>News Release</a:t>
            </a:r>
            <a:br>
              <a:rPr lang="en-US" altLang="en-US" sz="2400" b="1" i="1" kern="0" dirty="0">
                <a:solidFill>
                  <a:srgbClr val="000000"/>
                </a:solidFill>
              </a:rPr>
            </a:br>
            <a:r>
              <a:rPr lang="en-US" altLang="en-US" sz="2400" kern="0" dirty="0">
                <a:solidFill>
                  <a:srgbClr val="000000"/>
                </a:solidFill>
              </a:rPr>
              <a:t>October 26, 2013</a:t>
            </a:r>
          </a:p>
          <a:p>
            <a:pPr eaLnBrk="1" fontAlgn="auto" hangingPunct="1">
              <a:spcBef>
                <a:spcPct val="0"/>
              </a:spcBef>
              <a:spcAft>
                <a:spcPts val="0"/>
              </a:spcAft>
              <a:buClrTx/>
              <a:buFontTx/>
              <a:buNone/>
              <a:defRPr/>
            </a:pPr>
            <a:r>
              <a:rPr lang="en-US" altLang="en-US" sz="2400" b="1" kern="0" dirty="0">
                <a:solidFill>
                  <a:srgbClr val="000000"/>
                </a:solidFill>
              </a:rPr>
              <a:t>Outbreak at a Pumpkin Patch</a:t>
            </a:r>
            <a:br>
              <a:rPr lang="en-US" altLang="en-US" sz="2400" kern="0" dirty="0">
                <a:solidFill>
                  <a:srgbClr val="000000"/>
                </a:solidFill>
              </a:rPr>
            </a:br>
            <a:endParaRPr lang="en-US" altLang="en-US" sz="2400" kern="0" dirty="0">
              <a:solidFill>
                <a:srgbClr val="000000"/>
              </a:solidFill>
            </a:endParaRPr>
          </a:p>
          <a:p>
            <a:pPr eaLnBrk="1" fontAlgn="auto" hangingPunct="1">
              <a:spcBef>
                <a:spcPct val="0"/>
              </a:spcBef>
              <a:spcAft>
                <a:spcPts val="0"/>
              </a:spcAft>
              <a:buClrTx/>
              <a:buFontTx/>
              <a:buNone/>
              <a:defRPr/>
            </a:pPr>
            <a:r>
              <a:rPr lang="en-US" altLang="en-US" sz="2400" kern="0" dirty="0">
                <a:solidFill>
                  <a:srgbClr val="0070C0"/>
                </a:solidFill>
                <a:latin typeface="CharisSILRegular"/>
              </a:rPr>
              <a:t>Health officials investigate </a:t>
            </a:r>
            <a:r>
              <a:rPr lang="en-US" altLang="en-US" sz="2400" i="1" kern="0" dirty="0">
                <a:solidFill>
                  <a:srgbClr val="0070C0"/>
                </a:solidFill>
                <a:latin typeface="CharisSILRegular"/>
              </a:rPr>
              <a:t>E. coli</a:t>
            </a:r>
            <a:r>
              <a:rPr lang="en-US" altLang="en-US" sz="2400" kern="0" dirty="0">
                <a:solidFill>
                  <a:srgbClr val="0070C0"/>
                </a:solidFill>
                <a:latin typeface="CharisSILRegular"/>
              </a:rPr>
              <a:t> O157 infections at pumpkin patch petting zoo. </a:t>
            </a:r>
            <a:r>
              <a:rPr lang="en-US" altLang="en-US" sz="2400" kern="0" dirty="0">
                <a:solidFill>
                  <a:srgbClr val="0070C0"/>
                </a:solidFill>
              </a:rPr>
              <a:t>Three Minnesota residents have become ill with confirmed </a:t>
            </a:r>
            <a:r>
              <a:rPr lang="en-US" altLang="en-US" sz="2400" i="1" kern="0" dirty="0">
                <a:solidFill>
                  <a:srgbClr val="0070C0"/>
                </a:solidFill>
              </a:rPr>
              <a:t>E. coli</a:t>
            </a:r>
            <a:r>
              <a:rPr lang="en-US" altLang="en-US" sz="2400" kern="0" dirty="0">
                <a:solidFill>
                  <a:srgbClr val="0070C0"/>
                </a:solidFill>
              </a:rPr>
              <a:t> O157:H7 infections after contact with cattle at the farm…</a:t>
            </a:r>
          </a:p>
        </p:txBody>
      </p:sp>
      <p:pic>
        <p:nvPicPr>
          <p:cNvPr id="196612" name="Picture 5">
            <a:extLst>
              <a:ext uri="{FF2B5EF4-FFF2-40B4-BE49-F238E27FC236}">
                <a16:creationId xmlns:a16="http://schemas.microsoft.com/office/drawing/2014/main" id="{C9CFFF3F-FDF3-DE85-43DC-4015D501C6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81000"/>
            <a:ext cx="1954213"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55CCF4AA-C70D-4C93-B0B6-447C8D96C6AD}"/>
              </a:ext>
            </a:extLst>
          </p:cNvPr>
          <p:cNvSpPr>
            <a:spLocks noGrp="1"/>
          </p:cNvSpPr>
          <p:nvPr>
            <p:ph type="title"/>
          </p:nvPr>
        </p:nvSpPr>
        <p:spPr/>
        <p:txBody>
          <a:bodyPr/>
          <a:lstStyle/>
          <a:p>
            <a:r>
              <a:rPr lang="en-US" altLang="en-US"/>
              <a:t>The Problem with </a:t>
            </a:r>
            <a:r>
              <a:rPr lang="en-US" altLang="en-US" i="1"/>
              <a:t>E. coli </a:t>
            </a:r>
            <a:r>
              <a:rPr lang="en-US" altLang="en-US"/>
              <a:t>O157:H7</a:t>
            </a:r>
          </a:p>
        </p:txBody>
      </p:sp>
      <p:sp>
        <p:nvSpPr>
          <p:cNvPr id="197635" name="Content Placeholder 2">
            <a:extLst>
              <a:ext uri="{FF2B5EF4-FFF2-40B4-BE49-F238E27FC236}">
                <a16:creationId xmlns:a16="http://schemas.microsoft.com/office/drawing/2014/main" id="{D7930225-8B44-1145-1D95-2C18ABA1C179}"/>
              </a:ext>
            </a:extLst>
          </p:cNvPr>
          <p:cNvSpPr>
            <a:spLocks noGrp="1"/>
          </p:cNvSpPr>
          <p:nvPr>
            <p:ph idx="1"/>
          </p:nvPr>
        </p:nvSpPr>
        <p:spPr/>
        <p:txBody>
          <a:bodyPr/>
          <a:lstStyle/>
          <a:p>
            <a:r>
              <a:rPr lang="en-US" altLang="en-US"/>
              <a:t>Causes diarrhea – especially </a:t>
            </a:r>
            <a:r>
              <a:rPr lang="en-US" altLang="en-US" u="sng"/>
              <a:t>bloody diarrhea</a:t>
            </a:r>
            <a:r>
              <a:rPr lang="en-US" altLang="en-US"/>
              <a:t> </a:t>
            </a:r>
          </a:p>
          <a:p>
            <a:r>
              <a:rPr lang="en-US" altLang="en-US"/>
              <a:t>Can be fatal cases in children (&lt;5yrs) and the elderly</a:t>
            </a:r>
          </a:p>
          <a:p>
            <a:r>
              <a:rPr lang="en-US" altLang="en-US"/>
              <a:t>Leading cause of acute kidney failure in children (</a:t>
            </a:r>
            <a:r>
              <a:rPr lang="en-US" altLang="en-US" u="sng"/>
              <a:t>Hemolytic uremic syndrome)</a:t>
            </a:r>
            <a:endParaRPr lang="en-US" altLang="en-US"/>
          </a:p>
          <a:p>
            <a:endParaRPr lang="en-US" altLang="en-US"/>
          </a:p>
        </p:txBody>
      </p:sp>
      <p:sp>
        <p:nvSpPr>
          <p:cNvPr id="197636" name="Footer Placeholder 3">
            <a:extLst>
              <a:ext uri="{FF2B5EF4-FFF2-40B4-BE49-F238E27FC236}">
                <a16:creationId xmlns:a16="http://schemas.microsoft.com/office/drawing/2014/main" id="{9EF67A55-F812-5E58-1FA3-E8FD6C0D577A}"/>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latin typeface="Calibri" panose="020F0502020204030204" pitchFamily="34" charset="0"/>
              </a:rPr>
              <a:t>umash.umn.edu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C9074906-9E82-4CDD-F216-BA44034C7168}"/>
              </a:ext>
            </a:extLst>
          </p:cNvPr>
          <p:cNvSpPr>
            <a:spLocks noGrp="1" noChangeArrowheads="1"/>
          </p:cNvSpPr>
          <p:nvPr>
            <p:ph type="body" idx="1"/>
          </p:nvPr>
        </p:nvSpPr>
        <p:spPr>
          <a:xfrm>
            <a:off x="201613" y="1828800"/>
            <a:ext cx="8740775" cy="4419600"/>
          </a:xfrm>
        </p:spPr>
        <p:txBody>
          <a:bodyPr/>
          <a:lstStyle/>
          <a:p>
            <a:pPr marL="0" indent="0">
              <a:lnSpc>
                <a:spcPct val="90000"/>
              </a:lnSpc>
              <a:spcBef>
                <a:spcPct val="0"/>
              </a:spcBef>
              <a:buFont typeface="Arial" panose="020B0604020202020204" pitchFamily="34" charset="0"/>
              <a:buNone/>
              <a:defRPr/>
            </a:pPr>
            <a:endParaRPr lang="en-US" altLang="en-US" sz="2400" dirty="0"/>
          </a:p>
          <a:p>
            <a:pPr>
              <a:lnSpc>
                <a:spcPct val="90000"/>
              </a:lnSpc>
              <a:spcBef>
                <a:spcPct val="0"/>
              </a:spcBef>
              <a:defRPr/>
            </a:pPr>
            <a:r>
              <a:rPr lang="en-US" altLang="en-US" sz="2600" dirty="0"/>
              <a:t>Studies of herd infection rates vary (in MN 17-50% of herds)</a:t>
            </a:r>
          </a:p>
          <a:p>
            <a:pPr>
              <a:lnSpc>
                <a:spcPct val="90000"/>
              </a:lnSpc>
              <a:spcBef>
                <a:spcPct val="0"/>
              </a:spcBef>
              <a:defRPr/>
            </a:pPr>
            <a:endParaRPr lang="en-US" altLang="en-US" sz="2600" dirty="0"/>
          </a:p>
          <a:p>
            <a:pPr>
              <a:lnSpc>
                <a:spcPct val="90000"/>
              </a:lnSpc>
              <a:spcBef>
                <a:spcPct val="0"/>
              </a:spcBef>
              <a:defRPr/>
            </a:pPr>
            <a:r>
              <a:rPr lang="en-US" altLang="en-US" sz="2600" dirty="0"/>
              <a:t>In a survey of manure samples from MN County fairs, </a:t>
            </a:r>
            <a:r>
              <a:rPr lang="en-US" altLang="en-US" sz="2600" i="1" dirty="0"/>
              <a:t>E. coli</a:t>
            </a:r>
            <a:r>
              <a:rPr lang="en-US" altLang="en-US" sz="2600" dirty="0"/>
              <a:t> O157 was isolated from 75% of fairs (Cho S. et. al. 2006) </a:t>
            </a:r>
          </a:p>
          <a:p>
            <a:pPr>
              <a:lnSpc>
                <a:spcPct val="90000"/>
              </a:lnSpc>
              <a:spcBef>
                <a:spcPct val="0"/>
              </a:spcBef>
              <a:defRPr/>
            </a:pPr>
            <a:endParaRPr lang="en-US" altLang="en-US" sz="2600" dirty="0"/>
          </a:p>
          <a:p>
            <a:pPr>
              <a:lnSpc>
                <a:spcPct val="90000"/>
              </a:lnSpc>
              <a:spcBef>
                <a:spcPct val="0"/>
              </a:spcBef>
              <a:defRPr/>
            </a:pPr>
            <a:r>
              <a:rPr lang="en-US" altLang="en-US" sz="2600" dirty="0"/>
              <a:t>Shedding in healthy cattle vary </a:t>
            </a:r>
          </a:p>
          <a:p>
            <a:pPr lvl="1">
              <a:lnSpc>
                <a:spcPct val="90000"/>
              </a:lnSpc>
              <a:spcBef>
                <a:spcPct val="0"/>
              </a:spcBef>
              <a:defRPr/>
            </a:pPr>
            <a:r>
              <a:rPr lang="en-US" altLang="en-US" sz="2600" dirty="0"/>
              <a:t>higher rates reported in younger animals  (pre-weaned)</a:t>
            </a:r>
          </a:p>
          <a:p>
            <a:pPr lvl="1">
              <a:lnSpc>
                <a:spcPct val="90000"/>
              </a:lnSpc>
              <a:spcBef>
                <a:spcPct val="0"/>
              </a:spcBef>
              <a:defRPr/>
            </a:pPr>
            <a:r>
              <a:rPr lang="en-US" altLang="en-US" sz="2600" dirty="0"/>
              <a:t>Shedding is intermittent</a:t>
            </a:r>
          </a:p>
          <a:p>
            <a:pPr lvl="1">
              <a:lnSpc>
                <a:spcPct val="90000"/>
              </a:lnSpc>
              <a:spcBef>
                <a:spcPct val="0"/>
              </a:spcBef>
              <a:defRPr/>
            </a:pPr>
            <a:r>
              <a:rPr lang="en-US" altLang="en-US" sz="2600" dirty="0"/>
              <a:t>Higher rates during the summer months</a:t>
            </a:r>
          </a:p>
          <a:p>
            <a:pPr lvl="1">
              <a:lnSpc>
                <a:spcPct val="90000"/>
              </a:lnSpc>
              <a:spcBef>
                <a:spcPct val="0"/>
              </a:spcBef>
              <a:defRPr/>
            </a:pPr>
            <a:r>
              <a:rPr lang="en-US" altLang="en-US" sz="2600" dirty="0"/>
              <a:t>Not an animal pathogen (no illness in sheep and cattle)</a:t>
            </a:r>
          </a:p>
          <a:p>
            <a:pPr lvl="1">
              <a:lnSpc>
                <a:spcPct val="90000"/>
              </a:lnSpc>
              <a:spcBef>
                <a:spcPct val="0"/>
              </a:spcBef>
              <a:defRPr/>
            </a:pPr>
            <a:endParaRPr lang="en-US" altLang="en-US" sz="2400" dirty="0"/>
          </a:p>
        </p:txBody>
      </p:sp>
      <p:sp>
        <p:nvSpPr>
          <p:cNvPr id="198659" name="Rectangle 4">
            <a:extLst>
              <a:ext uri="{FF2B5EF4-FFF2-40B4-BE49-F238E27FC236}">
                <a16:creationId xmlns:a16="http://schemas.microsoft.com/office/drawing/2014/main" id="{23452894-FEB5-8422-2A3B-740D3385D575}"/>
              </a:ext>
            </a:extLst>
          </p:cNvPr>
          <p:cNvSpPr>
            <a:spLocks noGrp="1" noChangeArrowheads="1"/>
          </p:cNvSpPr>
          <p:nvPr>
            <p:ph type="title"/>
          </p:nvPr>
        </p:nvSpPr>
        <p:spPr/>
        <p:txBody>
          <a:bodyPr/>
          <a:lstStyle/>
          <a:p>
            <a:pPr algn="l"/>
            <a:r>
              <a:rPr lang="en-US" altLang="en-US"/>
              <a:t>Cattle are the Reservoir</a:t>
            </a:r>
          </a:p>
        </p:txBody>
      </p:sp>
      <p:pic>
        <p:nvPicPr>
          <p:cNvPr id="198660" name="Picture 2">
            <a:extLst>
              <a:ext uri="{FF2B5EF4-FFF2-40B4-BE49-F238E27FC236}">
                <a16:creationId xmlns:a16="http://schemas.microsoft.com/office/drawing/2014/main" id="{7FF73F61-F513-2FAF-8C43-997916C88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088" y="76200"/>
            <a:ext cx="25669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6DE02C9B-93EB-09FF-4CB3-DB359CD5A898}"/>
              </a:ext>
            </a:extLst>
          </p:cNvPr>
          <p:cNvSpPr>
            <a:spLocks noGrp="1"/>
          </p:cNvSpPr>
          <p:nvPr>
            <p:ph type="title"/>
          </p:nvPr>
        </p:nvSpPr>
        <p:spPr>
          <a:xfrm>
            <a:off x="228600" y="349250"/>
            <a:ext cx="7772400" cy="1143000"/>
          </a:xfrm>
        </p:spPr>
        <p:txBody>
          <a:bodyPr/>
          <a:lstStyle/>
          <a:p>
            <a:pPr algn="l" eaLnBrk="1" hangingPunct="1"/>
            <a:r>
              <a:rPr lang="en-US" altLang="en-US"/>
              <a:t>Cryptosporidiosis</a:t>
            </a:r>
            <a:br>
              <a:rPr lang="en-US" altLang="en-US"/>
            </a:br>
            <a:r>
              <a:rPr lang="en-US" altLang="en-US" i="1"/>
              <a:t>Cryptosporidium parvum</a:t>
            </a:r>
          </a:p>
        </p:txBody>
      </p:sp>
      <p:sp>
        <p:nvSpPr>
          <p:cNvPr id="200707" name="Rectangle 3">
            <a:extLst>
              <a:ext uri="{FF2B5EF4-FFF2-40B4-BE49-F238E27FC236}">
                <a16:creationId xmlns:a16="http://schemas.microsoft.com/office/drawing/2014/main" id="{A10CDB0F-3AC6-5BE8-29AB-4E0ADF3D016F}"/>
              </a:ext>
            </a:extLst>
          </p:cNvPr>
          <p:cNvSpPr>
            <a:spLocks noGrp="1"/>
          </p:cNvSpPr>
          <p:nvPr>
            <p:ph idx="1"/>
          </p:nvPr>
        </p:nvSpPr>
        <p:spPr>
          <a:xfrm>
            <a:off x="685800" y="2209800"/>
            <a:ext cx="7772400" cy="3900488"/>
          </a:xfrm>
        </p:spPr>
        <p:txBody>
          <a:bodyPr/>
          <a:lstStyle/>
          <a:p>
            <a:pPr eaLnBrk="1" hangingPunct="1"/>
            <a:r>
              <a:rPr lang="en-US" altLang="en-US" sz="2800"/>
              <a:t>Small coccidian parasite (4.2 to 5.4 µm) </a:t>
            </a:r>
          </a:p>
          <a:p>
            <a:pPr eaLnBrk="1" hangingPunct="1"/>
            <a:r>
              <a:rPr lang="en-US" altLang="en-US" sz="2800"/>
              <a:t>Cattle are the primary reservoir</a:t>
            </a:r>
          </a:p>
          <a:p>
            <a:pPr eaLnBrk="1" hangingPunct="1"/>
            <a:r>
              <a:rPr lang="en-US" altLang="en-US" sz="2800"/>
              <a:t>Causes significant disease in newborn calves</a:t>
            </a:r>
          </a:p>
          <a:p>
            <a:pPr lvl="1" eaLnBrk="1" hangingPunct="1">
              <a:spcBef>
                <a:spcPct val="40000"/>
              </a:spcBef>
            </a:pPr>
            <a:r>
              <a:rPr lang="en-US" altLang="en-US" sz="2400"/>
              <a:t>Nearly all cattle operations have evidence of Cryptosporidium infections</a:t>
            </a:r>
          </a:p>
          <a:p>
            <a:pPr eaLnBrk="1" hangingPunct="1">
              <a:spcBef>
                <a:spcPct val="30000"/>
              </a:spcBef>
            </a:pPr>
            <a:r>
              <a:rPr lang="en-US" altLang="en-US" sz="2800"/>
              <a:t>Newborn calves can excrete a lot! </a:t>
            </a:r>
          </a:p>
          <a:p>
            <a:pPr lvl="1" eaLnBrk="1" hangingPunct="1">
              <a:spcBef>
                <a:spcPct val="30000"/>
              </a:spcBef>
            </a:pPr>
            <a:r>
              <a:rPr lang="en-US" altLang="en-US" sz="2400"/>
              <a:t>(10</a:t>
            </a:r>
            <a:r>
              <a:rPr lang="en-US" altLang="en-US" sz="2400" baseline="30000"/>
              <a:t>6</a:t>
            </a:r>
            <a:r>
              <a:rPr lang="en-US" altLang="en-US" sz="2400"/>
              <a:t>-10</a:t>
            </a:r>
            <a:r>
              <a:rPr lang="en-US" altLang="en-US" sz="2400" baseline="30000"/>
              <a:t>7</a:t>
            </a:r>
            <a:r>
              <a:rPr lang="en-US" altLang="en-US" sz="2400"/>
              <a:t> oocysts/gm of feces)</a:t>
            </a:r>
          </a:p>
          <a:p>
            <a:pPr eaLnBrk="1" hangingPunct="1"/>
            <a:endParaRPr lang="en-US" altLang="en-US" sz="2800"/>
          </a:p>
        </p:txBody>
      </p:sp>
      <p:pic>
        <p:nvPicPr>
          <p:cNvPr id="200708" name="Picture 4" descr="cryptosporidium">
            <a:extLst>
              <a:ext uri="{FF2B5EF4-FFF2-40B4-BE49-F238E27FC236}">
                <a16:creationId xmlns:a16="http://schemas.microsoft.com/office/drawing/2014/main" id="{E6E0AE41-4D77-EE79-534D-C2F83A6EC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030" t="5763" r="2983" b="30605"/>
          <a:stretch>
            <a:fillRect/>
          </a:stretch>
        </p:blipFill>
        <p:spPr bwMode="auto">
          <a:xfrm>
            <a:off x="6553200" y="152400"/>
            <a:ext cx="24241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1230A39-6E6E-F652-75EC-A3BCF959B4A9}"/>
              </a:ext>
            </a:extLst>
          </p:cNvPr>
          <p:cNvSpPr>
            <a:spLocks noGrp="1" noChangeArrowheads="1"/>
          </p:cNvSpPr>
          <p:nvPr>
            <p:ph type="title"/>
          </p:nvPr>
        </p:nvSpPr>
        <p:spPr>
          <a:xfrm>
            <a:off x="304800" y="533400"/>
            <a:ext cx="6019800" cy="914400"/>
          </a:xfrm>
        </p:spPr>
        <p:txBody>
          <a:bodyPr/>
          <a:lstStyle/>
          <a:p>
            <a:pPr algn="l"/>
            <a:r>
              <a:rPr lang="en-US" altLang="en-US"/>
              <a:t>Campylobacteriosis</a:t>
            </a:r>
            <a:br>
              <a:rPr lang="en-US" altLang="en-US"/>
            </a:br>
            <a:r>
              <a:rPr lang="en-US" altLang="en-US" sz="3200" i="1"/>
              <a:t>Campylobacter </a:t>
            </a:r>
            <a:r>
              <a:rPr lang="en-US" altLang="en-US" sz="3200"/>
              <a:t>spp</a:t>
            </a:r>
            <a:r>
              <a:rPr lang="en-US" altLang="en-US" sz="3200" i="1"/>
              <a:t>.</a:t>
            </a:r>
            <a:br>
              <a:rPr lang="en-US" altLang="en-US" sz="3200" i="1"/>
            </a:br>
            <a:endParaRPr lang="en-US" altLang="en-US" sz="3200"/>
          </a:p>
        </p:txBody>
      </p:sp>
      <p:sp>
        <p:nvSpPr>
          <p:cNvPr id="202755" name="Rectangle 3">
            <a:extLst>
              <a:ext uri="{FF2B5EF4-FFF2-40B4-BE49-F238E27FC236}">
                <a16:creationId xmlns:a16="http://schemas.microsoft.com/office/drawing/2014/main" id="{0220F8B2-0BBB-1DB6-6323-BC65DFC3A2D8}"/>
              </a:ext>
            </a:extLst>
          </p:cNvPr>
          <p:cNvSpPr>
            <a:spLocks noGrp="1" noChangeArrowheads="1"/>
          </p:cNvSpPr>
          <p:nvPr>
            <p:ph type="body" idx="1"/>
          </p:nvPr>
        </p:nvSpPr>
        <p:spPr>
          <a:xfrm>
            <a:off x="304800" y="2578100"/>
            <a:ext cx="7918450" cy="4114800"/>
          </a:xfrm>
        </p:spPr>
        <p:txBody>
          <a:bodyPr/>
          <a:lstStyle/>
          <a:p>
            <a:pPr>
              <a:lnSpc>
                <a:spcPct val="80000"/>
              </a:lnSpc>
            </a:pPr>
            <a:r>
              <a:rPr lang="en-US" altLang="en-US"/>
              <a:t>Again, diarrhea - most common manifestation </a:t>
            </a:r>
          </a:p>
          <a:p>
            <a:pPr>
              <a:lnSpc>
                <a:spcPct val="80000"/>
              </a:lnSpc>
            </a:pPr>
            <a:r>
              <a:rPr lang="en-US" altLang="en-US"/>
              <a:t>Low infectious dose</a:t>
            </a:r>
          </a:p>
          <a:p>
            <a:pPr>
              <a:lnSpc>
                <a:spcPct val="80000"/>
              </a:lnSpc>
            </a:pPr>
            <a:r>
              <a:rPr lang="en-US" altLang="en-US"/>
              <a:t>Highest incidence is in children &lt; 1 year of age</a:t>
            </a:r>
          </a:p>
          <a:p>
            <a:pPr>
              <a:lnSpc>
                <a:spcPct val="80000"/>
              </a:lnSpc>
            </a:pPr>
            <a:r>
              <a:rPr lang="en-US" altLang="en-US"/>
              <a:t>Outbreaks are often associated with raw (unpasteurized) milk</a:t>
            </a:r>
          </a:p>
          <a:p>
            <a:pPr lvl="2">
              <a:buFontTx/>
              <a:buNone/>
            </a:pPr>
            <a:endParaRPr lang="en-US" altLang="en-US" i="1"/>
          </a:p>
        </p:txBody>
      </p:sp>
      <p:pic>
        <p:nvPicPr>
          <p:cNvPr id="202756" name="Picture 1">
            <a:extLst>
              <a:ext uri="{FF2B5EF4-FFF2-40B4-BE49-F238E27FC236}">
                <a16:creationId xmlns:a16="http://schemas.microsoft.com/office/drawing/2014/main" id="{B5E969B5-89DE-6CC7-D0E6-B0C443F956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52400"/>
            <a:ext cx="353853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6B6A4-3132-C674-BBBF-D591C80A5022}"/>
              </a:ext>
            </a:extLst>
          </p:cNvPr>
          <p:cNvSpPr>
            <a:spLocks noGrp="1"/>
          </p:cNvSpPr>
          <p:nvPr>
            <p:ph type="title"/>
          </p:nvPr>
        </p:nvSpPr>
        <p:spPr/>
        <p:txBody>
          <a:bodyPr/>
          <a:lstStyle/>
          <a:p>
            <a:pPr>
              <a:defRPr/>
            </a:pPr>
            <a:r>
              <a:rPr lang="en-US" dirty="0"/>
              <a:t>Prevention/Protecting Family and workers</a:t>
            </a:r>
          </a:p>
        </p:txBody>
      </p:sp>
      <p:sp>
        <p:nvSpPr>
          <p:cNvPr id="6" name="Text Placeholder 5">
            <a:extLst>
              <a:ext uri="{FF2B5EF4-FFF2-40B4-BE49-F238E27FC236}">
                <a16:creationId xmlns:a16="http://schemas.microsoft.com/office/drawing/2014/main" id="{B1C30A45-6C0A-97E5-E4A1-DC8F5C34F10A}"/>
              </a:ext>
            </a:extLst>
          </p:cNvPr>
          <p:cNvSpPr>
            <a:spLocks noGrp="1"/>
          </p:cNvSpPr>
          <p:nvPr>
            <p:ph type="body" idx="1"/>
          </p:nvPr>
        </p:nvSpPr>
        <p:spPr/>
        <p:txBody>
          <a:bodyPr/>
          <a:lstStyle/>
          <a:p>
            <a:pPr>
              <a:defRPr/>
            </a:pPr>
            <a:endParaRPr lang="en-US"/>
          </a:p>
        </p:txBody>
      </p:sp>
      <p:sp>
        <p:nvSpPr>
          <p:cNvPr id="204804" name="Footer Placeholder 3">
            <a:extLst>
              <a:ext uri="{FF2B5EF4-FFF2-40B4-BE49-F238E27FC236}">
                <a16:creationId xmlns:a16="http://schemas.microsoft.com/office/drawing/2014/main" id="{928E2CA0-BF47-EDEB-9AF5-A642676FDACE}"/>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chemeClr val="bg1"/>
                </a:solidFill>
              </a:rPr>
              <a:t>umash.umn.edu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5">
            <a:extLst>
              <a:ext uri="{FF2B5EF4-FFF2-40B4-BE49-F238E27FC236}">
                <a16:creationId xmlns:a16="http://schemas.microsoft.com/office/drawing/2014/main" id="{A92E8BE9-D052-CF5E-3A20-62BCE09EC753}"/>
              </a:ext>
            </a:extLst>
          </p:cNvPr>
          <p:cNvSpPr>
            <a:spLocks noGrp="1"/>
          </p:cNvSpPr>
          <p:nvPr>
            <p:ph type="title"/>
          </p:nvPr>
        </p:nvSpPr>
        <p:spPr/>
        <p:txBody>
          <a:bodyPr/>
          <a:lstStyle/>
          <a:p>
            <a:r>
              <a:rPr lang="en-US" altLang="en-US"/>
              <a:t>Preventive Measures</a:t>
            </a:r>
          </a:p>
        </p:txBody>
      </p:sp>
      <p:sp>
        <p:nvSpPr>
          <p:cNvPr id="205827" name="Content Placeholder 6">
            <a:extLst>
              <a:ext uri="{FF2B5EF4-FFF2-40B4-BE49-F238E27FC236}">
                <a16:creationId xmlns:a16="http://schemas.microsoft.com/office/drawing/2014/main" id="{4B0F0290-E4D6-936C-E40C-7821092C21E2}"/>
              </a:ext>
            </a:extLst>
          </p:cNvPr>
          <p:cNvSpPr>
            <a:spLocks noGrp="1"/>
          </p:cNvSpPr>
          <p:nvPr>
            <p:ph idx="1"/>
          </p:nvPr>
        </p:nvSpPr>
        <p:spPr/>
        <p:txBody>
          <a:bodyPr/>
          <a:lstStyle/>
          <a:p>
            <a:r>
              <a:rPr lang="en-US" altLang="en-US"/>
              <a:t>Handwashing</a:t>
            </a:r>
          </a:p>
          <a:p>
            <a:r>
              <a:rPr lang="en-US" altLang="en-US"/>
              <a:t>Gloves</a:t>
            </a:r>
          </a:p>
          <a:p>
            <a:r>
              <a:rPr lang="en-US" altLang="en-US"/>
              <a:t>Dedicated coveralls and boots</a:t>
            </a:r>
          </a:p>
          <a:p>
            <a:r>
              <a:rPr lang="en-US" altLang="en-US"/>
              <a:t>A dedicated break area</a:t>
            </a:r>
          </a:p>
          <a:p>
            <a:pPr lvl="1"/>
            <a:r>
              <a:rPr lang="en-US" altLang="en-US"/>
              <a:t>Wash hands before eating or preparing food</a:t>
            </a:r>
          </a:p>
          <a:p>
            <a:endParaRPr lang="en-US" altLang="en-US"/>
          </a:p>
        </p:txBody>
      </p:sp>
      <p:sp>
        <p:nvSpPr>
          <p:cNvPr id="205828" name="Footer Placeholder 4">
            <a:extLst>
              <a:ext uri="{FF2B5EF4-FFF2-40B4-BE49-F238E27FC236}">
                <a16:creationId xmlns:a16="http://schemas.microsoft.com/office/drawing/2014/main" id="{10D20BD9-0EE7-15C7-C03D-06E6B968E492}"/>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chemeClr val="bg1"/>
                </a:solidFill>
              </a:rPr>
              <a:t>umash.umn.edu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B70A1ED7-563D-12E5-FBD0-F90EFBE84280}"/>
              </a:ext>
            </a:extLst>
          </p:cNvPr>
          <p:cNvSpPr>
            <a:spLocks noGrp="1"/>
          </p:cNvSpPr>
          <p:nvPr>
            <p:ph type="title"/>
          </p:nvPr>
        </p:nvSpPr>
        <p:spPr/>
        <p:txBody>
          <a:bodyPr/>
          <a:lstStyle/>
          <a:p>
            <a:pPr eaLnBrk="1" hangingPunct="1"/>
            <a:r>
              <a:rPr lang="en-US" altLang="en-US">
                <a:ea typeface="ＭＳ Ｐゴシック" panose="020B0600070205080204" pitchFamily="34" charset="-128"/>
              </a:rPr>
              <a:t>Mission of NIOSH Ag Centers</a:t>
            </a:r>
          </a:p>
        </p:txBody>
      </p:sp>
      <p:sp>
        <p:nvSpPr>
          <p:cNvPr id="2050" name="Content Placeholder 2">
            <a:extLst>
              <a:ext uri="{FF2B5EF4-FFF2-40B4-BE49-F238E27FC236}">
                <a16:creationId xmlns:a16="http://schemas.microsoft.com/office/drawing/2014/main" id="{B44565A9-9843-0516-029F-45D96EEB718E}"/>
              </a:ext>
            </a:extLst>
          </p:cNvPr>
          <p:cNvSpPr>
            <a:spLocks noGrp="1"/>
          </p:cNvSpPr>
          <p:nvPr>
            <p:ph idx="1"/>
          </p:nvPr>
        </p:nvSpPr>
        <p:spPr/>
        <p:txBody>
          <a:bodyPr/>
          <a:lstStyle/>
          <a:p>
            <a:pPr marL="0" indent="0" eaLnBrk="1" hangingPunct="1">
              <a:buFont typeface="Arial" charset="0"/>
              <a:buNone/>
              <a:defRPr/>
            </a:pPr>
            <a:r>
              <a:rPr lang="en-US" dirty="0"/>
              <a:t>To minimize burden of occupational disease and injury to agriculture workers </a:t>
            </a:r>
            <a:r>
              <a:rPr lang="en-US" u="sng" dirty="0"/>
              <a:t>and their families</a:t>
            </a:r>
            <a:r>
              <a:rPr lang="en-US" dirty="0"/>
              <a:t> </a:t>
            </a:r>
          </a:p>
          <a:p>
            <a:pPr marL="847725" eaLnBrk="1" hangingPunct="1">
              <a:buFont typeface="Arial" charset="0"/>
              <a:buChar char="•"/>
              <a:defRPr/>
            </a:pPr>
            <a:r>
              <a:rPr lang="en-US" dirty="0"/>
              <a:t>Research</a:t>
            </a:r>
          </a:p>
          <a:p>
            <a:pPr marL="847725" eaLnBrk="1" hangingPunct="1">
              <a:buFont typeface="Arial" charset="0"/>
              <a:buChar char="•"/>
              <a:defRPr/>
            </a:pPr>
            <a:r>
              <a:rPr lang="en-US" dirty="0"/>
              <a:t>Prevention</a:t>
            </a:r>
          </a:p>
          <a:p>
            <a:pPr marL="847725" eaLnBrk="1" hangingPunct="1">
              <a:buFont typeface="Arial" charset="0"/>
              <a:buChar char="•"/>
              <a:defRPr/>
            </a:pPr>
            <a:r>
              <a:rPr lang="en-US" dirty="0"/>
              <a:t>Education </a:t>
            </a:r>
          </a:p>
          <a:p>
            <a:pPr marL="847725" eaLnBrk="1" hangingPunct="1">
              <a:buFont typeface="Arial" charset="0"/>
              <a:buChar char="•"/>
              <a:defRPr/>
            </a:pPr>
            <a:r>
              <a:rPr lang="en-US" dirty="0"/>
              <a:t>Communication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a:extLst>
              <a:ext uri="{FF2B5EF4-FFF2-40B4-BE49-F238E27FC236}">
                <a16:creationId xmlns:a16="http://schemas.microsoft.com/office/drawing/2014/main" id="{D61BA67A-2559-FE5B-EEC6-8488AE1A3B9A}"/>
              </a:ext>
            </a:extLst>
          </p:cNvPr>
          <p:cNvSpPr>
            <a:spLocks noGrp="1"/>
          </p:cNvSpPr>
          <p:nvPr>
            <p:ph type="title"/>
          </p:nvPr>
        </p:nvSpPr>
        <p:spPr/>
        <p:txBody>
          <a:bodyPr/>
          <a:lstStyle/>
          <a:p>
            <a:r>
              <a:rPr lang="en-US" altLang="en-US"/>
              <a:t>Agritourism</a:t>
            </a:r>
            <a:br>
              <a:rPr lang="en-US" altLang="en-US"/>
            </a:br>
            <a:r>
              <a:rPr lang="en-US" altLang="en-US"/>
              <a:t>Protecting Your Visitors</a:t>
            </a:r>
          </a:p>
        </p:txBody>
      </p:sp>
      <p:pic>
        <p:nvPicPr>
          <p:cNvPr id="206851" name="Content Placeholder 4">
            <a:extLst>
              <a:ext uri="{FF2B5EF4-FFF2-40B4-BE49-F238E27FC236}">
                <a16:creationId xmlns:a16="http://schemas.microsoft.com/office/drawing/2014/main" id="{4619C08F-9126-5BBC-FB69-030DFA90921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1752600"/>
            <a:ext cx="6896100" cy="3873500"/>
          </a:xfrm>
        </p:spPr>
      </p:pic>
      <p:sp>
        <p:nvSpPr>
          <p:cNvPr id="206852" name="Footer Placeholder 3">
            <a:extLst>
              <a:ext uri="{FF2B5EF4-FFF2-40B4-BE49-F238E27FC236}">
                <a16:creationId xmlns:a16="http://schemas.microsoft.com/office/drawing/2014/main" id="{787C49D5-D57B-756E-5821-423A47CFA77B}"/>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latin typeface="Calibri" panose="020F0502020204030204" pitchFamily="34" charset="0"/>
              </a:rPr>
              <a:t>umash.umn.edu</a:t>
            </a:r>
          </a:p>
        </p:txBody>
      </p:sp>
      <p:sp>
        <p:nvSpPr>
          <p:cNvPr id="206853" name="TextBox 5">
            <a:extLst>
              <a:ext uri="{FF2B5EF4-FFF2-40B4-BE49-F238E27FC236}">
                <a16:creationId xmlns:a16="http://schemas.microsoft.com/office/drawing/2014/main" id="{1804D763-F937-042C-EF37-6F3685A5BD46}"/>
              </a:ext>
            </a:extLst>
          </p:cNvPr>
          <p:cNvSpPr txBox="1">
            <a:spLocks noChangeArrowheads="1"/>
          </p:cNvSpPr>
          <p:nvPr/>
        </p:nvSpPr>
        <p:spPr bwMode="auto">
          <a:xfrm>
            <a:off x="304800" y="5961063"/>
            <a:ext cx="4856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hlinkClick r:id="rId3"/>
              </a:rPr>
              <a:t>http://umash.umn.edu/agritourism/</a:t>
            </a: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C39F0DA3-ECA2-A366-A77A-9AAA419A5A7E}"/>
              </a:ext>
            </a:extLst>
          </p:cNvPr>
          <p:cNvSpPr>
            <a:spLocks noGrp="1"/>
          </p:cNvSpPr>
          <p:nvPr>
            <p:ph type="title"/>
          </p:nvPr>
        </p:nvSpPr>
        <p:spPr/>
        <p:txBody>
          <a:bodyPr/>
          <a:lstStyle/>
          <a:p>
            <a:r>
              <a:rPr lang="en-US" altLang="en-US"/>
              <a:t>Importance of Handwashing</a:t>
            </a:r>
          </a:p>
        </p:txBody>
      </p:sp>
      <p:pic>
        <p:nvPicPr>
          <p:cNvPr id="207875" name="Content Placeholder 4">
            <a:extLst>
              <a:ext uri="{FF2B5EF4-FFF2-40B4-BE49-F238E27FC236}">
                <a16:creationId xmlns:a16="http://schemas.microsoft.com/office/drawing/2014/main" id="{6790F8EE-5D44-8F75-FA47-96F282443B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1417638"/>
            <a:ext cx="5284788" cy="2971800"/>
          </a:xfrm>
        </p:spPr>
      </p:pic>
      <p:pic>
        <p:nvPicPr>
          <p:cNvPr id="207876" name="Content Placeholder 6">
            <a:extLst>
              <a:ext uri="{FF2B5EF4-FFF2-40B4-BE49-F238E27FC236}">
                <a16:creationId xmlns:a16="http://schemas.microsoft.com/office/drawing/2014/main" id="{8995C0B9-8DC4-11CF-09E9-506C888267B7}"/>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a:fillRect/>
          </a:stretch>
        </p:blipFill>
        <p:spPr>
          <a:xfrm>
            <a:off x="4648200" y="1901825"/>
            <a:ext cx="4173538" cy="2695575"/>
          </a:xfrm>
        </p:spPr>
      </p:pic>
      <p:sp>
        <p:nvSpPr>
          <p:cNvPr id="207877" name="Footer Placeholder 3">
            <a:extLst>
              <a:ext uri="{FF2B5EF4-FFF2-40B4-BE49-F238E27FC236}">
                <a16:creationId xmlns:a16="http://schemas.microsoft.com/office/drawing/2014/main" id="{06B83C47-9435-6911-E554-05B7B7A350B6}"/>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latin typeface="Calibri" panose="020F0502020204030204" pitchFamily="34" charset="0"/>
              </a:rPr>
              <a:t>umash.umn.edu</a:t>
            </a:r>
          </a:p>
        </p:txBody>
      </p:sp>
      <p:pic>
        <p:nvPicPr>
          <p:cNvPr id="207878" name="Picture 7">
            <a:extLst>
              <a:ext uri="{FF2B5EF4-FFF2-40B4-BE49-F238E27FC236}">
                <a16:creationId xmlns:a16="http://schemas.microsoft.com/office/drawing/2014/main" id="{D8BC98EA-26C4-90FB-A08B-42122B130610}"/>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90788" y="3533775"/>
            <a:ext cx="46482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5">
            <a:extLst>
              <a:ext uri="{FF2B5EF4-FFF2-40B4-BE49-F238E27FC236}">
                <a16:creationId xmlns:a16="http://schemas.microsoft.com/office/drawing/2014/main" id="{384A8DB7-50FC-F6E2-2BA1-E297379FA04C}"/>
              </a:ext>
            </a:extLst>
          </p:cNvPr>
          <p:cNvSpPr>
            <a:spLocks noGrp="1"/>
          </p:cNvSpPr>
          <p:nvPr>
            <p:ph type="title"/>
          </p:nvPr>
        </p:nvSpPr>
        <p:spPr/>
        <p:txBody>
          <a:bodyPr/>
          <a:lstStyle/>
          <a:p>
            <a:r>
              <a:rPr lang="en-US" altLang="en-US"/>
              <a:t>Working with Calves</a:t>
            </a:r>
          </a:p>
        </p:txBody>
      </p:sp>
      <p:sp>
        <p:nvSpPr>
          <p:cNvPr id="208899" name="Content Placeholder 7">
            <a:extLst>
              <a:ext uri="{FF2B5EF4-FFF2-40B4-BE49-F238E27FC236}">
                <a16:creationId xmlns:a16="http://schemas.microsoft.com/office/drawing/2014/main" id="{9DF0185B-A8EB-EDFF-A3FD-389044DA007A}"/>
              </a:ext>
            </a:extLst>
          </p:cNvPr>
          <p:cNvSpPr>
            <a:spLocks noGrp="1"/>
          </p:cNvSpPr>
          <p:nvPr>
            <p:ph sz="half" idx="1"/>
          </p:nvPr>
        </p:nvSpPr>
        <p:spPr/>
        <p:txBody>
          <a:bodyPr/>
          <a:lstStyle/>
          <a:p>
            <a:r>
              <a:rPr lang="en-US" altLang="en-US"/>
              <a:t>Practice good biosecurity</a:t>
            </a:r>
          </a:p>
          <a:p>
            <a:r>
              <a:rPr lang="en-US" altLang="en-US"/>
              <a:t>Clean equipment (buckets, bottles, nipples)</a:t>
            </a:r>
          </a:p>
          <a:p>
            <a:r>
              <a:rPr lang="en-US" altLang="en-US"/>
              <a:t>Have workers do calves first</a:t>
            </a:r>
          </a:p>
          <a:p>
            <a:r>
              <a:rPr lang="en-US" altLang="en-US"/>
              <a:t>Wash hands and change coveralls</a:t>
            </a:r>
          </a:p>
        </p:txBody>
      </p:sp>
      <p:pic>
        <p:nvPicPr>
          <p:cNvPr id="208900" name="Content Placeholder 9">
            <a:extLst>
              <a:ext uri="{FF2B5EF4-FFF2-40B4-BE49-F238E27FC236}">
                <a16:creationId xmlns:a16="http://schemas.microsoft.com/office/drawing/2014/main" id="{0DE38D32-C36C-5EDC-D734-D909E610777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57800" y="1627188"/>
            <a:ext cx="3471863" cy="2605087"/>
          </a:xfrm>
        </p:spPr>
      </p:pic>
      <p:sp>
        <p:nvSpPr>
          <p:cNvPr id="208901" name="Footer Placeholder 4">
            <a:extLst>
              <a:ext uri="{FF2B5EF4-FFF2-40B4-BE49-F238E27FC236}">
                <a16:creationId xmlns:a16="http://schemas.microsoft.com/office/drawing/2014/main" id="{71B724B9-6D28-26B6-897D-24F1C0D6AF8B}"/>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chemeClr val="bg1"/>
                </a:solidFill>
              </a:rPr>
              <a:t>umash.umn.edu</a:t>
            </a:r>
          </a:p>
        </p:txBody>
      </p:sp>
      <p:pic>
        <p:nvPicPr>
          <p:cNvPr id="208902" name="Picture 10">
            <a:extLst>
              <a:ext uri="{FF2B5EF4-FFF2-40B4-BE49-F238E27FC236}">
                <a16:creationId xmlns:a16="http://schemas.microsoft.com/office/drawing/2014/main" id="{E6FEA471-C5BA-15EE-D851-1EAA1F727E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1400"/>
            <a:ext cx="2179638"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Caution with Calves: Stopping the Spread of Zoonotic Diseases</a:t>
            </a:r>
            <a:endParaRPr lang="en-US" dirty="0"/>
          </a:p>
        </p:txBody>
      </p:sp>
      <p:pic>
        <p:nvPicPr>
          <p:cNvPr id="8" name="Content Placeholder 7"/>
          <p:cNvPicPr>
            <a:picLocks noGrp="1" noChangeAspect="1"/>
          </p:cNvPicPr>
          <p:nvPr>
            <p:ph idx="1"/>
          </p:nvPr>
        </p:nvPicPr>
        <p:blipFill>
          <a:blip r:embed="rId2"/>
          <a:stretch>
            <a:fillRect/>
          </a:stretch>
        </p:blipFill>
        <p:spPr>
          <a:xfrm>
            <a:off x="909071" y="1600200"/>
            <a:ext cx="7325858" cy="4114800"/>
          </a:xfrm>
          <a:prstGeom prst="rect">
            <a:avLst/>
          </a:prstGeom>
        </p:spPr>
      </p:pic>
      <p:sp>
        <p:nvSpPr>
          <p:cNvPr id="5" name="Footer Placeholder 4"/>
          <p:cNvSpPr>
            <a:spLocks noGrp="1"/>
          </p:cNvSpPr>
          <p:nvPr>
            <p:ph type="ftr" sz="quarter" idx="10"/>
          </p:nvPr>
        </p:nvSpPr>
        <p:spPr/>
        <p:txBody>
          <a:bodyPr/>
          <a:lstStyle/>
          <a:p>
            <a:pPr>
              <a:defRPr/>
            </a:pPr>
            <a:r>
              <a:rPr lang="en-US"/>
              <a:t>umash.umn.edu</a:t>
            </a:r>
          </a:p>
        </p:txBody>
      </p:sp>
      <p:sp>
        <p:nvSpPr>
          <p:cNvPr id="9" name="TextBox 8"/>
          <p:cNvSpPr txBox="1"/>
          <p:nvPr/>
        </p:nvSpPr>
        <p:spPr>
          <a:xfrm>
            <a:off x="838200" y="5963289"/>
            <a:ext cx="6006837" cy="369332"/>
          </a:xfrm>
          <a:prstGeom prst="rect">
            <a:avLst/>
          </a:prstGeom>
          <a:noFill/>
        </p:spPr>
        <p:txBody>
          <a:bodyPr wrap="none" rtlCol="0">
            <a:spAutoFit/>
          </a:bodyPr>
          <a:lstStyle/>
          <a:p>
            <a:r>
              <a:rPr lang="en-US" sz="1800" dirty="0"/>
              <a:t>https://www.youtube.com/watch?v=J99eNiHmYh8&amp;t=18s</a:t>
            </a:r>
          </a:p>
        </p:txBody>
      </p:sp>
    </p:spTree>
    <p:extLst>
      <p:ext uri="{BB962C8B-B14F-4D97-AF65-F5344CB8AC3E}">
        <p14:creationId xmlns:p14="http://schemas.microsoft.com/office/powerpoint/2010/main" val="4049196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E589AEBF-8A97-9B93-D03C-709D50248BC8}"/>
              </a:ext>
            </a:extLst>
          </p:cNvPr>
          <p:cNvSpPr>
            <a:spLocks noGrp="1"/>
          </p:cNvSpPr>
          <p:nvPr>
            <p:ph type="title"/>
          </p:nvPr>
        </p:nvSpPr>
        <p:spPr>
          <a:xfrm>
            <a:off x="381000" y="130175"/>
            <a:ext cx="8229600" cy="1143000"/>
          </a:xfrm>
        </p:spPr>
        <p:txBody>
          <a:bodyPr/>
          <a:lstStyle/>
          <a:p>
            <a:r>
              <a:rPr lang="en-US" altLang="en-US"/>
              <a:t>Resources for </a:t>
            </a:r>
            <a:br>
              <a:rPr lang="en-US" altLang="en-US"/>
            </a:br>
            <a:r>
              <a:rPr lang="en-US" altLang="en-US"/>
              <a:t>“Working with Animals”</a:t>
            </a:r>
          </a:p>
        </p:txBody>
      </p:sp>
      <p:pic>
        <p:nvPicPr>
          <p:cNvPr id="209923" name="Content Placeholder 6">
            <a:extLst>
              <a:ext uri="{FF2B5EF4-FFF2-40B4-BE49-F238E27FC236}">
                <a16:creationId xmlns:a16="http://schemas.microsoft.com/office/drawing/2014/main" id="{05CBB5F6-6030-478E-67F0-E5F5D1472275}"/>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rcRect/>
          <a:stretch>
            <a:fillRect/>
          </a:stretch>
        </p:blipFill>
        <p:spPr>
          <a:xfrm>
            <a:off x="654050" y="1851025"/>
            <a:ext cx="2379663" cy="3109913"/>
          </a:xfrm>
        </p:spPr>
      </p:pic>
      <p:pic>
        <p:nvPicPr>
          <p:cNvPr id="209924" name="Content Placeholder 5">
            <a:extLst>
              <a:ext uri="{FF2B5EF4-FFF2-40B4-BE49-F238E27FC236}">
                <a16:creationId xmlns:a16="http://schemas.microsoft.com/office/drawing/2014/main" id="{0DFE1EB1-ED3A-331B-C4CC-2771354DBDE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1838325"/>
            <a:ext cx="2971800" cy="3894138"/>
          </a:xfrm>
        </p:spPr>
      </p:pic>
      <p:sp>
        <p:nvSpPr>
          <p:cNvPr id="209925" name="Footer Placeholder 4">
            <a:extLst>
              <a:ext uri="{FF2B5EF4-FFF2-40B4-BE49-F238E27FC236}">
                <a16:creationId xmlns:a16="http://schemas.microsoft.com/office/drawing/2014/main" id="{E8A46851-D0C4-87B5-184D-42B8CDADFEE3}"/>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chemeClr val="bg1"/>
                </a:solidFill>
              </a:rPr>
              <a:t>umash.umn.edu</a:t>
            </a:r>
          </a:p>
        </p:txBody>
      </p:sp>
      <p:pic>
        <p:nvPicPr>
          <p:cNvPr id="209926" name="Picture 7">
            <a:extLst>
              <a:ext uri="{FF2B5EF4-FFF2-40B4-BE49-F238E27FC236}">
                <a16:creationId xmlns:a16="http://schemas.microsoft.com/office/drawing/2014/main" id="{3E52FE34-9707-7E21-1367-515DBA2D6A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3088" y="2667000"/>
            <a:ext cx="290353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a:extLst>
              <a:ext uri="{FF2B5EF4-FFF2-40B4-BE49-F238E27FC236}">
                <a16:creationId xmlns:a16="http://schemas.microsoft.com/office/drawing/2014/main" id="{A7FD7A70-CA45-55F6-89A3-112C6205E577}"/>
              </a:ext>
            </a:extLst>
          </p:cNvPr>
          <p:cNvSpPr>
            <a:spLocks noGrp="1"/>
          </p:cNvSpPr>
          <p:nvPr>
            <p:ph type="title"/>
          </p:nvPr>
        </p:nvSpPr>
        <p:spPr>
          <a:xfrm>
            <a:off x="800100" y="5357813"/>
            <a:ext cx="7543800" cy="566737"/>
          </a:xfrm>
        </p:spPr>
        <p:txBody>
          <a:bodyPr/>
          <a:lstStyle/>
          <a:p>
            <a:pPr algn="ctr" eaLnBrk="1" hangingPunct="1"/>
            <a:r>
              <a:rPr lang="en-US" altLang="en-US" sz="3600"/>
              <a:t>People Can Give Flu to Pigs!</a:t>
            </a:r>
            <a:br>
              <a:rPr lang="en-US" altLang="en-US" sz="3600"/>
            </a:br>
            <a:r>
              <a:rPr lang="en-US" altLang="en-US" sz="3600"/>
              <a:t>Protecting People and Pigs</a:t>
            </a:r>
          </a:p>
        </p:txBody>
      </p:sp>
      <p:pic>
        <p:nvPicPr>
          <p:cNvPr id="210947" name="Content Placeholder 4">
            <a:extLst>
              <a:ext uri="{FF2B5EF4-FFF2-40B4-BE49-F238E27FC236}">
                <a16:creationId xmlns:a16="http://schemas.microsoft.com/office/drawing/2014/main" id="{6A9BF670-876F-620A-55EA-4604B7CB788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540" r="12540"/>
          <a:stretch>
            <a:fillRect/>
          </a:stretch>
        </p:blipFill>
        <p:spPr>
          <a:xfrm>
            <a:off x="1600200" y="228600"/>
            <a:ext cx="5892800" cy="4419600"/>
          </a:xfrm>
        </p:spPr>
      </p:pic>
      <p:sp>
        <p:nvSpPr>
          <p:cNvPr id="210948" name="Text Placeholder 5">
            <a:extLst>
              <a:ext uri="{FF2B5EF4-FFF2-40B4-BE49-F238E27FC236}">
                <a16:creationId xmlns:a16="http://schemas.microsoft.com/office/drawing/2014/main" id="{2B972DA8-9504-9DAD-F2DA-6B2F899C1D86}"/>
              </a:ext>
            </a:extLst>
          </p:cNvPr>
          <p:cNvSpPr>
            <a:spLocks noGrp="1"/>
          </p:cNvSpPr>
          <p:nvPr>
            <p:ph type="body" sz="half" idx="2"/>
          </p:nvPr>
        </p:nvSpPr>
        <p:spPr>
          <a:xfrm>
            <a:off x="1828800" y="5835650"/>
            <a:ext cx="5486400" cy="804863"/>
          </a:xfrm>
        </p:spPr>
        <p:txBody>
          <a:bodyPr/>
          <a:lstStyle/>
          <a:p>
            <a:pPr algn="ctr" eaLnBrk="1" hangingPunct="1"/>
            <a:r>
              <a:rPr lang="en-US" altLang="en-US">
                <a:hlinkClick r:id="rId3"/>
              </a:rPr>
              <a:t>http://umash.umn.edu/biosecurity/</a:t>
            </a:r>
            <a:endParaRPr lang="en-US" altLang="en-US"/>
          </a:p>
        </p:txBody>
      </p:sp>
      <p:sp>
        <p:nvSpPr>
          <p:cNvPr id="210949" name="Footer Placeholder 3">
            <a:extLst>
              <a:ext uri="{FF2B5EF4-FFF2-40B4-BE49-F238E27FC236}">
                <a16:creationId xmlns:a16="http://schemas.microsoft.com/office/drawing/2014/main" id="{ABDD4CAE-6D84-B94F-0111-270E7A19FC28}"/>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solidFill>
                  <a:srgbClr val="FFFFFF"/>
                </a:solidFill>
                <a:latin typeface="Arial" panose="020B0604020202020204" pitchFamily="34" charset="0"/>
              </a:rPr>
              <a:t>umash.umn.edu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5E79-9EAE-8DF2-131C-200C879398CC}"/>
              </a:ext>
            </a:extLst>
          </p:cNvPr>
          <p:cNvSpPr>
            <a:spLocks noGrp="1"/>
          </p:cNvSpPr>
          <p:nvPr>
            <p:ph type="title"/>
          </p:nvPr>
        </p:nvSpPr>
        <p:spPr/>
        <p:txBody>
          <a:bodyPr/>
          <a:lstStyle/>
          <a:p>
            <a:pPr>
              <a:defRPr/>
            </a:pPr>
            <a:r>
              <a:rPr lang="en-US" dirty="0"/>
              <a:t>In Summary - So what do you need to know</a:t>
            </a:r>
          </a:p>
        </p:txBody>
      </p:sp>
      <p:sp>
        <p:nvSpPr>
          <p:cNvPr id="3" name="Text Placeholder 2">
            <a:extLst>
              <a:ext uri="{FF2B5EF4-FFF2-40B4-BE49-F238E27FC236}">
                <a16:creationId xmlns:a16="http://schemas.microsoft.com/office/drawing/2014/main" id="{527F7B8D-D811-84E9-DA16-7C40EAB359B1}"/>
              </a:ext>
            </a:extLst>
          </p:cNvPr>
          <p:cNvSpPr>
            <a:spLocks noGrp="1"/>
          </p:cNvSpPr>
          <p:nvPr>
            <p:ph type="body" idx="1"/>
          </p:nvPr>
        </p:nvSpPr>
        <p:spPr/>
        <p:txBody>
          <a:bodyPr/>
          <a:lstStyle/>
          <a:p>
            <a:pPr>
              <a:defRPr/>
            </a:pPr>
            <a:endParaRPr lang="en-US" dirty="0"/>
          </a:p>
        </p:txBody>
      </p:sp>
      <p:sp>
        <p:nvSpPr>
          <p:cNvPr id="211972" name="Footer Placeholder 3">
            <a:extLst>
              <a:ext uri="{FF2B5EF4-FFF2-40B4-BE49-F238E27FC236}">
                <a16:creationId xmlns:a16="http://schemas.microsoft.com/office/drawing/2014/main" id="{30849C54-672E-CF14-5C47-D4DAE9A9EF85}"/>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rgbClr val="FFFFFF"/>
                </a:solidFill>
              </a:rPr>
              <a:t>umash.umn.edu</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4">
            <a:extLst>
              <a:ext uri="{FF2B5EF4-FFF2-40B4-BE49-F238E27FC236}">
                <a16:creationId xmlns:a16="http://schemas.microsoft.com/office/drawing/2014/main" id="{7917F7AD-BA2D-83F1-D25C-2C5819D8F23D}"/>
              </a:ext>
            </a:extLst>
          </p:cNvPr>
          <p:cNvSpPr>
            <a:spLocks noGrp="1"/>
          </p:cNvSpPr>
          <p:nvPr>
            <p:ph type="title"/>
          </p:nvPr>
        </p:nvSpPr>
        <p:spPr/>
        <p:txBody>
          <a:bodyPr/>
          <a:lstStyle/>
          <a:p>
            <a:r>
              <a:rPr lang="en-US" altLang="en-US"/>
              <a:t>Things to Consider</a:t>
            </a:r>
          </a:p>
        </p:txBody>
      </p:sp>
      <p:sp>
        <p:nvSpPr>
          <p:cNvPr id="212995" name="Content Placeholder 5">
            <a:extLst>
              <a:ext uri="{FF2B5EF4-FFF2-40B4-BE49-F238E27FC236}">
                <a16:creationId xmlns:a16="http://schemas.microsoft.com/office/drawing/2014/main" id="{6FE347A7-64AA-F444-4444-F8515C934B3F}"/>
              </a:ext>
            </a:extLst>
          </p:cNvPr>
          <p:cNvSpPr>
            <a:spLocks noGrp="1"/>
          </p:cNvSpPr>
          <p:nvPr>
            <p:ph idx="1"/>
          </p:nvPr>
        </p:nvSpPr>
        <p:spPr/>
        <p:txBody>
          <a:bodyPr/>
          <a:lstStyle/>
          <a:p>
            <a:r>
              <a:rPr lang="en-US" altLang="en-US" dirty="0"/>
              <a:t>All workers should be aware of the risks and educated on how to prevent them</a:t>
            </a:r>
          </a:p>
          <a:p>
            <a:r>
              <a:rPr lang="en-US" altLang="en-US" dirty="0"/>
              <a:t>Encourage frequent handwashing</a:t>
            </a:r>
          </a:p>
          <a:p>
            <a:r>
              <a:rPr lang="en-US" altLang="en-US" dirty="0"/>
              <a:t>Consider who is on the farm?</a:t>
            </a:r>
          </a:p>
          <a:p>
            <a:pPr lvl="1"/>
            <a:r>
              <a:rPr lang="en-US" altLang="en-US" dirty="0"/>
              <a:t>Children?</a:t>
            </a:r>
          </a:p>
          <a:p>
            <a:pPr lvl="1"/>
            <a:r>
              <a:rPr lang="en-US" altLang="en-US" dirty="0"/>
              <a:t>Grandkids?</a:t>
            </a:r>
          </a:p>
          <a:p>
            <a:pPr lvl="1"/>
            <a:r>
              <a:rPr lang="en-US" altLang="en-US" dirty="0"/>
              <a:t>Folks with waning immune systems?</a:t>
            </a:r>
          </a:p>
          <a:p>
            <a:pPr lvl="1"/>
            <a:r>
              <a:rPr lang="en-US" altLang="en-US" dirty="0"/>
              <a:t>New workers who have not worked on farms</a:t>
            </a:r>
          </a:p>
          <a:p>
            <a:pPr lvl="1"/>
            <a:r>
              <a:rPr lang="en-US" altLang="en-US" dirty="0"/>
              <a:t>Visitors?</a:t>
            </a:r>
          </a:p>
          <a:p>
            <a:pPr lvl="1"/>
            <a:endParaRPr lang="en-US" altLang="en-US" dirty="0"/>
          </a:p>
        </p:txBody>
      </p:sp>
      <p:sp>
        <p:nvSpPr>
          <p:cNvPr id="212996" name="Footer Placeholder 3">
            <a:extLst>
              <a:ext uri="{FF2B5EF4-FFF2-40B4-BE49-F238E27FC236}">
                <a16:creationId xmlns:a16="http://schemas.microsoft.com/office/drawing/2014/main" id="{AF2D7C81-0641-06BD-8136-881AAFECDC39}"/>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latin typeface="Calibri" panose="020F0502020204030204" pitchFamily="34" charset="0"/>
              </a:rPr>
              <a:t>umash.umn.edu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4">
            <a:extLst>
              <a:ext uri="{FF2B5EF4-FFF2-40B4-BE49-F238E27FC236}">
                <a16:creationId xmlns:a16="http://schemas.microsoft.com/office/drawing/2014/main" id="{0844F4F9-1A53-47BB-E500-9470A5656F9E}"/>
              </a:ext>
            </a:extLst>
          </p:cNvPr>
          <p:cNvSpPr>
            <a:spLocks noGrp="1"/>
          </p:cNvSpPr>
          <p:nvPr>
            <p:ph type="title"/>
          </p:nvPr>
        </p:nvSpPr>
        <p:spPr>
          <a:xfrm>
            <a:off x="457200" y="14288"/>
            <a:ext cx="8229600" cy="1143000"/>
          </a:xfrm>
        </p:spPr>
        <p:txBody>
          <a:bodyPr/>
          <a:lstStyle/>
          <a:p>
            <a:r>
              <a:rPr lang="en-US" altLang="en-US"/>
              <a:t>Farm Safety Checklists</a:t>
            </a:r>
          </a:p>
        </p:txBody>
      </p:sp>
      <p:pic>
        <p:nvPicPr>
          <p:cNvPr id="214019" name="Content Placeholder 6">
            <a:extLst>
              <a:ext uri="{FF2B5EF4-FFF2-40B4-BE49-F238E27FC236}">
                <a16:creationId xmlns:a16="http://schemas.microsoft.com/office/drawing/2014/main" id="{79484BB6-1715-2307-118F-B9744E2D4F2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914400"/>
            <a:ext cx="4567238" cy="5562600"/>
          </a:xfrm>
        </p:spPr>
      </p:pic>
      <p:sp>
        <p:nvSpPr>
          <p:cNvPr id="214020" name="Footer Placeholder 3">
            <a:extLst>
              <a:ext uri="{FF2B5EF4-FFF2-40B4-BE49-F238E27FC236}">
                <a16:creationId xmlns:a16="http://schemas.microsoft.com/office/drawing/2014/main" id="{EC528F7B-9E1D-2DC6-5049-6FCE00C81F12}"/>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latin typeface="Calibri" panose="020F0502020204030204" pitchFamily="34" charset="0"/>
              </a:rPr>
              <a:t>umash.umn.edu</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4">
            <a:extLst>
              <a:ext uri="{FF2B5EF4-FFF2-40B4-BE49-F238E27FC236}">
                <a16:creationId xmlns:a16="http://schemas.microsoft.com/office/drawing/2014/main" id="{95046534-BC9F-AFDE-1481-F5273EBA4106}"/>
              </a:ext>
            </a:extLst>
          </p:cNvPr>
          <p:cNvSpPr>
            <a:spLocks noGrp="1"/>
          </p:cNvSpPr>
          <p:nvPr>
            <p:ph type="title"/>
          </p:nvPr>
        </p:nvSpPr>
        <p:spPr>
          <a:xfrm>
            <a:off x="457200" y="187325"/>
            <a:ext cx="8229600" cy="1143000"/>
          </a:xfrm>
        </p:spPr>
        <p:txBody>
          <a:bodyPr/>
          <a:lstStyle/>
          <a:p>
            <a:pPr eaLnBrk="1" hangingPunct="1"/>
            <a:r>
              <a:rPr lang="en-US" altLang="en-US">
                <a:ea typeface="ＭＳ Ｐゴシック" panose="020B0600070205080204" pitchFamily="34" charset="-128"/>
              </a:rPr>
              <a:t>Questions?</a:t>
            </a:r>
          </a:p>
        </p:txBody>
      </p:sp>
      <p:sp>
        <p:nvSpPr>
          <p:cNvPr id="215043" name="Content Placeholder 5">
            <a:extLst>
              <a:ext uri="{FF2B5EF4-FFF2-40B4-BE49-F238E27FC236}">
                <a16:creationId xmlns:a16="http://schemas.microsoft.com/office/drawing/2014/main" id="{549D2A6A-B029-3D3A-138E-EE453EF72006}"/>
              </a:ext>
            </a:extLst>
          </p:cNvPr>
          <p:cNvSpPr>
            <a:spLocks noGrp="1"/>
          </p:cNvSpPr>
          <p:nvPr>
            <p:ph idx="1"/>
          </p:nvPr>
        </p:nvSpPr>
        <p:spPr>
          <a:xfrm>
            <a:off x="457200" y="5634038"/>
            <a:ext cx="8229600" cy="985837"/>
          </a:xfrm>
        </p:spPr>
        <p:txBody>
          <a:bodyPr/>
          <a:lstStyle/>
          <a:p>
            <a:pPr marL="0" indent="0" algn="ctr" eaLnBrk="1" hangingPunct="1">
              <a:buFont typeface="Arial" panose="020B0604020202020204" pitchFamily="34" charset="0"/>
              <a:buNone/>
            </a:pPr>
            <a:r>
              <a:rPr lang="en-US" altLang="en-US">
                <a:ea typeface="ＭＳ Ｐゴシック" panose="020B0600070205080204" pitchFamily="34" charset="-128"/>
              </a:rPr>
              <a:t>www.umash.umn.edu</a:t>
            </a:r>
          </a:p>
        </p:txBody>
      </p:sp>
      <p:pic>
        <p:nvPicPr>
          <p:cNvPr id="215044" name="Picture 1">
            <a:extLst>
              <a:ext uri="{FF2B5EF4-FFF2-40B4-BE49-F238E27FC236}">
                <a16:creationId xmlns:a16="http://schemas.microsoft.com/office/drawing/2014/main" id="{FADCCE96-8F2A-3B1B-D4FD-A4EC4D79B0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46188"/>
            <a:ext cx="91440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92A2F63E-BA56-F8D0-5949-90EE00209930}"/>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U</a:t>
            </a:r>
            <a:r>
              <a:rPr lang="en-US" altLang="en-US" sz="2000">
                <a:ea typeface="ＭＳ Ｐゴシック" panose="020B0600070205080204" pitchFamily="34" charset="-128"/>
              </a:rPr>
              <a:t>pper </a:t>
            </a:r>
            <a:r>
              <a:rPr lang="en-US" altLang="en-US" sz="3600">
                <a:ea typeface="ＭＳ Ｐゴシック" panose="020B0600070205080204" pitchFamily="34" charset="-128"/>
              </a:rPr>
              <a:t>M</a:t>
            </a:r>
            <a:r>
              <a:rPr lang="en-US" altLang="en-US" sz="2000">
                <a:ea typeface="ＭＳ Ｐゴシック" panose="020B0600070205080204" pitchFamily="34" charset="-128"/>
              </a:rPr>
              <a:t>idwes</a:t>
            </a:r>
            <a:r>
              <a:rPr lang="en-US" altLang="en-US" sz="1800">
                <a:ea typeface="ＭＳ Ｐゴシック" panose="020B0600070205080204" pitchFamily="34" charset="-128"/>
              </a:rPr>
              <a:t>t </a:t>
            </a:r>
            <a:r>
              <a:rPr lang="en-US" altLang="en-US" sz="3600">
                <a:ea typeface="ＭＳ Ｐゴシック" panose="020B0600070205080204" pitchFamily="34" charset="-128"/>
              </a:rPr>
              <a:t>A</a:t>
            </a:r>
            <a:r>
              <a:rPr lang="en-US" altLang="en-US" sz="2000">
                <a:ea typeface="ＭＳ Ｐゴシック" panose="020B0600070205080204" pitchFamily="34" charset="-128"/>
              </a:rPr>
              <a:t>gricultura</a:t>
            </a:r>
            <a:r>
              <a:rPr lang="en-US" altLang="en-US" sz="1800">
                <a:ea typeface="ＭＳ Ｐゴシック" panose="020B0600070205080204" pitchFamily="34" charset="-128"/>
              </a:rPr>
              <a:t>l </a:t>
            </a:r>
            <a:r>
              <a:rPr lang="en-US" altLang="en-US" sz="3600">
                <a:ea typeface="ＭＳ Ｐゴシック" panose="020B0600070205080204" pitchFamily="34" charset="-128"/>
              </a:rPr>
              <a:t>S</a:t>
            </a:r>
            <a:r>
              <a:rPr lang="en-US" altLang="en-US" sz="2000">
                <a:ea typeface="ＭＳ Ｐゴシック" panose="020B0600070205080204" pitchFamily="34" charset="-128"/>
              </a:rPr>
              <a:t>afety and </a:t>
            </a:r>
            <a:r>
              <a:rPr lang="en-US" altLang="en-US" sz="3600">
                <a:ea typeface="ＭＳ Ｐゴシック" panose="020B0600070205080204" pitchFamily="34" charset="-128"/>
              </a:rPr>
              <a:t>H</a:t>
            </a:r>
            <a:r>
              <a:rPr lang="en-US" altLang="en-US" sz="2000">
                <a:ea typeface="ＭＳ Ｐゴシック" panose="020B0600070205080204" pitchFamily="34" charset="-128"/>
              </a:rPr>
              <a:t>ealth Center</a:t>
            </a:r>
            <a:endParaRPr lang="en-US" altLang="en-US" sz="2000">
              <a:solidFill>
                <a:srgbClr val="F8FCFF"/>
              </a:solidFill>
              <a:ea typeface="ＭＳ Ｐゴシック" panose="020B0600070205080204" pitchFamily="34" charset="-128"/>
            </a:endParaRPr>
          </a:p>
        </p:txBody>
      </p:sp>
      <p:sp>
        <p:nvSpPr>
          <p:cNvPr id="175107" name="Footer Placeholder 2">
            <a:extLst>
              <a:ext uri="{FF2B5EF4-FFF2-40B4-BE49-F238E27FC236}">
                <a16:creationId xmlns:a16="http://schemas.microsoft.com/office/drawing/2014/main" id="{5EF7A0A5-48F6-000B-1027-345B9A2F697E}"/>
              </a:ext>
            </a:extLst>
          </p:cNvPr>
          <p:cNvSpPr>
            <a:spLocks noGrp="1"/>
          </p:cNvSpPr>
          <p:nvPr>
            <p:ph type="ftr" sz="quarter" idx="10"/>
          </p:nvPr>
        </p:nvSpPr>
        <p:spPr bwMode="auto">
          <a:xfrm>
            <a:off x="3124200" y="6356350"/>
            <a:ext cx="2895600" cy="365125"/>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FF"/>
                </a:solidFill>
              </a:rPr>
              <a:t>umash.umn.edu</a:t>
            </a:r>
          </a:p>
        </p:txBody>
      </p:sp>
      <p:sp>
        <p:nvSpPr>
          <p:cNvPr id="175108" name="TextBox 1">
            <a:extLst>
              <a:ext uri="{FF2B5EF4-FFF2-40B4-BE49-F238E27FC236}">
                <a16:creationId xmlns:a16="http://schemas.microsoft.com/office/drawing/2014/main" id="{522BC2CC-40CA-B97A-59B0-91F3AB483ED8}"/>
              </a:ext>
            </a:extLst>
          </p:cNvPr>
          <p:cNvSpPr txBox="1">
            <a:spLocks noChangeArrowheads="1"/>
          </p:cNvSpPr>
          <p:nvPr/>
        </p:nvSpPr>
        <p:spPr bwMode="auto">
          <a:xfrm>
            <a:off x="60325" y="5749925"/>
            <a:ext cx="8626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Funding from the National Institute for Occupational Safety and Health</a:t>
            </a:r>
          </a:p>
        </p:txBody>
      </p:sp>
      <p:pic>
        <p:nvPicPr>
          <p:cNvPr id="175109" name="Picture 4">
            <a:extLst>
              <a:ext uri="{FF2B5EF4-FFF2-40B4-BE49-F238E27FC236}">
                <a16:creationId xmlns:a16="http://schemas.microsoft.com/office/drawing/2014/main" id="{F3382003-AC43-C10E-69E4-67E2F89BF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1200150"/>
            <a:ext cx="678815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umash.umn.edu</a:t>
            </a:r>
          </a:p>
        </p:txBody>
      </p:sp>
    </p:spTree>
    <p:extLst>
      <p:ext uri="{BB962C8B-B14F-4D97-AF65-F5344CB8AC3E}">
        <p14:creationId xmlns:p14="http://schemas.microsoft.com/office/powerpoint/2010/main" val="2096396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5" name="Google Shape;115;p24"/>
          <p:cNvPicPr preferRelativeResize="0"/>
          <p:nvPr/>
        </p:nvPicPr>
        <p:blipFill>
          <a:blip r:embed="rId3">
            <a:alphaModFix/>
          </a:blip>
          <a:stretch>
            <a:fillRect/>
          </a:stretch>
        </p:blipFill>
        <p:spPr>
          <a:xfrm>
            <a:off x="152401" y="411775"/>
            <a:ext cx="4328243" cy="5074625"/>
          </a:xfrm>
          <a:prstGeom prst="rect">
            <a:avLst/>
          </a:prstGeom>
          <a:noFill/>
          <a:ln>
            <a:noFill/>
          </a:ln>
        </p:spPr>
      </p:pic>
      <p:pic>
        <p:nvPicPr>
          <p:cNvPr id="116" name="Google Shape;116;p24"/>
          <p:cNvPicPr preferRelativeResize="0"/>
          <p:nvPr/>
        </p:nvPicPr>
        <p:blipFill>
          <a:blip r:embed="rId4">
            <a:alphaModFix/>
          </a:blip>
          <a:stretch>
            <a:fillRect/>
          </a:stretch>
        </p:blipFill>
        <p:spPr>
          <a:xfrm>
            <a:off x="4644823" y="411775"/>
            <a:ext cx="4429832" cy="43434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75055" y="609600"/>
            <a:ext cx="4083800" cy="1281040"/>
          </a:xfrm>
          <a:prstGeom prst="rect">
            <a:avLst/>
          </a:prstGeom>
          <a:noFill/>
          <a:ln>
            <a:noFill/>
          </a:ln>
        </p:spPr>
      </p:pic>
      <p:sp>
        <p:nvSpPr>
          <p:cNvPr id="118" name="Google Shape;118;p24"/>
          <p:cNvSpPr txBox="1"/>
          <p:nvPr/>
        </p:nvSpPr>
        <p:spPr>
          <a:xfrm>
            <a:off x="5105400" y="5105400"/>
            <a:ext cx="2817600" cy="5862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u="sng" dirty="0">
                <a:solidFill>
                  <a:schemeClr val="hlink"/>
                </a:solidFill>
                <a:latin typeface="Calibri"/>
                <a:ea typeface="Calibri"/>
                <a:cs typeface="Calibri"/>
                <a:sym typeface="Calibri"/>
                <a:hlinkClick r:id="rId6"/>
              </a:rPr>
              <a:t>We’re UMASH</a:t>
            </a:r>
            <a:endParaRPr dirty="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DD1A-6B2F-F218-5673-769B3F11B235}"/>
              </a:ext>
            </a:extLst>
          </p:cNvPr>
          <p:cNvSpPr>
            <a:spLocks noGrp="1"/>
          </p:cNvSpPr>
          <p:nvPr>
            <p:ph type="title"/>
          </p:nvPr>
        </p:nvSpPr>
        <p:spPr/>
        <p:txBody>
          <a:bodyPr/>
          <a:lstStyle/>
          <a:p>
            <a:r>
              <a:rPr lang="en-US" dirty="0"/>
              <a:t>UMASH Projects</a:t>
            </a:r>
          </a:p>
        </p:txBody>
      </p:sp>
      <p:sp>
        <p:nvSpPr>
          <p:cNvPr id="3" name="Content Placeholder 2">
            <a:extLst>
              <a:ext uri="{FF2B5EF4-FFF2-40B4-BE49-F238E27FC236}">
                <a16:creationId xmlns:a16="http://schemas.microsoft.com/office/drawing/2014/main" id="{C3E4B34D-7260-5B8C-9A88-11D7A75D528A}"/>
              </a:ext>
            </a:extLst>
          </p:cNvPr>
          <p:cNvSpPr>
            <a:spLocks noGrp="1"/>
          </p:cNvSpPr>
          <p:nvPr>
            <p:ph idx="1"/>
          </p:nvPr>
        </p:nvSpPr>
        <p:spPr>
          <a:xfrm>
            <a:off x="1981200" y="1600200"/>
            <a:ext cx="6705600" cy="4114800"/>
          </a:xfrm>
        </p:spPr>
        <p:txBody>
          <a:bodyPr/>
          <a:lstStyle/>
          <a:p>
            <a:r>
              <a:rPr lang="en-US" dirty="0"/>
              <a:t>Research projects</a:t>
            </a:r>
          </a:p>
          <a:p>
            <a:r>
              <a:rPr lang="en-US" dirty="0"/>
              <a:t>Emerging Issues projects/programs</a:t>
            </a:r>
          </a:p>
          <a:p>
            <a:r>
              <a:rPr lang="en-US" dirty="0"/>
              <a:t>Outreach</a:t>
            </a:r>
          </a:p>
        </p:txBody>
      </p:sp>
      <p:sp>
        <p:nvSpPr>
          <p:cNvPr id="4" name="Footer Placeholder 3">
            <a:extLst>
              <a:ext uri="{FF2B5EF4-FFF2-40B4-BE49-F238E27FC236}">
                <a16:creationId xmlns:a16="http://schemas.microsoft.com/office/drawing/2014/main" id="{DA861A20-9DB9-8203-D836-3BBC88ACCE84}"/>
              </a:ext>
            </a:extLst>
          </p:cNvPr>
          <p:cNvSpPr>
            <a:spLocks noGrp="1"/>
          </p:cNvSpPr>
          <p:nvPr>
            <p:ph type="ftr" sz="quarter" idx="10"/>
          </p:nvPr>
        </p:nvSpPr>
        <p:spPr/>
        <p:txBody>
          <a:bodyPr/>
          <a:lstStyle/>
          <a:p>
            <a:pPr>
              <a:defRPr/>
            </a:pPr>
            <a:r>
              <a:rPr lang="en-US"/>
              <a:t>umash.umn.edu</a:t>
            </a:r>
          </a:p>
        </p:txBody>
      </p:sp>
    </p:spTree>
    <p:extLst>
      <p:ext uri="{BB962C8B-B14F-4D97-AF65-F5344CB8AC3E}">
        <p14:creationId xmlns:p14="http://schemas.microsoft.com/office/powerpoint/2010/main" val="2466873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9AF1-71E4-DC74-D621-97E0A6D1032D}"/>
              </a:ext>
            </a:extLst>
          </p:cNvPr>
          <p:cNvSpPr>
            <a:spLocks noGrp="1"/>
          </p:cNvSpPr>
          <p:nvPr>
            <p:ph type="title"/>
          </p:nvPr>
        </p:nvSpPr>
        <p:spPr>
          <a:xfrm>
            <a:off x="438665" y="151670"/>
            <a:ext cx="8229600" cy="1143000"/>
          </a:xfrm>
        </p:spPr>
        <p:txBody>
          <a:bodyPr/>
          <a:lstStyle/>
          <a:p>
            <a:r>
              <a:rPr lang="en-US" dirty="0"/>
              <a:t>Examples of Current and </a:t>
            </a:r>
            <a:br>
              <a:rPr lang="en-US" dirty="0"/>
            </a:br>
            <a:r>
              <a:rPr lang="en-US" dirty="0"/>
              <a:t>Previous Projects</a:t>
            </a:r>
          </a:p>
        </p:txBody>
      </p:sp>
      <p:sp>
        <p:nvSpPr>
          <p:cNvPr id="3" name="Content Placeholder 2">
            <a:extLst>
              <a:ext uri="{FF2B5EF4-FFF2-40B4-BE49-F238E27FC236}">
                <a16:creationId xmlns:a16="http://schemas.microsoft.com/office/drawing/2014/main" id="{EF42C2FB-D556-D75B-CCB2-7708879EE0DD}"/>
              </a:ext>
            </a:extLst>
          </p:cNvPr>
          <p:cNvSpPr>
            <a:spLocks noGrp="1"/>
          </p:cNvSpPr>
          <p:nvPr>
            <p:ph idx="1"/>
          </p:nvPr>
        </p:nvSpPr>
        <p:spPr>
          <a:xfrm>
            <a:off x="457200" y="1448530"/>
            <a:ext cx="8229600" cy="4114800"/>
          </a:xfrm>
        </p:spPr>
        <p:txBody>
          <a:bodyPr/>
          <a:lstStyle/>
          <a:p>
            <a:r>
              <a:rPr lang="en-US" dirty="0"/>
              <a:t>Protecting immigrant dairy workers</a:t>
            </a:r>
          </a:p>
          <a:p>
            <a:r>
              <a:rPr lang="en-US" dirty="0"/>
              <a:t>Worker Injury Surveillance using Company Records</a:t>
            </a:r>
          </a:p>
          <a:p>
            <a:r>
              <a:rPr lang="en-US" dirty="0"/>
              <a:t>Zoonotic diseases of Veterinarians</a:t>
            </a:r>
          </a:p>
          <a:p>
            <a:r>
              <a:rPr lang="en-US" dirty="0"/>
              <a:t>Airborne transmission of viruses</a:t>
            </a:r>
          </a:p>
          <a:p>
            <a:r>
              <a:rPr lang="en-US" dirty="0"/>
              <a:t>Volunteer Fire Fighters Training in Ag Health and Safety</a:t>
            </a:r>
          </a:p>
          <a:p>
            <a:r>
              <a:rPr lang="en-US" dirty="0"/>
              <a:t>Enteric disease surveillance of agricultural workers</a:t>
            </a:r>
          </a:p>
          <a:p>
            <a:endParaRPr lang="en-US" dirty="0"/>
          </a:p>
        </p:txBody>
      </p:sp>
      <p:sp>
        <p:nvSpPr>
          <p:cNvPr id="4" name="Footer Placeholder 3">
            <a:extLst>
              <a:ext uri="{FF2B5EF4-FFF2-40B4-BE49-F238E27FC236}">
                <a16:creationId xmlns:a16="http://schemas.microsoft.com/office/drawing/2014/main" id="{0B85DB4C-BF80-6605-E7DE-0708F9BFA16B}"/>
              </a:ext>
            </a:extLst>
          </p:cNvPr>
          <p:cNvSpPr>
            <a:spLocks noGrp="1"/>
          </p:cNvSpPr>
          <p:nvPr>
            <p:ph type="ftr" sz="quarter" idx="10"/>
          </p:nvPr>
        </p:nvSpPr>
        <p:spPr/>
        <p:txBody>
          <a:bodyPr/>
          <a:lstStyle/>
          <a:p>
            <a:pPr>
              <a:defRPr/>
            </a:pPr>
            <a:r>
              <a:rPr lang="en-US"/>
              <a:t>umash.umn.edu</a:t>
            </a:r>
          </a:p>
        </p:txBody>
      </p:sp>
      <p:sp>
        <p:nvSpPr>
          <p:cNvPr id="5" name="TextBox 4">
            <a:extLst>
              <a:ext uri="{FF2B5EF4-FFF2-40B4-BE49-F238E27FC236}">
                <a16:creationId xmlns:a16="http://schemas.microsoft.com/office/drawing/2014/main" id="{5A38A708-8266-5526-1339-0DDAF25DE622}"/>
              </a:ext>
            </a:extLst>
          </p:cNvPr>
          <p:cNvSpPr txBox="1"/>
          <p:nvPr/>
        </p:nvSpPr>
        <p:spPr>
          <a:xfrm>
            <a:off x="2590800" y="5968425"/>
            <a:ext cx="4876800" cy="584775"/>
          </a:xfrm>
          <a:prstGeom prst="rect">
            <a:avLst/>
          </a:prstGeom>
          <a:noFill/>
        </p:spPr>
        <p:txBody>
          <a:bodyPr wrap="square" rtlCol="0">
            <a:spAutoFit/>
          </a:bodyPr>
          <a:lstStyle/>
          <a:p>
            <a:r>
              <a:rPr lang="en-US" sz="1600" dirty="0"/>
              <a:t>http://</a:t>
            </a:r>
            <a:r>
              <a:rPr lang="en-US" sz="1600" dirty="0" err="1"/>
              <a:t>umash.umn.edu</a:t>
            </a:r>
            <a:r>
              <a:rPr lang="en-US" sz="1600" dirty="0"/>
              <a:t>/spotlight-turning-the-page-research-briefs-from-2011-2016/</a:t>
            </a:r>
          </a:p>
        </p:txBody>
      </p:sp>
    </p:spTree>
    <p:extLst>
      <p:ext uri="{BB962C8B-B14F-4D97-AF65-F5344CB8AC3E}">
        <p14:creationId xmlns:p14="http://schemas.microsoft.com/office/powerpoint/2010/main" val="1178871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5ABF3-CF7C-7347-96E8-948400A39060}"/>
              </a:ext>
            </a:extLst>
          </p:cNvPr>
          <p:cNvSpPr>
            <a:spLocks noGrp="1"/>
          </p:cNvSpPr>
          <p:nvPr>
            <p:ph type="title"/>
          </p:nvPr>
        </p:nvSpPr>
        <p:spPr/>
        <p:txBody>
          <a:bodyPr/>
          <a:lstStyle/>
          <a:p>
            <a:r>
              <a:rPr lang="en-US" dirty="0"/>
              <a:t>New Research Projects</a:t>
            </a:r>
          </a:p>
        </p:txBody>
      </p:sp>
      <p:sp>
        <p:nvSpPr>
          <p:cNvPr id="3" name="Content Placeholder 2">
            <a:extLst>
              <a:ext uri="{FF2B5EF4-FFF2-40B4-BE49-F238E27FC236}">
                <a16:creationId xmlns:a16="http://schemas.microsoft.com/office/drawing/2014/main" id="{E724360D-DF58-F685-6454-A294572823F8}"/>
              </a:ext>
            </a:extLst>
          </p:cNvPr>
          <p:cNvSpPr>
            <a:spLocks noGrp="1"/>
          </p:cNvSpPr>
          <p:nvPr>
            <p:ph idx="1"/>
          </p:nvPr>
        </p:nvSpPr>
        <p:spPr>
          <a:xfrm>
            <a:off x="457200" y="1440050"/>
            <a:ext cx="8534400" cy="4114800"/>
          </a:xfrm>
        </p:spPr>
        <p:txBody>
          <a:bodyPr/>
          <a:lstStyle/>
          <a:p>
            <a:r>
              <a:rPr lang="en-US" dirty="0"/>
              <a:t>Identifying individual and contextual determinants underpinning farmers help-seeking behaviors and their role in shaping mental health outcomes Marshfield Clinic Research Institute Project lead: </a:t>
            </a:r>
            <a:r>
              <a:rPr lang="en-US" dirty="0" err="1"/>
              <a:t>Becot</a:t>
            </a:r>
            <a:r>
              <a:rPr lang="en-US" dirty="0"/>
              <a:t>, Florence </a:t>
            </a:r>
          </a:p>
          <a:p>
            <a:r>
              <a:rPr lang="en-US" dirty="0"/>
              <a:t>The influence of on-farm exposures and biosecurity practices on the skin and nasal microbiomes of U.S. swine workers University of Minnesota Project lead: Noyes, Noelle Factors</a:t>
            </a:r>
          </a:p>
        </p:txBody>
      </p:sp>
      <p:sp>
        <p:nvSpPr>
          <p:cNvPr id="4" name="Footer Placeholder 3">
            <a:extLst>
              <a:ext uri="{FF2B5EF4-FFF2-40B4-BE49-F238E27FC236}">
                <a16:creationId xmlns:a16="http://schemas.microsoft.com/office/drawing/2014/main" id="{1D92EFB9-D296-7CB3-393E-5688E6D6F5C1}"/>
              </a:ext>
            </a:extLst>
          </p:cNvPr>
          <p:cNvSpPr>
            <a:spLocks noGrp="1"/>
          </p:cNvSpPr>
          <p:nvPr>
            <p:ph type="ftr" sz="quarter" idx="10"/>
          </p:nvPr>
        </p:nvSpPr>
        <p:spPr/>
        <p:txBody>
          <a:bodyPr/>
          <a:lstStyle/>
          <a:p>
            <a:pPr>
              <a:defRPr/>
            </a:pPr>
            <a:r>
              <a:rPr lang="en-US"/>
              <a:t>umash.umn.edu</a:t>
            </a:r>
          </a:p>
        </p:txBody>
      </p:sp>
    </p:spTree>
    <p:extLst>
      <p:ext uri="{BB962C8B-B14F-4D97-AF65-F5344CB8AC3E}">
        <p14:creationId xmlns:p14="http://schemas.microsoft.com/office/powerpoint/2010/main" val="2431335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FD0F-3C7C-704E-BE88-32C405B08DDC}"/>
              </a:ext>
            </a:extLst>
          </p:cNvPr>
          <p:cNvSpPr>
            <a:spLocks noGrp="1"/>
          </p:cNvSpPr>
          <p:nvPr>
            <p:ph type="title"/>
          </p:nvPr>
        </p:nvSpPr>
        <p:spPr/>
        <p:txBody>
          <a:bodyPr/>
          <a:lstStyle/>
          <a:p>
            <a:r>
              <a:rPr lang="en-US" dirty="0"/>
              <a:t>New Research Proposals</a:t>
            </a:r>
          </a:p>
        </p:txBody>
      </p:sp>
      <p:sp>
        <p:nvSpPr>
          <p:cNvPr id="3" name="Content Placeholder 2">
            <a:extLst>
              <a:ext uri="{FF2B5EF4-FFF2-40B4-BE49-F238E27FC236}">
                <a16:creationId xmlns:a16="http://schemas.microsoft.com/office/drawing/2014/main" id="{02C5AB4A-92E6-50C0-4595-F589F5C7EE5D}"/>
              </a:ext>
            </a:extLst>
          </p:cNvPr>
          <p:cNvSpPr>
            <a:spLocks noGrp="1"/>
          </p:cNvSpPr>
          <p:nvPr>
            <p:ph idx="1"/>
          </p:nvPr>
        </p:nvSpPr>
        <p:spPr/>
        <p:txBody>
          <a:bodyPr/>
          <a:lstStyle/>
          <a:p>
            <a:r>
              <a:rPr lang="en-US" dirty="0"/>
              <a:t>Influencing Transmission of Airborne Viruses and Bacteria in Animal Agriculture University of Minnesota Project lead: Raynor, Peter C</a:t>
            </a:r>
          </a:p>
          <a:p>
            <a:r>
              <a:rPr lang="en-US" dirty="0"/>
              <a:t>Rural Firefighter Delivering Ag safety and Health (RFDASH) - Next Steps Marshfield Clinic Research Institute Project Lead: </a:t>
            </a:r>
            <a:r>
              <a:rPr lang="en-US" dirty="0" err="1"/>
              <a:t>Bendixsen</a:t>
            </a:r>
            <a:r>
              <a:rPr lang="en-US" dirty="0"/>
              <a:t>, Casper G.</a:t>
            </a:r>
          </a:p>
        </p:txBody>
      </p:sp>
      <p:sp>
        <p:nvSpPr>
          <p:cNvPr id="4" name="Footer Placeholder 3">
            <a:extLst>
              <a:ext uri="{FF2B5EF4-FFF2-40B4-BE49-F238E27FC236}">
                <a16:creationId xmlns:a16="http://schemas.microsoft.com/office/drawing/2014/main" id="{67FD09BE-9B25-A9EB-821A-7256A06DC20D}"/>
              </a:ext>
            </a:extLst>
          </p:cNvPr>
          <p:cNvSpPr>
            <a:spLocks noGrp="1"/>
          </p:cNvSpPr>
          <p:nvPr>
            <p:ph type="ftr" sz="quarter" idx="10"/>
          </p:nvPr>
        </p:nvSpPr>
        <p:spPr/>
        <p:txBody>
          <a:bodyPr/>
          <a:lstStyle/>
          <a:p>
            <a:pPr>
              <a:defRPr/>
            </a:pPr>
            <a:r>
              <a:rPr lang="en-US"/>
              <a:t>umash.umn.edu</a:t>
            </a:r>
          </a:p>
        </p:txBody>
      </p:sp>
    </p:spTree>
    <p:extLst>
      <p:ext uri="{BB962C8B-B14F-4D97-AF65-F5344CB8AC3E}">
        <p14:creationId xmlns:p14="http://schemas.microsoft.com/office/powerpoint/2010/main" val="3882310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a:extLst>
              <a:ext uri="{FF2B5EF4-FFF2-40B4-BE49-F238E27FC236}">
                <a16:creationId xmlns:a16="http://schemas.microsoft.com/office/drawing/2014/main" id="{B2BE2E9D-1F8E-5B4B-2A02-0B7115AC95ED}"/>
              </a:ext>
            </a:extLst>
          </p:cNvPr>
          <p:cNvSpPr>
            <a:spLocks noGrp="1"/>
          </p:cNvSpPr>
          <p:nvPr>
            <p:ph type="title"/>
          </p:nvPr>
        </p:nvSpPr>
        <p:spPr/>
        <p:txBody>
          <a:bodyPr/>
          <a:lstStyle/>
          <a:p>
            <a:r>
              <a:rPr lang="en-US" altLang="en-US">
                <a:ea typeface="ＭＳ Ｐゴシック" panose="020B0600070205080204" pitchFamily="34" charset="-128"/>
              </a:rPr>
              <a:t>Emerging Issues</a:t>
            </a:r>
          </a:p>
        </p:txBody>
      </p:sp>
      <p:sp>
        <p:nvSpPr>
          <p:cNvPr id="27651" name="Content Placeholder 5">
            <a:extLst>
              <a:ext uri="{FF2B5EF4-FFF2-40B4-BE49-F238E27FC236}">
                <a16:creationId xmlns:a16="http://schemas.microsoft.com/office/drawing/2014/main" id="{0D617F49-AE42-A646-4A81-35977BD660B5}"/>
              </a:ext>
            </a:extLst>
          </p:cNvPr>
          <p:cNvSpPr>
            <a:spLocks noGrp="1"/>
          </p:cNvSpPr>
          <p:nvPr>
            <p:ph idx="1"/>
          </p:nvPr>
        </p:nvSpPr>
        <p:spPr/>
        <p:txBody>
          <a:bodyPr/>
          <a:lstStyle/>
          <a:p>
            <a:r>
              <a:rPr lang="en-US" altLang="en-US">
                <a:ea typeface="ＭＳ Ｐゴシック" panose="020B0600070205080204" pitchFamily="34" charset="-128"/>
              </a:rPr>
              <a:t>Worked with our evaluation team to set up a mechanism to:</a:t>
            </a:r>
          </a:p>
          <a:p>
            <a:pPr lvl="1"/>
            <a:r>
              <a:rPr lang="en-US" altLang="en-US">
                <a:ea typeface="ＭＳ Ｐゴシック" panose="020B0600070205080204" pitchFamily="34" charset="-128"/>
              </a:rPr>
              <a:t>Identify </a:t>
            </a:r>
          </a:p>
          <a:p>
            <a:pPr lvl="1"/>
            <a:r>
              <a:rPr lang="en-US" altLang="en-US">
                <a:ea typeface="ＭＳ Ｐゴシック" panose="020B0600070205080204" pitchFamily="34" charset="-128"/>
              </a:rPr>
              <a:t>Review</a:t>
            </a:r>
          </a:p>
          <a:p>
            <a:pPr lvl="1"/>
            <a:r>
              <a:rPr lang="en-US" altLang="en-US">
                <a:ea typeface="ＭＳ Ｐゴシック" panose="020B0600070205080204" pitchFamily="34" charset="-128"/>
              </a:rPr>
              <a:t>Select</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Timely emerging issues </a:t>
            </a:r>
          </a:p>
        </p:txBody>
      </p:sp>
      <p:sp>
        <p:nvSpPr>
          <p:cNvPr id="27652" name="Footer Placeholder 3">
            <a:extLst>
              <a:ext uri="{FF2B5EF4-FFF2-40B4-BE49-F238E27FC236}">
                <a16:creationId xmlns:a16="http://schemas.microsoft.com/office/drawing/2014/main" id="{44AFD6F8-9885-9907-8340-03360575C25C}"/>
              </a:ext>
            </a:extLst>
          </p:cNvPr>
          <p:cNvSpPr>
            <a:spLocks noGrp="1" noChangeArrowheads="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A6EB790A-1A6C-340C-700A-1F9FFACC009D}"/>
              </a:ext>
            </a:extLst>
          </p:cNvPr>
          <p:cNvSpPr>
            <a:spLocks noGrp="1"/>
          </p:cNvSpPr>
          <p:nvPr>
            <p:ph type="title"/>
          </p:nvPr>
        </p:nvSpPr>
        <p:spPr/>
        <p:txBody>
          <a:bodyPr/>
          <a:lstStyle/>
          <a:p>
            <a:r>
              <a:rPr lang="en-US" altLang="en-US" dirty="0">
                <a:ea typeface="ＭＳ Ｐゴシック" panose="020B0600070205080204" pitchFamily="34" charset="-128"/>
              </a:rPr>
              <a:t>Identified Topics</a:t>
            </a:r>
          </a:p>
        </p:txBody>
      </p:sp>
      <p:sp>
        <p:nvSpPr>
          <p:cNvPr id="30723" name="Content Placeholder 2">
            <a:extLst>
              <a:ext uri="{FF2B5EF4-FFF2-40B4-BE49-F238E27FC236}">
                <a16:creationId xmlns:a16="http://schemas.microsoft.com/office/drawing/2014/main" id="{0593264A-7B07-B7AC-65DA-7D947B88FCBB}"/>
              </a:ext>
            </a:extLst>
          </p:cNvPr>
          <p:cNvSpPr>
            <a:spLocks noGrp="1"/>
          </p:cNvSpPr>
          <p:nvPr>
            <p:ph idx="1"/>
          </p:nvPr>
        </p:nvSpPr>
        <p:spPr>
          <a:xfrm>
            <a:off x="1524000" y="1600200"/>
            <a:ext cx="7162800" cy="4114800"/>
          </a:xfrm>
        </p:spPr>
        <p:txBody>
          <a:bodyPr/>
          <a:lstStyle/>
          <a:p>
            <a:pPr lvl="1">
              <a:buFont typeface="Arial" panose="020B0604020202020204" pitchFamily="34" charset="0"/>
              <a:buChar char="•"/>
            </a:pPr>
            <a:r>
              <a:rPr lang="en-US" altLang="en-US" dirty="0">
                <a:ea typeface="ＭＳ Ｐゴシック" panose="020B0600070205080204" pitchFamily="34" charset="-128"/>
              </a:rPr>
              <a:t>Women in agriculture</a:t>
            </a:r>
          </a:p>
          <a:p>
            <a:pPr lvl="1">
              <a:buFont typeface="Arial" panose="020B0604020202020204" pitchFamily="34" charset="0"/>
              <a:buChar char="•"/>
            </a:pPr>
            <a:r>
              <a:rPr lang="en-US" altLang="en-US" dirty="0">
                <a:ea typeface="ＭＳ Ｐゴシック" panose="020B0600070205080204" pitchFamily="34" charset="-128"/>
              </a:rPr>
              <a:t>Hazards with manure</a:t>
            </a:r>
          </a:p>
          <a:p>
            <a:pPr lvl="1">
              <a:buFont typeface="Arial" panose="020B0604020202020204" pitchFamily="34" charset="0"/>
              <a:buChar char="•"/>
            </a:pPr>
            <a:r>
              <a:rPr lang="en-US" altLang="en-US" dirty="0">
                <a:ea typeface="ＭＳ Ｐゴシック" panose="020B0600070205080204" pitchFamily="34" charset="-128"/>
              </a:rPr>
              <a:t>Mental Health</a:t>
            </a:r>
          </a:p>
          <a:p>
            <a:pPr lvl="1">
              <a:buFont typeface="Arial" panose="020B0604020202020204" pitchFamily="34" charset="0"/>
              <a:buChar char="•"/>
            </a:pPr>
            <a:r>
              <a:rPr lang="en-US" altLang="en-US" dirty="0">
                <a:ea typeface="ＭＳ Ｐゴシック" panose="020B0600070205080204" pitchFamily="34" charset="-128"/>
              </a:rPr>
              <a:t>Immigrant workers</a:t>
            </a:r>
          </a:p>
          <a:p>
            <a:pPr lvl="1">
              <a:buFont typeface="Arial" panose="020B0604020202020204" pitchFamily="34" charset="0"/>
              <a:buChar char="•"/>
            </a:pPr>
            <a:r>
              <a:rPr lang="en-US" altLang="en-US" dirty="0">
                <a:ea typeface="ＭＳ Ｐゴシック" panose="020B0600070205080204" pitchFamily="34" charset="-128"/>
              </a:rPr>
              <a:t>Farmers and aging in place</a:t>
            </a:r>
          </a:p>
        </p:txBody>
      </p:sp>
      <p:sp>
        <p:nvSpPr>
          <p:cNvPr id="30724" name="Footer Placeholder 3">
            <a:extLst>
              <a:ext uri="{FF2B5EF4-FFF2-40B4-BE49-F238E27FC236}">
                <a16:creationId xmlns:a16="http://schemas.microsoft.com/office/drawing/2014/main" id="{2464C8F6-87B6-9680-B66B-6004F999C79A}"/>
              </a:ext>
            </a:extLst>
          </p:cNvPr>
          <p:cNvSpPr>
            <a:spLocks noGrp="1" noChangeArrowheads="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A24F-EDC2-1B44-A0F6-A217E32287EC}"/>
              </a:ext>
            </a:extLst>
          </p:cNvPr>
          <p:cNvSpPr>
            <a:spLocks noGrp="1"/>
          </p:cNvSpPr>
          <p:nvPr>
            <p:ph type="title"/>
          </p:nvPr>
        </p:nvSpPr>
        <p:spPr/>
        <p:txBody>
          <a:bodyPr>
            <a:normAutofit fontScale="90000"/>
          </a:bodyPr>
          <a:lstStyle/>
          <a:p>
            <a:pPr>
              <a:defRPr/>
            </a:pPr>
            <a:r>
              <a:rPr lang="en-US" dirty="0"/>
              <a:t>Mental Health Challenges for Farmers</a:t>
            </a:r>
          </a:p>
        </p:txBody>
      </p:sp>
      <p:sp>
        <p:nvSpPr>
          <p:cNvPr id="35843" name="Content Placeholder 2">
            <a:extLst>
              <a:ext uri="{FF2B5EF4-FFF2-40B4-BE49-F238E27FC236}">
                <a16:creationId xmlns:a16="http://schemas.microsoft.com/office/drawing/2014/main" id="{4D7EF838-3EF3-2357-5382-5CC9CEB219AA}"/>
              </a:ext>
            </a:extLst>
          </p:cNvPr>
          <p:cNvSpPr>
            <a:spLocks noGrp="1"/>
          </p:cNvSpPr>
          <p:nvPr>
            <p:ph idx="1"/>
          </p:nvPr>
        </p:nvSpPr>
        <p:spPr>
          <a:xfrm>
            <a:off x="176213" y="1524000"/>
            <a:ext cx="6453187" cy="4038600"/>
          </a:xfrm>
        </p:spPr>
        <p:txBody>
          <a:bodyPr/>
          <a:lstStyle/>
          <a:p>
            <a:r>
              <a:rPr lang="en-US" altLang="en-US">
                <a:ea typeface="ＭＳ Ｐゴシック" panose="020B0600070205080204" pitchFamily="34" charset="-128"/>
              </a:rPr>
              <a:t>Impact of Porcine Epidemic Diarrhea Virus (PEDv) – 2013</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Highly Pathogenic Avian Influenza Virus - 2015</a:t>
            </a:r>
          </a:p>
          <a:p>
            <a:endParaRPr lang="en-US" altLang="en-US">
              <a:ea typeface="ＭＳ Ｐゴシック" panose="020B0600070205080204" pitchFamily="34" charset="-128"/>
            </a:endParaRPr>
          </a:p>
        </p:txBody>
      </p:sp>
      <p:pic>
        <p:nvPicPr>
          <p:cNvPr id="35844" name="Picture 2">
            <a:extLst>
              <a:ext uri="{FF2B5EF4-FFF2-40B4-BE49-F238E27FC236}">
                <a16:creationId xmlns:a16="http://schemas.microsoft.com/office/drawing/2014/main" id="{3A660AE5-C43C-8848-3677-AD4CA048E9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0150" y="1417638"/>
            <a:ext cx="271145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3">
            <a:extLst>
              <a:ext uri="{FF2B5EF4-FFF2-40B4-BE49-F238E27FC236}">
                <a16:creationId xmlns:a16="http://schemas.microsoft.com/office/drawing/2014/main" id="{3218E24A-2BCA-2879-23DE-6A868098ADA4}"/>
              </a:ext>
            </a:extLst>
          </p:cNvPr>
          <p:cNvSpPr>
            <a:spLocks noChangeArrowheads="1"/>
          </p:cNvSpPr>
          <p:nvPr/>
        </p:nvSpPr>
        <p:spPr bwMode="auto">
          <a:xfrm>
            <a:off x="6011863" y="3429000"/>
            <a:ext cx="3249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1 daily loss of pigs from PEDv</a:t>
            </a:r>
          </a:p>
        </p:txBody>
      </p:sp>
      <p:pic>
        <p:nvPicPr>
          <p:cNvPr id="35846" name="Picture 5">
            <a:extLst>
              <a:ext uri="{FF2B5EF4-FFF2-40B4-BE49-F238E27FC236}">
                <a16:creationId xmlns:a16="http://schemas.microsoft.com/office/drawing/2014/main" id="{B3740185-DE18-4BFB-63D4-C538055D25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40238"/>
            <a:ext cx="2919413"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89EEBAAC-D2CA-528A-D90D-F7E0D5924E39}"/>
              </a:ext>
            </a:extLst>
          </p:cNvPr>
          <p:cNvSpPr>
            <a:spLocks noGrp="1"/>
          </p:cNvSpPr>
          <p:nvPr>
            <p:ph type="title"/>
          </p:nvPr>
        </p:nvSpPr>
        <p:spPr/>
        <p:txBody>
          <a:bodyPr/>
          <a:lstStyle/>
          <a:p>
            <a:r>
              <a:rPr lang="en-US" altLang="en-US">
                <a:ea typeface="ＭＳ Ｐゴシック" panose="020B0600070205080204" pitchFamily="34" charset="-128"/>
              </a:rPr>
              <a:t>Partnership Grants</a:t>
            </a:r>
          </a:p>
        </p:txBody>
      </p:sp>
      <p:sp>
        <p:nvSpPr>
          <p:cNvPr id="36867" name="Content Placeholder 2">
            <a:extLst>
              <a:ext uri="{FF2B5EF4-FFF2-40B4-BE49-F238E27FC236}">
                <a16:creationId xmlns:a16="http://schemas.microsoft.com/office/drawing/2014/main" id="{4B1BC0BB-7B5C-90CA-2454-E991B4A7E688}"/>
              </a:ext>
            </a:extLst>
          </p:cNvPr>
          <p:cNvSpPr>
            <a:spLocks noGrp="1"/>
          </p:cNvSpPr>
          <p:nvPr>
            <p:ph idx="1"/>
          </p:nvPr>
        </p:nvSpPr>
        <p:spPr>
          <a:xfrm>
            <a:off x="457200" y="1157288"/>
            <a:ext cx="7162800" cy="4114800"/>
          </a:xfrm>
        </p:spPr>
        <p:txBody>
          <a:bodyPr/>
          <a:lstStyle/>
          <a:p>
            <a:r>
              <a:rPr lang="en-US" altLang="en-US">
                <a:ea typeface="ＭＳ Ｐゴシック" panose="020B0600070205080204" pitchFamily="34" charset="-128"/>
              </a:rPr>
              <a:t>Cultivating Resiliency for Women in Agriculture</a:t>
            </a:r>
          </a:p>
          <a:p>
            <a:pPr lvl="1"/>
            <a:r>
              <a:rPr lang="en-US" altLang="en-US">
                <a:ea typeface="ＭＳ Ｐゴシック" panose="020B0600070205080204" pitchFamily="34" charset="-128"/>
              </a:rPr>
              <a:t>Extension</a:t>
            </a:r>
          </a:p>
          <a:p>
            <a:pPr lvl="1"/>
            <a:r>
              <a:rPr lang="en-US" altLang="en-US">
                <a:ea typeface="ＭＳ Ｐゴシック" panose="020B0600070205080204" pitchFamily="34" charset="-128"/>
              </a:rPr>
              <a:t>MN Ag Women</a:t>
            </a:r>
          </a:p>
          <a:p>
            <a:r>
              <a:rPr lang="en-US" altLang="en-US">
                <a:ea typeface="ＭＳ Ｐゴシック" panose="020B0600070205080204" pitchFamily="34" charset="-128"/>
              </a:rPr>
              <a:t>Stress and Mental Health Conversations with Gear Up for Ag Health and Safety</a:t>
            </a:r>
          </a:p>
          <a:p>
            <a:pPr lvl="1"/>
            <a:r>
              <a:rPr lang="en-US" altLang="en-US">
                <a:ea typeface="ＭＳ Ｐゴシック" panose="020B0600070205080204" pitchFamily="34" charset="-128"/>
              </a:rPr>
              <a:t>Ag Health and Safety Alliance</a:t>
            </a:r>
          </a:p>
          <a:p>
            <a:r>
              <a:rPr lang="en-US" altLang="en-US">
                <a:ea typeface="ＭＳ Ｐゴシック" panose="020B0600070205080204" pitchFamily="34" charset="-128"/>
              </a:rPr>
              <a:t>Using Stories and Education to Build Resilient Agricultural Communities</a:t>
            </a:r>
          </a:p>
          <a:p>
            <a:pPr lvl="1"/>
            <a:r>
              <a:rPr lang="en-US" altLang="en-US">
                <a:ea typeface="ＭＳ Ｐゴシック" panose="020B0600070205080204" pitchFamily="34" charset="-128"/>
              </a:rPr>
              <a:t>MN NAMI</a:t>
            </a:r>
          </a:p>
          <a:p>
            <a:endParaRPr lang="en-US" altLang="en-US">
              <a:ea typeface="ＭＳ Ｐゴシック" panose="020B0600070205080204" pitchFamily="34" charset="-128"/>
            </a:endParaRPr>
          </a:p>
        </p:txBody>
      </p:sp>
      <p:sp>
        <p:nvSpPr>
          <p:cNvPr id="36868" name="Footer Placeholder 3">
            <a:extLst>
              <a:ext uri="{FF2B5EF4-FFF2-40B4-BE49-F238E27FC236}">
                <a16:creationId xmlns:a16="http://schemas.microsoft.com/office/drawing/2014/main" id="{6955B70D-E89A-B437-31CD-615E2B9FA5AD}"/>
              </a:ext>
            </a:extLst>
          </p:cNvPr>
          <p:cNvSpPr>
            <a:spLocks noGrp="1" noChangeArrowheads="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pic>
        <p:nvPicPr>
          <p:cNvPr id="36869" name="Content Placeholder 7">
            <a:extLst>
              <a:ext uri="{FF2B5EF4-FFF2-40B4-BE49-F238E27FC236}">
                <a16:creationId xmlns:a16="http://schemas.microsoft.com/office/drawing/2014/main" id="{C6B7AC12-2846-5A4A-1E7E-E3C19B42E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450" y="928688"/>
            <a:ext cx="169545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a:extLst>
              <a:ext uri="{FF2B5EF4-FFF2-40B4-BE49-F238E27FC236}">
                <a16:creationId xmlns:a16="http://schemas.microsoft.com/office/drawing/2014/main" id="{E40BE1E5-5E6E-3575-E9E1-52F7B2D4B8C0}"/>
              </a:ext>
            </a:extLst>
          </p:cNvPr>
          <p:cNvSpPr>
            <a:spLocks noGrp="1"/>
          </p:cNvSpPr>
          <p:nvPr>
            <p:ph type="title"/>
          </p:nvPr>
        </p:nvSpPr>
        <p:spPr>
          <a:xfrm>
            <a:off x="762000" y="-76200"/>
            <a:ext cx="7772400" cy="1143000"/>
          </a:xfrm>
        </p:spPr>
        <p:txBody>
          <a:bodyPr/>
          <a:lstStyle/>
          <a:p>
            <a:r>
              <a:rPr lang="en-US" altLang="en-US">
                <a:ea typeface="ＭＳ Ｐゴシック" panose="020B0600070205080204" pitchFamily="34" charset="-128"/>
              </a:rPr>
              <a:t>The One Health Approach</a:t>
            </a:r>
          </a:p>
        </p:txBody>
      </p:sp>
      <p:pic>
        <p:nvPicPr>
          <p:cNvPr id="241667" name="Content Placeholder 3">
            <a:extLst>
              <a:ext uri="{FF2B5EF4-FFF2-40B4-BE49-F238E27FC236}">
                <a16:creationId xmlns:a16="http://schemas.microsoft.com/office/drawing/2014/main" id="{186E6D1B-60BB-E6E8-F236-828F7719D30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30313" y="990600"/>
            <a:ext cx="6835775" cy="48006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A7C83DF-BB92-BBEC-1D00-C089D13C601E}"/>
              </a:ext>
            </a:extLst>
          </p:cNvPr>
          <p:cNvSpPr>
            <a:spLocks noGrp="1"/>
          </p:cNvSpPr>
          <p:nvPr>
            <p:ph type="title"/>
          </p:nvPr>
        </p:nvSpPr>
        <p:spPr/>
        <p:txBody>
          <a:bodyPr/>
          <a:lstStyle/>
          <a:p>
            <a:r>
              <a:rPr lang="en-US" altLang="en-US">
                <a:ea typeface="ＭＳ Ｐゴシック" panose="020B0600070205080204" pitchFamily="34" charset="-128"/>
              </a:rPr>
              <a:t>Regional Community Forum</a:t>
            </a:r>
          </a:p>
        </p:txBody>
      </p:sp>
      <p:pic>
        <p:nvPicPr>
          <p:cNvPr id="38915" name="Content Placeholder 1">
            <a:extLst>
              <a:ext uri="{FF2B5EF4-FFF2-40B4-BE49-F238E27FC236}">
                <a16:creationId xmlns:a16="http://schemas.microsoft.com/office/drawing/2014/main" id="{39B26A8B-5996-F698-2F4B-1E8663804F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47863"/>
            <a:ext cx="8229600" cy="3419475"/>
          </a:xfrm>
        </p:spPr>
      </p:pic>
      <p:sp>
        <p:nvSpPr>
          <p:cNvPr id="38916" name="Footer Placeholder 3">
            <a:extLst>
              <a:ext uri="{FF2B5EF4-FFF2-40B4-BE49-F238E27FC236}">
                <a16:creationId xmlns:a16="http://schemas.microsoft.com/office/drawing/2014/main" id="{08E8B171-8CAC-69A5-18A2-60B7527A3EB5}"/>
              </a:ext>
            </a:extLst>
          </p:cNvPr>
          <p:cNvSpPr>
            <a:spLocks noGrp="1" noChangeArrowheads="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9730520-2BC8-EC19-6CDA-D64E1A291AB8}"/>
              </a:ext>
            </a:extLst>
          </p:cNvPr>
          <p:cNvSpPr>
            <a:spLocks noGrp="1"/>
          </p:cNvSpPr>
          <p:nvPr>
            <p:ph type="title"/>
          </p:nvPr>
        </p:nvSpPr>
        <p:spPr>
          <a:xfrm>
            <a:off x="152400" y="274638"/>
            <a:ext cx="8839200" cy="1143000"/>
          </a:xfrm>
        </p:spPr>
        <p:txBody>
          <a:bodyPr/>
          <a:lstStyle/>
          <a:p>
            <a:r>
              <a:rPr lang="en-US" altLang="en-US">
                <a:ea typeface="ＭＳ Ｐゴシック" panose="020B0600070205080204" pitchFamily="34" charset="-128"/>
              </a:rPr>
              <a:t>Creating a Responsive Team</a:t>
            </a:r>
          </a:p>
        </p:txBody>
      </p:sp>
      <p:sp>
        <p:nvSpPr>
          <p:cNvPr id="39939" name="Content Placeholder 2">
            <a:extLst>
              <a:ext uri="{FF2B5EF4-FFF2-40B4-BE49-F238E27FC236}">
                <a16:creationId xmlns:a16="http://schemas.microsoft.com/office/drawing/2014/main" id="{E2EF7301-267E-812E-BAF3-24B98183DCC3}"/>
              </a:ext>
            </a:extLst>
          </p:cNvPr>
          <p:cNvSpPr>
            <a:spLocks noGrp="1"/>
          </p:cNvSpPr>
          <p:nvPr>
            <p:ph idx="1"/>
          </p:nvPr>
        </p:nvSpPr>
        <p:spPr>
          <a:xfrm>
            <a:off x="457200" y="1676400"/>
            <a:ext cx="8229600" cy="4114800"/>
          </a:xfrm>
        </p:spPr>
        <p:txBody>
          <a:bodyPr/>
          <a:lstStyle/>
          <a:p>
            <a:r>
              <a:rPr lang="en-US" altLang="en-US">
                <a:ea typeface="ＭＳ Ｐゴシック" panose="020B0600070205080204" pitchFamily="34" charset="-128"/>
              </a:rPr>
              <a:t>Educators</a:t>
            </a:r>
          </a:p>
          <a:p>
            <a:r>
              <a:rPr lang="en-US" altLang="en-US">
                <a:ea typeface="ＭＳ Ｐゴシック" panose="020B0600070205080204" pitchFamily="34" charset="-128"/>
              </a:rPr>
              <a:t>Community leaders</a:t>
            </a:r>
          </a:p>
          <a:p>
            <a:r>
              <a:rPr lang="en-US" altLang="en-US">
                <a:ea typeface="ＭＳ Ｐゴシック" panose="020B0600070205080204" pitchFamily="34" charset="-128"/>
              </a:rPr>
              <a:t>Extension</a:t>
            </a:r>
          </a:p>
          <a:p>
            <a:r>
              <a:rPr lang="en-US" altLang="en-US">
                <a:ea typeface="ＭＳ Ｐゴシック" panose="020B0600070205080204" pitchFamily="34" charset="-128"/>
              </a:rPr>
              <a:t>Health care providers</a:t>
            </a:r>
          </a:p>
          <a:p>
            <a:r>
              <a:rPr lang="en-US" altLang="en-US">
                <a:ea typeface="ＭＳ Ｐゴシック" panose="020B0600070205080204" pitchFamily="34" charset="-128"/>
              </a:rPr>
              <a:t>Veterinarians</a:t>
            </a:r>
          </a:p>
          <a:p>
            <a:r>
              <a:rPr lang="en-US" altLang="en-US">
                <a:ea typeface="ＭＳ Ｐゴシック" panose="020B0600070205080204" pitchFamily="34" charset="-128"/>
              </a:rPr>
              <a:t>Nutritionists</a:t>
            </a:r>
          </a:p>
          <a:p>
            <a:r>
              <a:rPr lang="en-US" altLang="en-US">
                <a:ea typeface="ＭＳ Ｐゴシック" panose="020B0600070205080204" pitchFamily="34" charset="-128"/>
              </a:rPr>
              <a:t>Industrial hygienist</a:t>
            </a:r>
          </a:p>
          <a:p>
            <a:r>
              <a:rPr lang="en-US" altLang="en-US">
                <a:ea typeface="ＭＳ Ｐゴシック" panose="020B0600070205080204" pitchFamily="34" charset="-128"/>
              </a:rPr>
              <a:t>Others?</a:t>
            </a:r>
          </a:p>
        </p:txBody>
      </p:sp>
      <p:sp>
        <p:nvSpPr>
          <p:cNvPr id="39940" name="Footer Placeholder 3">
            <a:extLst>
              <a:ext uri="{FF2B5EF4-FFF2-40B4-BE49-F238E27FC236}">
                <a16:creationId xmlns:a16="http://schemas.microsoft.com/office/drawing/2014/main" id="{4D3AC54F-AF05-5DA3-8BBE-9BA1325871A7}"/>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rgbClr val="FFFFFF"/>
                </a:solidFill>
              </a:rPr>
              <a:t>umash.umn.edu</a:t>
            </a:r>
          </a:p>
        </p:txBody>
      </p:sp>
      <p:pic>
        <p:nvPicPr>
          <p:cNvPr id="39941" name="Picture 1">
            <a:extLst>
              <a:ext uri="{FF2B5EF4-FFF2-40B4-BE49-F238E27FC236}">
                <a16:creationId xmlns:a16="http://schemas.microsoft.com/office/drawing/2014/main" id="{51767537-F4C7-C86E-347A-A491CBA23E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17638"/>
            <a:ext cx="38862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
            <a:extLst>
              <a:ext uri="{FF2B5EF4-FFF2-40B4-BE49-F238E27FC236}">
                <a16:creationId xmlns:a16="http://schemas.microsoft.com/office/drawing/2014/main" id="{304C0764-9403-1FF9-4C7A-0540249B2C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3760788"/>
            <a:ext cx="25400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FDF54688-441B-48BB-179F-47FB383B73F5}"/>
              </a:ext>
            </a:extLst>
          </p:cNvPr>
          <p:cNvSpPr>
            <a:spLocks noGrp="1"/>
          </p:cNvSpPr>
          <p:nvPr>
            <p:ph type="title"/>
          </p:nvPr>
        </p:nvSpPr>
        <p:spPr/>
        <p:txBody>
          <a:bodyPr/>
          <a:lstStyle/>
          <a:p>
            <a:r>
              <a:rPr lang="en-US" altLang="en-US" dirty="0">
                <a:ea typeface="ＭＳ Ｐゴシック" panose="020B0600070205080204" pitchFamily="34" charset="-128"/>
              </a:rPr>
              <a:t>Outreach Team Projects</a:t>
            </a:r>
          </a:p>
        </p:txBody>
      </p:sp>
      <p:sp>
        <p:nvSpPr>
          <p:cNvPr id="232451" name="Content Placeholder 5">
            <a:extLst>
              <a:ext uri="{FF2B5EF4-FFF2-40B4-BE49-F238E27FC236}">
                <a16:creationId xmlns:a16="http://schemas.microsoft.com/office/drawing/2014/main" id="{A7D01E53-9D88-A378-2281-961392F35082}"/>
              </a:ext>
            </a:extLst>
          </p:cNvPr>
          <p:cNvSpPr>
            <a:spLocks noGrp="1"/>
          </p:cNvSpPr>
          <p:nvPr>
            <p:ph sz="half" idx="1"/>
          </p:nvPr>
        </p:nvSpPr>
        <p:spPr/>
        <p:txBody>
          <a:bodyPr/>
          <a:lstStyle/>
          <a:p>
            <a:r>
              <a:rPr lang="en-US" altLang="en-US">
                <a:ea typeface="ＭＳ Ｐゴシック" panose="020B0600070205080204" pitchFamily="34" charset="-128"/>
              </a:rPr>
              <a:t>COVID-19 Preparations</a:t>
            </a:r>
          </a:p>
          <a:p>
            <a:r>
              <a:rPr lang="en-US" altLang="en-US">
                <a:ea typeface="ＭＳ Ｐゴシック" panose="020B0600070205080204" pitchFamily="34" charset="-128"/>
              </a:rPr>
              <a:t>Stress and Mental Health</a:t>
            </a:r>
          </a:p>
          <a:p>
            <a:r>
              <a:rPr lang="en-US" altLang="en-US">
                <a:ea typeface="ＭＳ Ｐゴシック" panose="020B0600070205080204" pitchFamily="34" charset="-128"/>
              </a:rPr>
              <a:t>Volunteer Fire Department Training</a:t>
            </a:r>
          </a:p>
        </p:txBody>
      </p:sp>
      <p:pic>
        <p:nvPicPr>
          <p:cNvPr id="232452" name="Content Placeholder 7">
            <a:extLst>
              <a:ext uri="{FF2B5EF4-FFF2-40B4-BE49-F238E27FC236}">
                <a16:creationId xmlns:a16="http://schemas.microsoft.com/office/drawing/2014/main" id="{486777B9-4133-F0FC-6A46-5DE3CA02C39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3360738"/>
            <a:ext cx="2287588" cy="3044825"/>
          </a:xfrm>
        </p:spPr>
      </p:pic>
      <p:sp>
        <p:nvSpPr>
          <p:cNvPr id="232453" name="Footer Placeholder 3">
            <a:extLst>
              <a:ext uri="{FF2B5EF4-FFF2-40B4-BE49-F238E27FC236}">
                <a16:creationId xmlns:a16="http://schemas.microsoft.com/office/drawing/2014/main" id="{7F9CAEF0-F70A-DF71-53AA-79E439DBF162}"/>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rgbClr val="FFFFFF"/>
                </a:solidFill>
              </a:rPr>
              <a:t>umash.umn.edu</a:t>
            </a:r>
          </a:p>
        </p:txBody>
      </p:sp>
      <p:pic>
        <p:nvPicPr>
          <p:cNvPr id="232454" name="Picture 8">
            <a:extLst>
              <a:ext uri="{FF2B5EF4-FFF2-40B4-BE49-F238E27FC236}">
                <a16:creationId xmlns:a16="http://schemas.microsoft.com/office/drawing/2014/main" id="{4D866893-C5DB-C255-B4DF-A1509A17F9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508500"/>
            <a:ext cx="26590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5" name="Picture 9">
            <a:extLst>
              <a:ext uri="{FF2B5EF4-FFF2-40B4-BE49-F238E27FC236}">
                <a16:creationId xmlns:a16="http://schemas.microsoft.com/office/drawing/2014/main" id="{91AA46FC-3F7F-D938-20C3-157AF07B94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6863" y="4311650"/>
            <a:ext cx="24384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6" name="Picture 1">
            <a:extLst>
              <a:ext uri="{FF2B5EF4-FFF2-40B4-BE49-F238E27FC236}">
                <a16:creationId xmlns:a16="http://schemas.microsoft.com/office/drawing/2014/main" id="{493E8B8A-8CB9-4C64-EF51-79D7B3DB4D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371600"/>
            <a:ext cx="3854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4">
            <a:extLst>
              <a:ext uri="{FF2B5EF4-FFF2-40B4-BE49-F238E27FC236}">
                <a16:creationId xmlns:a16="http://schemas.microsoft.com/office/drawing/2014/main" id="{95046534-BC9F-AFDE-1481-F5273EBA4106}"/>
              </a:ext>
            </a:extLst>
          </p:cNvPr>
          <p:cNvSpPr>
            <a:spLocks noGrp="1"/>
          </p:cNvSpPr>
          <p:nvPr>
            <p:ph type="title"/>
          </p:nvPr>
        </p:nvSpPr>
        <p:spPr>
          <a:xfrm>
            <a:off x="457200" y="187325"/>
            <a:ext cx="8229600" cy="1143000"/>
          </a:xfrm>
        </p:spPr>
        <p:txBody>
          <a:bodyPr/>
          <a:lstStyle/>
          <a:p>
            <a:pPr eaLnBrk="1" hangingPunct="1"/>
            <a:r>
              <a:rPr lang="en-US" altLang="en-US">
                <a:ea typeface="ＭＳ Ｐゴシック" panose="020B0600070205080204" pitchFamily="34" charset="-128"/>
              </a:rPr>
              <a:t>Questions?</a:t>
            </a:r>
          </a:p>
        </p:txBody>
      </p:sp>
      <p:sp>
        <p:nvSpPr>
          <p:cNvPr id="215043" name="Content Placeholder 5">
            <a:extLst>
              <a:ext uri="{FF2B5EF4-FFF2-40B4-BE49-F238E27FC236}">
                <a16:creationId xmlns:a16="http://schemas.microsoft.com/office/drawing/2014/main" id="{549D2A6A-B029-3D3A-138E-EE453EF72006}"/>
              </a:ext>
            </a:extLst>
          </p:cNvPr>
          <p:cNvSpPr>
            <a:spLocks noGrp="1"/>
          </p:cNvSpPr>
          <p:nvPr>
            <p:ph idx="1"/>
          </p:nvPr>
        </p:nvSpPr>
        <p:spPr>
          <a:xfrm>
            <a:off x="457200" y="5634038"/>
            <a:ext cx="8229600" cy="985837"/>
          </a:xfrm>
        </p:spPr>
        <p:txBody>
          <a:bodyPr/>
          <a:lstStyle/>
          <a:p>
            <a:pPr marL="0" indent="0" algn="ctr" eaLnBrk="1" hangingPunct="1">
              <a:buFont typeface="Arial" panose="020B0604020202020204" pitchFamily="34" charset="0"/>
              <a:buNone/>
            </a:pPr>
            <a:r>
              <a:rPr lang="en-US" altLang="en-US">
                <a:ea typeface="ＭＳ Ｐゴシック" panose="020B0600070205080204" pitchFamily="34" charset="-128"/>
              </a:rPr>
              <a:t>www.umash.umn.edu</a:t>
            </a:r>
          </a:p>
        </p:txBody>
      </p:sp>
      <p:pic>
        <p:nvPicPr>
          <p:cNvPr id="215044" name="Picture 1">
            <a:extLst>
              <a:ext uri="{FF2B5EF4-FFF2-40B4-BE49-F238E27FC236}">
                <a16:creationId xmlns:a16="http://schemas.microsoft.com/office/drawing/2014/main" id="{FADCCE96-8F2A-3B1B-D4FD-A4EC4D79B0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46188"/>
            <a:ext cx="91440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940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5A93A2-7F9E-FE52-D6F2-A207A83EE80B}"/>
              </a:ext>
            </a:extLst>
          </p:cNvPr>
          <p:cNvSpPr>
            <a:spLocks noGrp="1"/>
          </p:cNvSpPr>
          <p:nvPr>
            <p:ph type="title"/>
          </p:nvPr>
        </p:nvSpPr>
        <p:spPr>
          <a:xfrm>
            <a:off x="304800" y="4406900"/>
            <a:ext cx="8189913" cy="1362075"/>
          </a:xfrm>
        </p:spPr>
        <p:txBody>
          <a:bodyPr/>
          <a:lstStyle/>
          <a:p>
            <a:pPr>
              <a:defRPr/>
            </a:pPr>
            <a:r>
              <a:rPr lang="en-US" dirty="0"/>
              <a:t>Work Risks on a Dairy</a:t>
            </a:r>
          </a:p>
        </p:txBody>
      </p:sp>
      <p:sp>
        <p:nvSpPr>
          <p:cNvPr id="6" name="Text Placeholder 5">
            <a:extLst>
              <a:ext uri="{FF2B5EF4-FFF2-40B4-BE49-F238E27FC236}">
                <a16:creationId xmlns:a16="http://schemas.microsoft.com/office/drawing/2014/main" id="{ABBF0185-2675-43DE-9BE5-DEF8B60798CA}"/>
              </a:ext>
            </a:extLst>
          </p:cNvPr>
          <p:cNvSpPr>
            <a:spLocks noGrp="1"/>
          </p:cNvSpPr>
          <p:nvPr>
            <p:ph type="body" idx="1"/>
          </p:nvPr>
        </p:nvSpPr>
        <p:spPr/>
        <p:txBody>
          <a:bodyPr/>
          <a:lstStyle/>
          <a:p>
            <a:pPr>
              <a:defRPr/>
            </a:pPr>
            <a:endParaRPr lang="en-US"/>
          </a:p>
        </p:txBody>
      </p:sp>
      <p:sp>
        <p:nvSpPr>
          <p:cNvPr id="177156" name="Footer Placeholder 3">
            <a:extLst>
              <a:ext uri="{FF2B5EF4-FFF2-40B4-BE49-F238E27FC236}">
                <a16:creationId xmlns:a16="http://schemas.microsoft.com/office/drawing/2014/main" id="{05AE980B-BDE5-1E4E-74E1-F3D567BB84B5}"/>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4">
            <a:extLst>
              <a:ext uri="{FF2B5EF4-FFF2-40B4-BE49-F238E27FC236}">
                <a16:creationId xmlns:a16="http://schemas.microsoft.com/office/drawing/2014/main" id="{44ED44CC-5303-D823-D2A9-BF470AC9B4B8}"/>
              </a:ext>
            </a:extLst>
          </p:cNvPr>
          <p:cNvSpPr>
            <a:spLocks noGrp="1"/>
          </p:cNvSpPr>
          <p:nvPr>
            <p:ph type="title"/>
          </p:nvPr>
        </p:nvSpPr>
        <p:spPr/>
        <p:txBody>
          <a:bodyPr/>
          <a:lstStyle/>
          <a:p>
            <a:r>
              <a:rPr lang="en-US" altLang="en-US">
                <a:ea typeface="ＭＳ Ｐゴシック" panose="020B0600070205080204" pitchFamily="34" charset="-128"/>
              </a:rPr>
              <a:t>Recognize the Risks</a:t>
            </a:r>
          </a:p>
        </p:txBody>
      </p:sp>
      <p:pic>
        <p:nvPicPr>
          <p:cNvPr id="178179" name="Content Placeholder 6">
            <a:extLst>
              <a:ext uri="{FF2B5EF4-FFF2-40B4-BE49-F238E27FC236}">
                <a16:creationId xmlns:a16="http://schemas.microsoft.com/office/drawing/2014/main" id="{4A395F21-5D95-EB98-A2C1-B6A935053E8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371600"/>
            <a:ext cx="7010400" cy="4852988"/>
          </a:xfrm>
        </p:spPr>
      </p:pic>
      <p:sp>
        <p:nvSpPr>
          <p:cNvPr id="178180" name="Footer Placeholder 3">
            <a:extLst>
              <a:ext uri="{FF2B5EF4-FFF2-40B4-BE49-F238E27FC236}">
                <a16:creationId xmlns:a16="http://schemas.microsoft.com/office/drawing/2014/main" id="{E08016FE-F985-AF49-AA19-C0C14483839E}"/>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4">
            <a:extLst>
              <a:ext uri="{FF2B5EF4-FFF2-40B4-BE49-F238E27FC236}">
                <a16:creationId xmlns:a16="http://schemas.microsoft.com/office/drawing/2014/main" id="{0D374699-93E0-EC15-C711-F35DB7C6639D}"/>
              </a:ext>
            </a:extLst>
          </p:cNvPr>
          <p:cNvSpPr>
            <a:spLocks noGrp="1"/>
          </p:cNvSpPr>
          <p:nvPr>
            <p:ph type="title"/>
          </p:nvPr>
        </p:nvSpPr>
        <p:spPr>
          <a:xfrm>
            <a:off x="152400" y="152400"/>
            <a:ext cx="8763000" cy="1143000"/>
          </a:xfrm>
        </p:spPr>
        <p:txBody>
          <a:bodyPr/>
          <a:lstStyle/>
          <a:p>
            <a:br>
              <a:rPr lang="en-US" altLang="en-US">
                <a:ea typeface="ＭＳ Ｐゴシック" panose="020B0600070205080204" pitchFamily="34" charset="-128"/>
              </a:rPr>
            </a:br>
            <a:r>
              <a:rPr lang="en-US" altLang="en-US">
                <a:ea typeface="ＭＳ Ｐゴシック" panose="020B0600070205080204" pitchFamily="34" charset="-128"/>
              </a:rPr>
              <a:t>Most Commonly Reported Injuries/Fatalities </a:t>
            </a:r>
            <a:br>
              <a:rPr lang="en-US" altLang="en-US">
                <a:ea typeface="ＭＳ Ｐゴシック" panose="020B0600070205080204" pitchFamily="34" charset="-128"/>
              </a:rPr>
            </a:br>
            <a:r>
              <a:rPr lang="en-US" altLang="en-US" sz="3600">
                <a:ea typeface="ＭＳ Ｐゴシック" panose="020B0600070205080204" pitchFamily="34" charset="-128"/>
              </a:rPr>
              <a:t>Minnesota, 2017 - 2019</a:t>
            </a:r>
          </a:p>
        </p:txBody>
      </p:sp>
      <p:graphicFrame>
        <p:nvGraphicFramePr>
          <p:cNvPr id="7" name="Content Placeholder 6">
            <a:extLst>
              <a:ext uri="{FF2B5EF4-FFF2-40B4-BE49-F238E27FC236}">
                <a16:creationId xmlns:a16="http://schemas.microsoft.com/office/drawing/2014/main" id="{4D2F7EF0-C3F5-E48A-9403-8F3D1739678F}"/>
              </a:ext>
            </a:extLst>
          </p:cNvPr>
          <p:cNvGraphicFramePr>
            <a:graphicFrameLocks noGrp="1"/>
          </p:cNvGraphicFramePr>
          <p:nvPr>
            <p:ph idx="1"/>
          </p:nvPr>
        </p:nvGraphicFramePr>
        <p:xfrm>
          <a:off x="419100" y="2057400"/>
          <a:ext cx="8229600" cy="3624263"/>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747485174"/>
                    </a:ext>
                  </a:extLst>
                </a:gridCol>
                <a:gridCol w="2743200">
                  <a:extLst>
                    <a:ext uri="{9D8B030D-6E8A-4147-A177-3AD203B41FA5}">
                      <a16:colId xmlns:a16="http://schemas.microsoft.com/office/drawing/2014/main" val="1309655082"/>
                    </a:ext>
                  </a:extLst>
                </a:gridCol>
                <a:gridCol w="2743200">
                  <a:extLst>
                    <a:ext uri="{9D8B030D-6E8A-4147-A177-3AD203B41FA5}">
                      <a16:colId xmlns:a16="http://schemas.microsoft.com/office/drawing/2014/main" val="884981956"/>
                    </a:ext>
                  </a:extLst>
                </a:gridCol>
              </a:tblGrid>
              <a:tr h="596839">
                <a:tc>
                  <a:txBody>
                    <a:bodyPr/>
                    <a:lstStyle/>
                    <a:p>
                      <a:r>
                        <a:rPr lang="en-US" sz="1800" dirty="0"/>
                        <a:t>2017</a:t>
                      </a:r>
                    </a:p>
                  </a:txBody>
                  <a:tcPr marT="45715" marB="45715"/>
                </a:tc>
                <a:tc>
                  <a:txBody>
                    <a:bodyPr/>
                    <a:lstStyle/>
                    <a:p>
                      <a:r>
                        <a:rPr lang="en-US" sz="1800" dirty="0"/>
                        <a:t>2018</a:t>
                      </a:r>
                    </a:p>
                  </a:txBody>
                  <a:tcPr marT="45715" marB="45715"/>
                </a:tc>
                <a:tc>
                  <a:txBody>
                    <a:bodyPr/>
                    <a:lstStyle/>
                    <a:p>
                      <a:r>
                        <a:rPr lang="en-US" sz="1800" dirty="0"/>
                        <a:t>2019</a:t>
                      </a:r>
                    </a:p>
                  </a:txBody>
                  <a:tcPr marT="45715" marB="45715"/>
                </a:tc>
                <a:extLst>
                  <a:ext uri="{0D108BD9-81ED-4DB2-BD59-A6C34878D82A}">
                    <a16:rowId xmlns:a16="http://schemas.microsoft.com/office/drawing/2014/main" val="3030391478"/>
                  </a:ext>
                </a:extLst>
              </a:tr>
              <a:tr h="596839">
                <a:tc>
                  <a:txBody>
                    <a:bodyPr/>
                    <a:lstStyle/>
                    <a:p>
                      <a:r>
                        <a:rPr lang="en-US" sz="1800" dirty="0"/>
                        <a:t>Equipment related (11)</a:t>
                      </a:r>
                    </a:p>
                  </a:txBody>
                  <a:tcPr marT="45715" marB="45715"/>
                </a:tc>
                <a:tc>
                  <a:txBody>
                    <a:bodyPr/>
                    <a:lstStyle/>
                    <a:p>
                      <a:r>
                        <a:rPr lang="en-US" sz="1800" dirty="0"/>
                        <a:t>Equipment related (13)</a:t>
                      </a:r>
                    </a:p>
                  </a:txBody>
                  <a:tcPr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Grain bin/Silo (11)</a:t>
                      </a:r>
                    </a:p>
                  </a:txBody>
                  <a:tcPr marT="45715" marB="45715"/>
                </a:tc>
                <a:extLst>
                  <a:ext uri="{0D108BD9-81ED-4DB2-BD59-A6C34878D82A}">
                    <a16:rowId xmlns:a16="http://schemas.microsoft.com/office/drawing/2014/main" val="3320680805"/>
                  </a:ext>
                </a:extLst>
              </a:tr>
              <a:tr h="596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ATV/Skid steer (7)</a:t>
                      </a:r>
                    </a:p>
                  </a:txBody>
                  <a:tcPr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Tractor (9)</a:t>
                      </a:r>
                    </a:p>
                  </a:txBody>
                  <a:tcPr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Car/Tractor (9)</a:t>
                      </a:r>
                    </a:p>
                  </a:txBody>
                  <a:tcPr marT="45715" marB="45715"/>
                </a:tc>
                <a:extLst>
                  <a:ext uri="{0D108BD9-81ED-4DB2-BD59-A6C34878D82A}">
                    <a16:rowId xmlns:a16="http://schemas.microsoft.com/office/drawing/2014/main" val="3153927626"/>
                  </a:ext>
                </a:extLst>
              </a:tr>
              <a:tr h="596839">
                <a:tc>
                  <a:txBody>
                    <a:bodyPr/>
                    <a:lstStyle/>
                    <a:p>
                      <a:r>
                        <a:rPr lang="en-US" sz="1800" dirty="0"/>
                        <a:t>Tractor (6)</a:t>
                      </a:r>
                    </a:p>
                  </a:txBody>
                  <a:tcPr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Car/Tractor Incident (6)</a:t>
                      </a:r>
                    </a:p>
                  </a:txBody>
                  <a:tcPr marT="45715" marB="45715"/>
                </a:tc>
                <a:tc>
                  <a:txBody>
                    <a:bodyPr/>
                    <a:lstStyle/>
                    <a:p>
                      <a:r>
                        <a:rPr lang="en-US" sz="1800" dirty="0"/>
                        <a:t>Equipment related (8)</a:t>
                      </a:r>
                    </a:p>
                  </a:txBody>
                  <a:tcPr marT="45715" marB="45715"/>
                </a:tc>
                <a:extLst>
                  <a:ext uri="{0D108BD9-81ED-4DB2-BD59-A6C34878D82A}">
                    <a16:rowId xmlns:a16="http://schemas.microsoft.com/office/drawing/2014/main" val="1468203293"/>
                  </a:ext>
                </a:extLst>
              </a:tr>
              <a:tr h="596839">
                <a:tc>
                  <a:txBody>
                    <a:bodyPr/>
                    <a:lstStyle/>
                    <a:p>
                      <a:r>
                        <a:rPr lang="en-US" sz="1800" dirty="0"/>
                        <a:t>Car/Tractor</a:t>
                      </a:r>
                      <a:r>
                        <a:rPr lang="en-US" sz="1800" baseline="0" dirty="0"/>
                        <a:t> incidents (6)</a:t>
                      </a:r>
                      <a:endParaRPr lang="en-US" sz="1800" dirty="0"/>
                    </a:p>
                  </a:txBody>
                  <a:tcPr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ATV/Skid steer</a:t>
                      </a:r>
                      <a:r>
                        <a:rPr lang="en-US" sz="1800" baseline="0" dirty="0"/>
                        <a:t> (5)</a:t>
                      </a:r>
                      <a:endParaRPr lang="en-US" sz="1800" dirty="0"/>
                    </a:p>
                  </a:txBody>
                  <a:tcPr marT="45715" marB="45715"/>
                </a:tc>
                <a:tc>
                  <a:txBody>
                    <a:bodyPr/>
                    <a:lstStyle/>
                    <a:p>
                      <a:r>
                        <a:rPr lang="en-US" sz="1800" dirty="0"/>
                        <a:t>Tractor (4)</a:t>
                      </a:r>
                    </a:p>
                  </a:txBody>
                  <a:tcPr marT="45715" marB="45715"/>
                </a:tc>
                <a:extLst>
                  <a:ext uri="{0D108BD9-81ED-4DB2-BD59-A6C34878D82A}">
                    <a16:rowId xmlns:a16="http://schemas.microsoft.com/office/drawing/2014/main" val="1726927138"/>
                  </a:ext>
                </a:extLst>
              </a:tr>
              <a:tr h="640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Grain bin (1)</a:t>
                      </a:r>
                    </a:p>
                    <a:p>
                      <a:endParaRPr lang="en-US" sz="1800" dirty="0"/>
                    </a:p>
                  </a:txBody>
                  <a:tcPr marT="45715" marB="45715"/>
                </a:tc>
                <a:tc>
                  <a:txBody>
                    <a:bodyPr/>
                    <a:lstStyle/>
                    <a:p>
                      <a:r>
                        <a:rPr lang="en-US" sz="1800" dirty="0"/>
                        <a:t>Grain bin (4)</a:t>
                      </a:r>
                    </a:p>
                  </a:txBody>
                  <a:tcPr marT="45715" marB="45715"/>
                </a:tc>
                <a:tc>
                  <a:txBody>
                    <a:bodyPr/>
                    <a:lstStyle/>
                    <a:p>
                      <a:r>
                        <a:rPr lang="en-US" sz="1800" dirty="0"/>
                        <a:t>ATV/Skid</a:t>
                      </a:r>
                      <a:r>
                        <a:rPr lang="en-US" sz="1800" baseline="0" dirty="0"/>
                        <a:t> steer (2)</a:t>
                      </a:r>
                      <a:endParaRPr lang="en-US" sz="1800" dirty="0"/>
                    </a:p>
                  </a:txBody>
                  <a:tcPr marT="45715" marB="45715"/>
                </a:tc>
                <a:extLst>
                  <a:ext uri="{0D108BD9-81ED-4DB2-BD59-A6C34878D82A}">
                    <a16:rowId xmlns:a16="http://schemas.microsoft.com/office/drawing/2014/main" val="4158569853"/>
                  </a:ext>
                </a:extLst>
              </a:tr>
            </a:tbl>
          </a:graphicData>
        </a:graphic>
      </p:graphicFrame>
      <p:sp>
        <p:nvSpPr>
          <p:cNvPr id="179233" name="Footer Placeholder 3">
            <a:extLst>
              <a:ext uri="{FF2B5EF4-FFF2-40B4-BE49-F238E27FC236}">
                <a16:creationId xmlns:a16="http://schemas.microsoft.com/office/drawing/2014/main" id="{4F450FD4-3AF6-9568-24F7-E4819BE114F2}"/>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
        <p:nvSpPr>
          <p:cNvPr id="179234" name="TextBox 7">
            <a:extLst>
              <a:ext uri="{FF2B5EF4-FFF2-40B4-BE49-F238E27FC236}">
                <a16:creationId xmlns:a16="http://schemas.microsoft.com/office/drawing/2014/main" id="{CD133DDA-C260-C3C9-1FE4-7E9392B16CAA}"/>
              </a:ext>
            </a:extLst>
          </p:cNvPr>
          <p:cNvSpPr txBox="1">
            <a:spLocks noChangeArrowheads="1"/>
          </p:cNvSpPr>
          <p:nvPr/>
        </p:nvSpPr>
        <p:spPr bwMode="auto">
          <a:xfrm>
            <a:off x="228600" y="6019800"/>
            <a:ext cx="5057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Ag Injury News - </a:t>
            </a:r>
            <a:r>
              <a:rPr lang="en-US" altLang="en-US" sz="1800">
                <a:latin typeface="Arial" panose="020B0604020202020204" pitchFamily="34" charset="0"/>
                <a:hlinkClick r:id="rId3"/>
              </a:rPr>
              <a:t>https://www.aginjurynews.org/</a:t>
            </a:r>
            <a:r>
              <a:rPr lang="en-US" altLang="en-US" sz="1800">
                <a:latin typeface="Arial" panose="020B0604020202020204"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5">
            <a:extLst>
              <a:ext uri="{FF2B5EF4-FFF2-40B4-BE49-F238E27FC236}">
                <a16:creationId xmlns:a16="http://schemas.microsoft.com/office/drawing/2014/main" id="{CB45A785-280B-6A3A-10DD-ABF978D8426F}"/>
              </a:ext>
            </a:extLst>
          </p:cNvPr>
          <p:cNvSpPr>
            <a:spLocks noGrp="1"/>
          </p:cNvSpPr>
          <p:nvPr>
            <p:ph type="title"/>
          </p:nvPr>
        </p:nvSpPr>
        <p:spPr/>
        <p:txBody>
          <a:bodyPr/>
          <a:lstStyle/>
          <a:p>
            <a:r>
              <a:rPr lang="en-US" altLang="en-US"/>
              <a:t>Injuries on Swine Operations Minnesota 2003-2011</a:t>
            </a:r>
          </a:p>
        </p:txBody>
      </p:sp>
      <p:pic>
        <p:nvPicPr>
          <p:cNvPr id="131075" name="Content Placeholder 4" descr="ler é divertido: Abril 2008">
            <a:extLst>
              <a:ext uri="{FF2B5EF4-FFF2-40B4-BE49-F238E27FC236}">
                <a16:creationId xmlns:a16="http://schemas.microsoft.com/office/drawing/2014/main" id="{ABC07BDE-3AF2-3F19-F155-B8A3A5803C5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74700" y="2265363"/>
            <a:ext cx="2714625" cy="2857500"/>
          </a:xfrm>
        </p:spPr>
      </p:pic>
      <p:sp>
        <p:nvSpPr>
          <p:cNvPr id="131076" name="Content Placeholder 6">
            <a:extLst>
              <a:ext uri="{FF2B5EF4-FFF2-40B4-BE49-F238E27FC236}">
                <a16:creationId xmlns:a16="http://schemas.microsoft.com/office/drawing/2014/main" id="{DC66F2F1-E5B7-3279-C1FB-6F64B9127C78}"/>
              </a:ext>
            </a:extLst>
          </p:cNvPr>
          <p:cNvSpPr>
            <a:spLocks noGrp="1"/>
          </p:cNvSpPr>
          <p:nvPr>
            <p:ph sz="half" idx="2"/>
          </p:nvPr>
        </p:nvSpPr>
        <p:spPr>
          <a:xfrm>
            <a:off x="3762375" y="2030413"/>
            <a:ext cx="4840288" cy="4525962"/>
          </a:xfrm>
        </p:spPr>
        <p:txBody>
          <a:bodyPr/>
          <a:lstStyle/>
          <a:p>
            <a:r>
              <a:rPr lang="en-US" altLang="en-US"/>
              <a:t>Average 80 workers are seriously injured on Minnesota hog and pig farms</a:t>
            </a:r>
          </a:p>
          <a:p>
            <a:r>
              <a:rPr lang="en-US" altLang="en-US"/>
              <a:t>34% of these are due to swine-human interactions</a:t>
            </a:r>
          </a:p>
          <a:p>
            <a:r>
              <a:rPr lang="en-US" altLang="en-US"/>
              <a:t>These account for nearly 3 million dollars over this time period</a:t>
            </a:r>
          </a:p>
        </p:txBody>
      </p:sp>
      <p:sp>
        <p:nvSpPr>
          <p:cNvPr id="131077" name="Footer Placeholder 3">
            <a:extLst>
              <a:ext uri="{FF2B5EF4-FFF2-40B4-BE49-F238E27FC236}">
                <a16:creationId xmlns:a16="http://schemas.microsoft.com/office/drawing/2014/main" id="{919DDD1C-A096-B0B3-0F89-84BA645F6CF6}"/>
              </a:ext>
            </a:extLst>
          </p:cNvPr>
          <p:cNvSpPr>
            <a:spLocks noGrp="1"/>
          </p:cNvSpPr>
          <p:nvPr>
            <p:ph type="ftr" sz="quarter" idx="10"/>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rPr>
              <a:t>umash.umn.edu</a:t>
            </a:r>
          </a:p>
        </p:txBody>
      </p:sp>
      <p:sp>
        <p:nvSpPr>
          <p:cNvPr id="131078" name="TextBox 7">
            <a:extLst>
              <a:ext uri="{FF2B5EF4-FFF2-40B4-BE49-F238E27FC236}">
                <a16:creationId xmlns:a16="http://schemas.microsoft.com/office/drawing/2014/main" id="{01BFA720-40C2-17F0-2C2B-29DFD157B8A7}"/>
              </a:ext>
            </a:extLst>
          </p:cNvPr>
          <p:cNvSpPr txBox="1">
            <a:spLocks noChangeArrowheads="1"/>
          </p:cNvSpPr>
          <p:nvPr/>
        </p:nvSpPr>
        <p:spPr bwMode="auto">
          <a:xfrm>
            <a:off x="625475" y="5992813"/>
            <a:ext cx="4194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Hillmer T, Bender J. unpublished</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32605&quot;&gt;&lt;object type=&quot;3&quot; unique_id=&quot;32606&quot;&gt;&lt;property id=&quot;20148&quot; value=&quot;5&quot;/&gt;&lt;property id=&quot;20300&quot; value=&quot;Slide 1 - &amp;quot;Occupational Risks and the Veterinarian&amp;quot;&quot;/&gt;&lt;property id=&quot;20307&quot; value=&quot;257&quot;/&gt;&lt;/object&gt;&lt;object type=&quot;3&quot; unique_id=&quot;32607&quot;&gt;&lt;property id=&quot;20148&quot; value=&quot;5&quot;/&gt;&lt;property id=&quot;20300&quot; value=&quot;Slide 2 - &amp;quot;Outline&amp;quot;&quot;/&gt;&lt;property id=&quot;20307&quot; value=&quot;258&quot;/&gt;&lt;/object&gt;&lt;object type=&quot;3&quot; unique_id=&quot;33976&quot;&gt;&lt;property id=&quot;20148&quot; value=&quot;5&quot;/&gt;&lt;property id=&quot;20300&quot; value=&quot;Slide 3&quot;/&gt;&lt;property id=&quot;20307&quot; value=&quot;264&quot;/&gt;&lt;/object&gt;&lt;object type=&quot;3&quot; unique_id=&quot;33977&quot;&gt;&lt;property id=&quot;20148&quot; value=&quot;5&quot;/&gt;&lt;property id=&quot;20300&quot; value=&quot;Slide 4 - &amp;quot;Question&amp;quot;&quot;/&gt;&lt;property id=&quot;20307&quot; value=&quot;265&quot;/&gt;&lt;/object&gt;&lt;object type=&quot;3&quot; unique_id=&quot;33978&quot;&gt;&lt;property id=&quot;20148&quot; value=&quot;5&quot;/&gt;&lt;property id=&quot;20300&quot; value=&quot;Slide 5 - &amp;quot;Question&amp;quot;&quot;/&gt;&lt;property id=&quot;20307&quot; value=&quot;266&quot;/&gt;&lt;/object&gt;&lt;object type=&quot;3&quot; unique_id=&quot;33979&quot;&gt;&lt;property id=&quot;20148&quot; value=&quot;5&quot;/&gt;&lt;property id=&quot;20300&quot; value=&quot;Slide 6 - &amp;quot;Question&amp;quot;&quot;/&gt;&lt;property id=&quot;20307&quot; value=&quot;267&quot;/&gt;&lt;/object&gt;&lt;object type=&quot;3&quot; unique_id=&quot;33980&quot;&gt;&lt;property id=&quot;20148&quot; value=&quot;5&quot;/&gt;&lt;property id=&quot;20300&quot; value=&quot;Slide 7 - &amp;quot; &amp;quot;&quot;/&gt;&lt;property id=&quot;20307&quot; value=&quot;268&quot;/&gt;&lt;/object&gt;&lt;object type=&quot;3&quot; unique_id=&quot;33981&quot;&gt;&lt;property id=&quot;20148&quot; value=&quot;5&quot;/&gt;&lt;property id=&quot;20300&quot; value=&quot;Slide 8 - &amp;quot;Work Injury and Illness&amp;quot;&quot;/&gt;&lt;property id=&quot;20307&quot; value=&quot;269&quot;/&gt;&lt;/object&gt;&lt;object type=&quot;3&quot; unique_id=&quot;33982&quot;&gt;&lt;property id=&quot;20148&quot; value=&quot;5&quot;/&gt;&lt;property id=&quot;20300&quot; value=&quot;Slide 9 - &amp;quot; &amp;quot;&quot;/&gt;&lt;property id=&quot;20307&quot; value=&quot;270&quot;/&gt;&lt;/object&gt;&lt;object type=&quot;3&quot; unique_id=&quot;33983&quot;&gt;&lt;property id=&quot;20148&quot; value=&quot;5&quot;/&gt;&lt;property id=&quot;20300&quot; value=&quot;Slide 10 - &amp;quot; &amp;quot;&quot;/&gt;&lt;property id=&quot;20307&quot; value=&quot;271&quot;/&gt;&lt;/object&gt;&lt;object type=&quot;3&quot; unique_id=&quot;33984&quot;&gt;&lt;property id=&quot;20148&quot; value=&quot;5&quot;/&gt;&lt;property id=&quot;20300&quot; value=&quot;Slide 11 - &amp;quot; &amp;quot;&quot;/&gt;&lt;property id=&quot;20307&quot; value=&quot;272&quot;/&gt;&lt;/object&gt;&lt;object type=&quot;3&quot; unique_id=&quot;33985&quot;&gt;&lt;property id=&quot;20148&quot; value=&quot;5&quot;/&gt;&lt;property id=&quot;20300&quot; value=&quot;Slide 12 - &amp;quot; &amp;quot;&quot;/&gt;&lt;property id=&quot;20307&quot; value=&quot;273&quot;/&gt;&lt;/object&gt;&lt;object type=&quot;3&quot; unique_id=&quot;33986&quot;&gt;&lt;property id=&quot;20148&quot; value=&quot;5&quot;/&gt;&lt;property id=&quot;20300&quot; value=&quot;Slide 13 - &amp;quot; &amp;quot;&quot;/&gt;&lt;property id=&quot;20307&quot; value=&quot;274&quot;/&gt;&lt;/object&gt;&lt;object type=&quot;3&quot; unique_id=&quot;33987&quot;&gt;&lt;property id=&quot;20148&quot; value=&quot;5&quot;/&gt;&lt;property id=&quot;20300&quot; value=&quot;Slide 14 - &amp;quot;Source of Injury–MN Pork Work Comp Data: Top ten most frequent source of Injuries 2003-2012&amp;quot;&quot;/&gt;&lt;property id=&quot;20307&quot; value=&quot;275&quot;/&gt;&lt;/object&gt;&lt;object type=&quot;3&quot; unique_id=&quot;33988&quot;&gt;&lt;property id=&quot;20148&quot; value=&quot;5&quot;/&gt;&lt;property id=&quot;20300&quot; value=&quot;Slide 15 - &amp;quot;  Event Related to Injury-MN Pork  Work Comp Data for the 720 Injuries- 2003-2012&amp;quot;&quot;/&gt;&lt;property id=&quot;20307&quot; value=&quot;276&quot;/&gt;&lt;/object&gt;&lt;object type=&quot;3&quot; unique_id=&quot;33989&quot;&gt;&lt;property id=&quot;20148&quot; value=&quot;5&quot;/&gt;&lt;property id=&quot;20300&quot; value=&quot;Slide 16 - &amp;quot;Body Part Injured-MN Pork  Work Comp Data  for the 720 Injuries- 2003-2012&amp;quot;&quot;/&gt;&lt;property id=&quot;20307&quot; value=&quot;277&quot;/&gt;&lt;/object&gt;&lt;object type=&quot;3&quot; unique_id=&quot;33990&quot;&gt;&lt;property id=&quot;20148&quot; value=&quot;5&quot;/&gt;&lt;property id=&quot;20300&quot; value=&quot;Slide 17 - &amp;quot;Source of Injury- Across Industries Minnesota Work Comp Data 2003-2012 &amp;quot;&quot;/&gt;&lt;property id=&quot;20307&quot; value=&quot;279&quot;/&gt;&lt;/object&gt;&lt;object type=&quot;3&quot; unique_id=&quot;33991&quot;&gt;&lt;property id=&quot;20148&quot; value=&quot;5&quot;/&gt;&lt;property id=&quot;20300&quot; value=&quot;Slide 18 - &amp;quot;What does this mean for you?&amp;quot;&quot;/&gt;&lt;property id=&quot;20307&quot; value=&quot;291&quot;/&gt;&lt;/object&gt;&lt;object type=&quot;3&quot; unique_id=&quot;33992&quot;&gt;&lt;property id=&quot;20148&quot; value=&quot;5&quot;/&gt;&lt;property id=&quot;20300&quot; value=&quot;Slide 19 - &amp;quot;Hazards&amp;quot;&quot;/&gt;&lt;property id=&quot;20307&quot; value=&quot;259&quot;/&gt;&lt;/object&gt;&lt;object type=&quot;3&quot; unique_id=&quot;33994&quot;&gt;&lt;property id=&quot;20148&quot; value=&quot;5&quot;/&gt;&lt;property id=&quot;20300&quot; value=&quot;Slide 39 - &amp;quot;Situation Question&amp;quot;&quot;/&gt;&lt;property id=&quot;20307&quot; value=&quot;281&quot;/&gt;&lt;/object&gt;&lt;object type=&quot;3&quot; unique_id=&quot;33995&quot;&gt;&lt;property id=&quot;20148&quot; value=&quot;5&quot;/&gt;&lt;property id=&quot;20300&quot; value=&quot;Slide 40 - &amp;quot;Streptococcus suis: an emerging zoonotic pathogen&amp;quot;&quot;/&gt;&lt;property id=&quot;20307&quot; value=&quot;282&quot;/&gt;&lt;/object&gt;&lt;object type=&quot;3&quot; unique_id=&quot;33996&quot;&gt;&lt;property id=&quot;20148&quot; value=&quot;5&quot;/&gt;&lt;property id=&quot;20300&quot; value=&quot;Slide 41 - &amp;quot;Background: Streptococcus suis&amp;quot;&quot;/&gt;&lt;property id=&quot;20307&quot; value=&quot;283&quot;/&gt;&lt;/object&gt;&lt;object type=&quot;3&quot; unique_id=&quot;33997&quot;&gt;&lt;property id=&quot;20148&quot; value=&quot;5&quot;/&gt;&lt;property id=&quot;20300&quot; value=&quot;Slide 42 - &amp;quot;Types of Infections (Human)&amp;quot;&quot;/&gt;&lt;property id=&quot;20307&quot; value=&quot;284&quot;/&gt;&lt;/object&gt;&lt;object type=&quot;3&quot; unique_id=&quot;33998&quot;&gt;&lt;property id=&quot;20148&quot; value=&quot;5&quot;/&gt;&lt;property id=&quot;20300&quot; value=&quot;Slide 43 - &amp;quot;Common Symptoms&amp;quot;&quot;/&gt;&lt;property id=&quot;20307&quot; value=&quot;285&quot;/&gt;&lt;/object&gt;&lt;object type=&quot;3&quot; unique_id=&quot;33999&quot;&gt;&lt;property id=&quot;20148&quot; value=&quot;5&quot;/&gt;&lt;property id=&quot;20300&quot; value=&quot;Slide 44 - &amp;quot;Epidemiology&amp;quot;&quot;/&gt;&lt;property id=&quot;20307&quot; value=&quot;286&quot;/&gt;&lt;/object&gt;&lt;object type=&quot;3&quot; unique_id=&quot;34000&quot;&gt;&lt;property id=&quot;20148&quot; value=&quot;5&quot;/&gt;&lt;property id=&quot;20300&quot; value=&quot;Slide 45 - &amp;quot;Common Factors from  Documented Outbreaks&amp;quot;&quot;/&gt;&lt;property id=&quot;20307&quot; value=&quot;287&quot;/&gt;&lt;/object&gt;&lt;object type=&quot;3&quot; unique_id=&quot;34001&quot;&gt;&lt;property id=&quot;20148&quot; value=&quot;5&quot;/&gt;&lt;property id=&quot;20300&quot; value=&quot;Slide 46 - &amp;quot;Lessons Learned&amp;quot;&quot;/&gt;&lt;property id=&quot;20307&quot; value=&quot;288&quot;/&gt;&lt;/object&gt;&lt;object type=&quot;3&quot; unique_id=&quot;34002&quot;&gt;&lt;property id=&quot;20148&quot; value=&quot;5&quot;/&gt;&lt;property id=&quot;20300&quot; value=&quot;Slide 47 - &amp;quot;Streptococcus suis Meningitis in Swine Worker, Minnesota, USA&amp;quot;&quot;/&gt;&lt;property id=&quot;20307&quot; value=&quot;289&quot;/&gt;&lt;/object&gt;&lt;object type=&quot;3&quot; unique_id=&quot;34003&quot;&gt;&lt;property id=&quot;20148&quot; value=&quot;5&quot;/&gt;&lt;property id=&quot;20300&quot; value=&quot;Slide 48 - &amp;quot;What are your zoonotic disease risks?&amp;quot;&quot;/&gt;&lt;property id=&quot;20307&quot; value=&quot;292&quot;/&gt;&lt;/object&gt;&lt;object type=&quot;3&quot; unique_id=&quot;34004&quot;&gt;&lt;property id=&quot;20148&quot; value=&quot;5&quot;/&gt;&lt;property id=&quot;20300&quot; value=&quot;Slide 49&quot;/&gt;&lt;property id=&quot;20307&quot; value=&quot;260&quot;/&gt;&lt;/object&gt;&lt;object type=&quot;3&quot; unique_id=&quot;34005&quot;&gt;&lt;property id=&quot;20148&quot; value=&quot;5&quot;/&gt;&lt;property id=&quot;20300&quot; value=&quot;Slide 50 - &amp;quot;What would you do?&amp;quot;&quot;/&gt;&lt;property id=&quot;20307&quot; value=&quot;261&quot;/&gt;&lt;/object&gt;&lt;object type=&quot;3&quot; unique_id=&quot;34006&quot;&gt;&lt;property id=&quot;20148&quot; value=&quot;5&quot;/&gt;&lt;property id=&quot;20300&quot; value=&quot;Slide 51&quot;/&gt;&lt;property id=&quot;20307&quot; value=&quot;262&quot;/&gt;&lt;/object&gt;&lt;object type=&quot;3&quot; unique_id=&quot;34007&quot;&gt;&lt;property id=&quot;20148&quot; value=&quot;5&quot;/&gt;&lt;property id=&quot;20300&quot; value=&quot;Slide 52 - &amp;quot;Avian Influenza&amp;quot;&quot;/&gt;&lt;property id=&quot;20307&quot; value=&quot;263&quot;/&gt;&lt;/object&gt;&lt;object type=&quot;3&quot; unique_id=&quot;34152&quot;&gt;&lt;property id=&quot;20148&quot; value=&quot;5&quot;/&gt;&lt;property id=&quot;20300&quot; value=&quot;Slide 53 - &amp;quot;Situation&amp;quot;&quot;/&gt;&lt;property id=&quot;20307&quot; value=&quot;294&quot;/&gt;&lt;/object&gt;&lt;object type=&quot;3&quot; unique_id=&quot;34153&quot;&gt;&lt;property id=&quot;20148&quot; value=&quot;5&quot;/&gt;&lt;property id=&quot;20300&quot; value=&quot;Slide 54 - &amp;quot;Community Issues?&amp;quot;&quot;/&gt;&lt;property id=&quot;20307&quot; value=&quot;295&quot;/&gt;&lt;/object&gt;&lt;object type=&quot;3&quot; unique_id=&quot;34269&quot;&gt;&lt;property id=&quot;20148&quot; value=&quot;5&quot;/&gt;&lt;property id=&quot;20300&quot; value=&quot;Slide 55 - &amp;quot;Summary Thoughts&amp;quot;&quot;/&gt;&lt;property id=&quot;20307&quot; value=&quot;296&quot;/&gt;&lt;/object&gt;&lt;object type=&quot;3&quot; unique_id=&quot;35450&quot;&gt;&lt;property id=&quot;20148&quot; value=&quot;5&quot;/&gt;&lt;property id=&quot;20300&quot; value=&quot;Slide 20 - &amp;quot;Situation 1&amp;quot;&quot;/&gt;&lt;property id=&quot;20307&quot; value=&quot;297&quot;/&gt;&lt;/object&gt;&lt;object type=&quot;3&quot; unique_id=&quot;35451&quot;&gt;&lt;property id=&quot;20148&quot; value=&quot;5&quot;/&gt;&lt;property id=&quot;20300&quot; value=&quot;Slide 21 - &amp;quot;Your Response&amp;quot;&quot;/&gt;&lt;property id=&quot;20307&quot; value=&quot;298&quot;/&gt;&lt;/object&gt;&lt;object type=&quot;3&quot; unique_id=&quot;35452&quot;&gt;&lt;property id=&quot;20148&quot; value=&quot;5&quot;/&gt;&lt;property id=&quot;20300&quot; value=&quot;Slide 22 - &amp;quot;Situation 2&amp;quot;&quot;/&gt;&lt;property id=&quot;20307&quot; value=&quot;299&quot;/&gt;&lt;/object&gt;&lt;object type=&quot;3&quot; unique_id=&quot;35453&quot;&gt;&lt;property id=&quot;20148&quot; value=&quot;5&quot;/&gt;&lt;property id=&quot;20300&quot; value=&quot;Slide 23 - &amp;quot;Progression&amp;quot;&quot;/&gt;&lt;property id=&quot;20307&quot; value=&quot;300&quot;/&gt;&lt;/object&gt;&lt;object type=&quot;3&quot; unique_id=&quot;35454&quot;&gt;&lt;property id=&quot;20148&quot; value=&quot;5&quot;/&gt;&lt;property id=&quot;20300&quot; value=&quot;Slide 24&quot;/&gt;&lt;property id=&quot;20307&quot; value=&quot;301&quot;/&gt;&lt;/object&gt;&lt;object type=&quot;3&quot; unique_id=&quot;35455&quot;&gt;&lt;property id=&quot;20148&quot; value=&quot;5&quot;/&gt;&lt;property id=&quot;20300&quot; value=&quot;Slide 25 - &amp;quot;These situations demonstrate a need for a new awareness and precautions with veterinary biologic exposures&amp;quot;&quot;/&gt;&lt;property id=&quot;20307&quot; value=&quot;302&quot;/&gt;&lt;/object&gt;&lt;object type=&quot;3&quot; unique_id=&quot;35456&quot;&gt;&lt;property id=&quot;20148&quot; value=&quot;5&quot;/&gt;&lt;property id=&quot;20300&quot; value=&quot;Slide 26 - &amp;quot;Results&amp;quot;&quot;/&gt;&lt;property id=&quot;20307&quot; value=&quot;305&quot;/&gt;&lt;/object&gt;&lt;object type=&quot;3&quot; unique_id=&quot;35457&quot;&gt;&lt;property id=&quot;20148&quot; value=&quot;5&quot;/&gt;&lt;property id=&quot;20300&quot; value=&quot;Slide 27 - &amp;quot;Johne’s Vaccine&amp;quot;&quot;/&gt;&lt;property id=&quot;20307&quot; value=&quot;306&quot;/&gt;&lt;/object&gt;&lt;object type=&quot;3&quot; unique_id=&quot;35458&quot;&gt;&lt;property id=&quot;20148&quot; value=&quot;5&quot;/&gt;&lt;property id=&quot;20300&quot; value=&quot;Slide 28 - &amp;quot;Type of Products&amp;quot;&quot;/&gt;&lt;property id=&quot;20307&quot; value=&quot;307&quot;/&gt;&lt;/object&gt;&lt;object type=&quot;3&quot; unique_id=&quot;35459&quot;&gt;&lt;property id=&quot;20148&quot; value=&quot;5&quot;/&gt;&lt;property id=&quot;20300&quot; value=&quot;Slide 29 - &amp;quot;Case Series Articles&amp;quot;&quot;/&gt;&lt;property id=&quot;20307&quot; value=&quot;308&quot;/&gt;&lt;/object&gt;&lt;object type=&quot;3&quot; unique_id=&quot;35460&quot;&gt;&lt;property id=&quot;20148&quot; value=&quot;5&quot;/&gt;&lt;property id=&quot;20300&quot; value=&quot;Slide 30 - &amp;quot;Tilmicosin Warning:&amp;quot;&quot;/&gt;&lt;property id=&quot;20307&quot; value=&quot;310&quot;/&gt;&lt;/object&gt;&lt;object type=&quot;3&quot; unique_id=&quot;35461&quot;&gt;&lt;property id=&quot;20148&quot; value=&quot;5&quot;/&gt;&lt;property id=&quot;20300&quot; value=&quot;Slide 31 - &amp;quot;Incidence of Needlestick Injuries in Nurses&amp;quot;&quot;/&gt;&lt;property id=&quot;20307&quot; value=&quot;314&quot;/&gt;&lt;/object&gt;&lt;object type=&quot;3&quot; unique_id=&quot;35462&quot;&gt;&lt;property id=&quot;20148&quot; value=&quot;5&quot;/&gt;&lt;property id=&quot;20300&quot; value=&quot;Slide 32 - &amp;quot;General Recommendations for Healthcare Workers&amp;quot;&quot;/&gt;&lt;property id=&quot;20307&quot; value=&quot;315&quot;/&gt;&lt;/object&gt;&lt;object type=&quot;3&quot; unique_id=&quot;35463&quot;&gt;&lt;property id=&quot;20148&quot; value=&quot;5&quot;/&gt;&lt;property id=&quot;20300&quot; value=&quot;Slide 33 - &amp;quot;Which Products Represent the Greatest Risk?&amp;quot;&quot;/&gt;&lt;property id=&quot;20307&quot; value=&quot;318&quot;/&gt;&lt;/object&gt;&lt;object type=&quot;3&quot; unique_id=&quot;35464&quot;&gt;&lt;property id=&quot;20148&quot; value=&quot;5&quot;/&gt;&lt;property id=&quot;20300&quot; value=&quot;Slide 34 - &amp;quot;General Recommendations&amp;quot;&quot;/&gt;&lt;property id=&quot;20307&quot; value=&quot;319&quot;/&gt;&lt;/object&gt;&lt;object type=&quot;3&quot; unique_id=&quot;35465&quot;&gt;&lt;property id=&quot;20148&quot; value=&quot;5&quot;/&gt;&lt;property id=&quot;20300&quot; value=&quot;Slide 35 - &amp;quot;NSI Prevention: Management Practices &amp;quot;&quot;/&gt;&lt;property id=&quot;20307&quot; value=&quot;320&quot;/&gt;&lt;/object&gt;&lt;object type=&quot;3&quot; unique_id=&quot;35466&quot;&gt;&lt;property id=&quot;20148&quot; value=&quot;5&quot;/&gt;&lt;property id=&quot;20300&quot; value=&quot;Slide 36 - &amp;quot;NSI Prevention: Employee Practices &amp;quot;&quot;/&gt;&lt;property id=&quot;20307&quot; value=&quot;321&quot;/&gt;&lt;/object&gt;&lt;object type=&quot;3&quot; unique_id=&quot;35467&quot;&gt;&lt;property id=&quot;20148&quot; value=&quot;5&quot;/&gt;&lt;property id=&quot;20300&quot; value=&quot;Slide 37 - &amp;quot;Needlestick Prevention Resources&amp;quot;&quot;/&gt;&lt;property id=&quot;20307&quot; value=&quot;303&quot;/&gt;&lt;/object&gt;&lt;object type=&quot;3&quot; unique_id=&quot;35468&quot;&gt;&lt;property id=&quot;20148&quot; value=&quot;5&quot;/&gt;&lt;property id=&quot;20300&quot; value=&quot;Slide 38 - &amp;quot;Factsheets&amp;quot;&quot;/&gt;&lt;property id=&quot;20307&quot; value=&quot;304&quot;/&gt;&lt;/object&gt;&lt;object type=&quot;3&quot; unique_id=&quot;35870&quot;&gt;&lt;property id=&quot;20148&quot; value=&quot;5&quot;/&gt;&lt;property id=&quot;20300&quot; value=&quot;Slide 56 - &amp;quot;Doffing and Donning&amp;quot;&quot;/&gt;&lt;property id=&quot;20307&quot; value=&quot;322&quot;/&gt;&lt;/object&gt;&lt;object type=&quot;3&quot; unique_id=&quot;35871&quot;&gt;&lt;property id=&quot;20148&quot; value=&quot;5&quot;/&gt;&lt;property id=&quot;20300&quot; value=&quot;Slide 57 - &amp;quot;Activity&amp;quot;&quot;/&gt;&lt;property id=&quot;20307&quot; value=&quot;324&quot;/&gt;&lt;/object&gt;&lt;object type=&quot;3&quot; unique_id=&quot;35872&quot;&gt;&lt;property id=&quot;20148&quot; value=&quot;5&quot;/&gt;&lt;property id=&quot;20300&quot; value=&quot;Slide 58 - &amp;quot;Activity 2&amp;quot;&quot;/&gt;&lt;property id=&quot;20307&quot; value=&quot;325&quot;/&gt;&lt;/object&gt;&lt;object type=&quot;3&quot; unique_id=&quot;35873&quot;&gt;&lt;property id=&quot;20148&quot; value=&quot;5&quot;/&gt;&lt;property id=&quot;20300&quot; value=&quot;Slide 59 - &amp;quot;Doffing&amp;quot;&quot;/&gt;&lt;property id=&quot;20307&quot; value=&quot;323&quot;/&gt;&lt;/object&gt;&lt;/object&gt;&lt;object type=&quot;8&quot; unique_id=&quot;32611&quot;&gt;&lt;/object&gt;&lt;/object&gt;&lt;/database&gt;"/>
  <p:tag name="SECTOMILLISECCONVERTED" val="1"/>
</p:tagLst>
</file>

<file path=ppt/theme/theme1.xml><?xml version="1.0" encoding="utf-8"?>
<a:theme xmlns:a="http://schemas.openxmlformats.org/drawingml/2006/main" name="3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UMASH-theme">
  <a:themeElements>
    <a:clrScheme name="UMASH">
      <a:dk1>
        <a:sysClr val="windowText" lastClr="000000"/>
      </a:dk1>
      <a:lt1>
        <a:sysClr val="window" lastClr="FFFFFF"/>
      </a:lt1>
      <a:dk2>
        <a:srgbClr val="596553"/>
      </a:dk2>
      <a:lt2>
        <a:srgbClr val="EEECE1"/>
      </a:lt2>
      <a:accent1>
        <a:srgbClr val="882320"/>
      </a:accent1>
      <a:accent2>
        <a:srgbClr val="FBDD93"/>
      </a:accent2>
      <a:accent3>
        <a:srgbClr val="C4BD97"/>
      </a:accent3>
      <a:accent4>
        <a:srgbClr val="7F7F7F"/>
      </a:accent4>
      <a:accent5>
        <a:srgbClr val="31859B"/>
      </a:accent5>
      <a:accent6>
        <a:srgbClr val="97480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D2D-3</Template>
  <TotalTime>5946</TotalTime>
  <Words>2129</Words>
  <Application>Microsoft Macintosh PowerPoint</Application>
  <PresentationFormat>On-screen Show (4:3)</PresentationFormat>
  <Paragraphs>320</Paragraphs>
  <Slides>53</Slides>
  <Notes>14</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53</vt:i4>
      </vt:variant>
    </vt:vector>
  </HeadingPairs>
  <TitlesOfParts>
    <vt:vector size="66" baseType="lpstr">
      <vt:lpstr>Arial</vt:lpstr>
      <vt:lpstr>Calibri</vt:lpstr>
      <vt:lpstr>CharisSILRegular</vt:lpstr>
      <vt:lpstr>Times New Roman</vt:lpstr>
      <vt:lpstr>3_UMASH-theme</vt:lpstr>
      <vt:lpstr>1_UMASH-theme</vt:lpstr>
      <vt:lpstr>9_UMASH-theme</vt:lpstr>
      <vt:lpstr>8_UMASH-theme</vt:lpstr>
      <vt:lpstr>11_UMASH-theme</vt:lpstr>
      <vt:lpstr>4_UMASH-theme</vt:lpstr>
      <vt:lpstr>10_UMASH-theme</vt:lpstr>
      <vt:lpstr>12_UMASH-theme</vt:lpstr>
      <vt:lpstr>14_UMASH-theme</vt:lpstr>
      <vt:lpstr>“Don’t Kiss the Calves” and other stories of diseases we can get on the farm</vt:lpstr>
      <vt:lpstr>Overview</vt:lpstr>
      <vt:lpstr>Mission of NIOSH Ag Centers</vt:lpstr>
      <vt:lpstr>Upper Midwest Agricultural Safety and Health Center</vt:lpstr>
      <vt:lpstr>The One Health Approach</vt:lpstr>
      <vt:lpstr>Work Risks on a Dairy</vt:lpstr>
      <vt:lpstr>Recognize the Risks</vt:lpstr>
      <vt:lpstr> Most Commonly Reported Injuries/Fatalities  Minnesota, 2017 - 2019</vt:lpstr>
      <vt:lpstr>Injuries on Swine Operations Minnesota 2003-2011</vt:lpstr>
      <vt:lpstr>Work Injury and Illness</vt:lpstr>
      <vt:lpstr>What about Infectious Diseases?</vt:lpstr>
      <vt:lpstr>Zoonotic Diseases </vt:lpstr>
      <vt:lpstr>What is a Zoonotic Disease?</vt:lpstr>
      <vt:lpstr>Outbreaks Associated with  Animal Contact</vt:lpstr>
      <vt:lpstr>Zoonotic Animal Agriculture Exposures Minnesota, 2012–2016 </vt:lpstr>
      <vt:lpstr>Common Enteric Zoonotic Pathogens</vt:lpstr>
      <vt:lpstr>Estimated Illnesses, Hospitalizations and Deaths, United States</vt:lpstr>
      <vt:lpstr>MDR Infections Associated with Animal Contact, 2017</vt:lpstr>
      <vt:lpstr>Health risks for the backyard flock owner?</vt:lpstr>
      <vt:lpstr>Live poultry–associated salmonellosis outbreaks and # ill persons reported United States, 1991–2014</vt:lpstr>
      <vt:lpstr>Salmonella infections associated with live poultry contact</vt:lpstr>
      <vt:lpstr>Tips to Stay Healthy around Backyard Poultry Flocks</vt:lpstr>
      <vt:lpstr>PowerPoint Presentation</vt:lpstr>
      <vt:lpstr>The Problem with E. coli O157:H7</vt:lpstr>
      <vt:lpstr>Cattle are the Reservoir</vt:lpstr>
      <vt:lpstr>Cryptosporidiosis Cryptosporidium parvum</vt:lpstr>
      <vt:lpstr>Campylobacteriosis Campylobacter spp. </vt:lpstr>
      <vt:lpstr>Prevention/Protecting Family and workers</vt:lpstr>
      <vt:lpstr>Preventive Measures</vt:lpstr>
      <vt:lpstr>Agritourism Protecting Your Visitors</vt:lpstr>
      <vt:lpstr>Importance of Handwashing</vt:lpstr>
      <vt:lpstr>Working with Calves</vt:lpstr>
      <vt:lpstr>Caution with Calves: Stopping the Spread of Zoonotic Diseases</vt:lpstr>
      <vt:lpstr>Resources for  “Working with Animals”</vt:lpstr>
      <vt:lpstr>People Can Give Flu to Pigs! Protecting People and Pigs</vt:lpstr>
      <vt:lpstr>In Summary - So what do you need to know</vt:lpstr>
      <vt:lpstr>Things to Consider</vt:lpstr>
      <vt:lpstr>Farm Safety Checklists</vt:lpstr>
      <vt:lpstr>Questions?</vt:lpstr>
      <vt:lpstr>Extras</vt:lpstr>
      <vt:lpstr>PowerPoint Presentation</vt:lpstr>
      <vt:lpstr>UMASH Projects</vt:lpstr>
      <vt:lpstr>Examples of Current and  Previous Projects</vt:lpstr>
      <vt:lpstr>New Research Projects</vt:lpstr>
      <vt:lpstr>New Research Proposals</vt:lpstr>
      <vt:lpstr>Emerging Issues</vt:lpstr>
      <vt:lpstr>Identified Topics</vt:lpstr>
      <vt:lpstr>Mental Health Challenges for Farmers</vt:lpstr>
      <vt:lpstr>Partnership Grants</vt:lpstr>
      <vt:lpstr>Regional Community Forum</vt:lpstr>
      <vt:lpstr>Creating a Responsive Team</vt:lpstr>
      <vt:lpstr>Outreach Team Projects</vt:lpstr>
      <vt:lpstr>Questions?</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aac</dc:creator>
  <cp:lastModifiedBy>Jeff B Bender</cp:lastModifiedBy>
  <cp:revision>155</cp:revision>
  <cp:lastPrinted>2020-08-13T13:24:00Z</cp:lastPrinted>
  <dcterms:created xsi:type="dcterms:W3CDTF">2009-05-11T15:31:09Z</dcterms:created>
  <dcterms:modified xsi:type="dcterms:W3CDTF">2022-09-26T02:31:55Z</dcterms:modified>
</cp:coreProperties>
</file>