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93" r:id="rId6"/>
    <p:sldId id="294" r:id="rId7"/>
    <p:sldId id="299" r:id="rId8"/>
    <p:sldId id="295" r:id="rId9"/>
    <p:sldId id="268" r:id="rId10"/>
    <p:sldId id="290" r:id="rId11"/>
    <p:sldId id="265" r:id="rId12"/>
    <p:sldId id="271" r:id="rId13"/>
    <p:sldId id="270" r:id="rId14"/>
    <p:sldId id="287" r:id="rId15"/>
    <p:sldId id="267" r:id="rId16"/>
    <p:sldId id="300" r:id="rId17"/>
    <p:sldId id="296" r:id="rId18"/>
    <p:sldId id="297" r:id="rId19"/>
    <p:sldId id="301" r:id="rId20"/>
    <p:sldId id="298" r:id="rId21"/>
    <p:sldId id="269" r:id="rId22"/>
    <p:sldId id="273" r:id="rId23"/>
    <p:sldId id="302" r:id="rId24"/>
    <p:sldId id="303" r:id="rId25"/>
    <p:sldId id="304" r:id="rId26"/>
    <p:sldId id="305" r:id="rId27"/>
    <p:sldId id="307" r:id="rId28"/>
    <p:sldId id="306" r:id="rId29"/>
    <p:sldId id="308" r:id="rId30"/>
    <p:sldId id="310" r:id="rId31"/>
    <p:sldId id="309" r:id="rId3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E6DE486-8B66-4278-B198-5B491EFA9C60}">
          <p14:sldIdLst>
            <p14:sldId id="256"/>
            <p14:sldId id="293"/>
            <p14:sldId id="294"/>
            <p14:sldId id="299"/>
            <p14:sldId id="295"/>
            <p14:sldId id="268"/>
            <p14:sldId id="290"/>
            <p14:sldId id="265"/>
            <p14:sldId id="271"/>
            <p14:sldId id="270"/>
            <p14:sldId id="287"/>
            <p14:sldId id="267"/>
            <p14:sldId id="300"/>
            <p14:sldId id="296"/>
            <p14:sldId id="297"/>
            <p14:sldId id="301"/>
            <p14:sldId id="298"/>
            <p14:sldId id="269"/>
            <p14:sldId id="273"/>
            <p14:sldId id="302"/>
            <p14:sldId id="303"/>
            <p14:sldId id="304"/>
            <p14:sldId id="305"/>
            <p14:sldId id="307"/>
            <p14:sldId id="306"/>
            <p14:sldId id="308"/>
            <p14:sldId id="310"/>
            <p14:sldId id="3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43C"/>
    <a:srgbClr val="003399"/>
    <a:srgbClr val="D0E6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32B260-ACD6-4F7C-9AF0-C4145568CC75}" v="6" dt="2022-11-14T04:03:52.6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0" autoAdjust="0"/>
    <p:restoredTop sz="94660"/>
  </p:normalViewPr>
  <p:slideViewPr>
    <p:cSldViewPr snapToGrid="0">
      <p:cViewPr>
        <p:scale>
          <a:sx n="84" d="100"/>
          <a:sy n="84" d="100"/>
        </p:scale>
        <p:origin x="45" y="5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85873-73F8-48C9-BBCF-F550FFB5FF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4F3933-AC9A-41E3-9F7E-310C615D90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E9117-30F7-4EB7-8AB3-D62820001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E74F-7802-45C7-ACB6-3DB74FE45DAB}" type="datetimeFigureOut">
              <a:rPr lang="en-US" smtClean="0"/>
              <a:t>11/14/2022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F620D-09A4-4C21-90C9-DAA6B2A41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E0123-5CF5-41A9-9ADE-6BFF5DD74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BB90-F44B-4BFA-9A6C-01FD7A4A41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182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75216-CD54-42BD-BA03-1E4FE26B1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C66F48-69FD-4C51-BA56-F25DA53043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CA63D-4E22-49F7-BEF0-D9B9FC699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E74F-7802-45C7-ACB6-3DB74FE45DAB}" type="datetimeFigureOut">
              <a:rPr lang="en-US" smtClean="0"/>
              <a:t>11/14/2022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DEA3A-0F9E-4F33-97E8-0301E0B95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786DF-EF59-4C0A-BA03-EDB881A13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BB90-F44B-4BFA-9A6C-01FD7A4A41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73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558BFA-EE63-40E4-946A-42C1201247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19735E-B1BF-4772-BF26-735C4414B4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C3489-8F36-41B8-A1EC-B7705A800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E74F-7802-45C7-ACB6-3DB74FE45DAB}" type="datetimeFigureOut">
              <a:rPr lang="en-US" smtClean="0"/>
              <a:t>11/14/2022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58376-6395-41A0-A57C-2B82528A8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BAD00-2B43-47AA-9C22-E574BE680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BB90-F44B-4BFA-9A6C-01FD7A4A41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83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4F42C-6092-4E8B-9DDF-2FBB60E9E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A88CD-A8DC-4068-B8D6-3DD347D37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4D8D1-7796-45DB-AE6D-642CE4579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E74F-7802-45C7-ACB6-3DB74FE45DAB}" type="datetimeFigureOut">
              <a:rPr lang="en-US" smtClean="0"/>
              <a:t>11/14/2022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888CA5-60F1-4717-9EED-6855C6887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B158B-60D3-4E8E-BA1B-CF6C63AE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BB90-F44B-4BFA-9A6C-01FD7A4A41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716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0E45-91CC-49ED-91C0-6202A952B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5228E1-DD4A-4F97-B602-38C01A05F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CDB37-7251-4EDE-A724-29129BFB1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E74F-7802-45C7-ACB6-3DB74FE45DAB}" type="datetimeFigureOut">
              <a:rPr lang="en-US" smtClean="0"/>
              <a:t>11/14/2022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4AA85-9E88-4E2C-BF46-1DBBB8F1E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F27A3-25E8-4ABC-A0AE-643709E1A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BB90-F44B-4BFA-9A6C-01FD7A4A41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139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DF76A-36B6-437B-8633-6DE389253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BEF31-06F3-4E44-949A-451FDA1202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537543-BFC7-43CF-AFBA-F16DBC0F2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932B4B-1269-47DA-9701-9AD6E9A72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E74F-7802-45C7-ACB6-3DB74FE45DAB}" type="datetimeFigureOut">
              <a:rPr lang="en-US" smtClean="0"/>
              <a:t>11/14/2022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447A67-4F79-497C-A914-5D81D1500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737305-5826-4087-A1F1-DB751D87A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BB90-F44B-4BFA-9A6C-01FD7A4A41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01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9835E-9A13-4A9D-92D9-C76D42971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3D45ED-6DD2-4941-AA41-4FC9C1487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1B9F6F-F87E-4D2A-BC80-030C8955E0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203DEA-02B9-48CF-95D6-EB67B01C60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ADD966-557A-444D-ABDB-0568669C91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860FA5-0B9B-41FF-8595-6774CC61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E74F-7802-45C7-ACB6-3DB74FE45DAB}" type="datetimeFigureOut">
              <a:rPr lang="en-US" smtClean="0"/>
              <a:t>11/14/2022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BE6188-D10B-499D-AEB4-9AA07FB77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40AF91-F8B1-4887-A13D-47DAD7CE8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BB90-F44B-4BFA-9A6C-01FD7A4A41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782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ACB9A-073F-4056-8D3E-BD7939D3D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5DEA87-9E5B-4365-900E-F202B832A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E74F-7802-45C7-ACB6-3DB74FE45DAB}" type="datetimeFigureOut">
              <a:rPr lang="en-US" smtClean="0"/>
              <a:t>11/14/2022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43045-07E5-42FE-B92C-D39A30540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56EFCB-1977-4188-8BD2-6B336B5D6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BB90-F44B-4BFA-9A6C-01FD7A4A41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1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FFE7AC-6873-4091-B145-BA54FC459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E74F-7802-45C7-ACB6-3DB74FE45DAB}" type="datetimeFigureOut">
              <a:rPr lang="en-US" smtClean="0"/>
              <a:t>11/14/2022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0C48BB-50B9-4EBD-8460-DACE42BF2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FA9F58-42BB-477D-8B9D-667600982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BB90-F44B-4BFA-9A6C-01FD7A4A41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76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B37AE-60A9-442D-BBA1-3F0A852AD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22415-7DCC-4167-B656-169B065BA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4C5C0C-490F-4AEA-8CD7-C35747064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3D1362-E22F-4DF5-A9D6-9A6637C7E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E74F-7802-45C7-ACB6-3DB74FE45DAB}" type="datetimeFigureOut">
              <a:rPr lang="en-US" smtClean="0"/>
              <a:t>11/14/2022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1C7433-BFCD-4942-9628-99F08854F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10AC70-20F6-4F56-8E97-188C85AC6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BB90-F44B-4BFA-9A6C-01FD7A4A41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42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80D7A-609A-435C-B680-36724DCC5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336998-4507-4509-AE86-FCC06A77ED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D598C-7567-48F6-8CF2-027273C380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6F378B-4401-4434-A813-C713672B4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E74F-7802-45C7-ACB6-3DB74FE45DAB}" type="datetimeFigureOut">
              <a:rPr lang="en-US" smtClean="0"/>
              <a:t>11/14/2022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1E8409-D87B-441F-82FD-3740D5117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27090B-DD4D-422B-9897-C7B3F76C7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BB90-F44B-4BFA-9A6C-01FD7A4A41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47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A542C9-5ADD-463D-A0A5-31A2A254C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443769-38EC-47C9-A40A-F7DDC432A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B0B7DE-3189-41F5-BDF3-9263EB89DB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EE74F-7802-45C7-ACB6-3DB74FE45DAB}" type="datetimeFigureOut">
              <a:rPr lang="en-US" smtClean="0"/>
              <a:t>11/14/2022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CCCC7-7660-4331-8625-59A18914EB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669A3-DE19-441B-B219-C5D517B0E6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0BB90-F44B-4BFA-9A6C-01FD7A4A41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32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F83AFA15-3A42-4908-B2C2-54EAB7EA70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D59922B7-AEF9-49D9-B564-296B2F297B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8035"/>
            <a:ext cx="12192000" cy="43330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1A70D5E-DA9F-4D39-98BB-050443030FCC}"/>
              </a:ext>
            </a:extLst>
          </p:cNvPr>
          <p:cNvSpPr txBox="1"/>
          <p:nvPr/>
        </p:nvSpPr>
        <p:spPr>
          <a:xfrm>
            <a:off x="2663695" y="2459504"/>
            <a:ext cx="717956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rgbClr val="D0E64C"/>
                </a:solidFill>
              </a:rPr>
              <a:t>UNMC Grand Rounds</a:t>
            </a:r>
          </a:p>
          <a:p>
            <a:pPr algn="ctr"/>
            <a:r>
              <a:rPr lang="en-US" sz="4800" dirty="0">
                <a:solidFill>
                  <a:schemeClr val="bg1"/>
                </a:solidFill>
              </a:rPr>
              <a:t>Nov. 14, 2022</a:t>
            </a:r>
          </a:p>
        </p:txBody>
      </p:sp>
    </p:spTree>
    <p:extLst>
      <p:ext uri="{BB962C8B-B14F-4D97-AF65-F5344CB8AC3E}">
        <p14:creationId xmlns:p14="http://schemas.microsoft.com/office/powerpoint/2010/main" val="624845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03360BB8-8FA9-46C2-99A4-AD71C807E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DA6CFDF-FA88-4C99-A561-5F02DDC99B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15" y="5216071"/>
            <a:ext cx="1657350" cy="1657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FCDFA8-292F-4476-928B-2D19B1A6194C}"/>
              </a:ext>
            </a:extLst>
          </p:cNvPr>
          <p:cNvSpPr txBox="1"/>
          <p:nvPr/>
        </p:nvSpPr>
        <p:spPr>
          <a:xfrm>
            <a:off x="939800" y="207433"/>
            <a:ext cx="10261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D0E64C"/>
                </a:solidFill>
              </a:rPr>
              <a:t>Financial Stability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solidFill>
                <a:schemeClr val="bg1"/>
              </a:solidFill>
            </a:endParaRP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Advocate for improved reimbursements to Nebraska hospitals that keep pace with medical inflation, are paid in a timely manner, and allow for the sustainability of hospital services across Nebraska.</a:t>
            </a: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Strengthen post-acute treatment pathways and improve statewide behavioral health resources.</a:t>
            </a: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Collaborate with payers to reduce administrative burdens and improve overall wellness; challenge payers on unnecessary barriers to medically necessary health care.</a:t>
            </a: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Improve analysis, member engagement, and advocacy on state and federal hospital regulations.</a:t>
            </a: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Protect important federal programs, such as the 340B Drug Pricing Program for Critical Access and Disproportionate Share Hospitals.</a:t>
            </a:r>
          </a:p>
        </p:txBody>
      </p:sp>
    </p:spTree>
    <p:extLst>
      <p:ext uri="{BB962C8B-B14F-4D97-AF65-F5344CB8AC3E}">
        <p14:creationId xmlns:p14="http://schemas.microsoft.com/office/powerpoint/2010/main" val="3510102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03360BB8-8FA9-46C2-99A4-AD71C807E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DA6CFDF-FA88-4C99-A561-5F02DDC99B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15" y="5216071"/>
            <a:ext cx="1657350" cy="1657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FCDFA8-292F-4476-928B-2D19B1A6194C}"/>
              </a:ext>
            </a:extLst>
          </p:cNvPr>
          <p:cNvSpPr txBox="1"/>
          <p:nvPr/>
        </p:nvSpPr>
        <p:spPr>
          <a:xfrm>
            <a:off x="939800" y="207433"/>
            <a:ext cx="10261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D0E64C"/>
                </a:solidFill>
              </a:rPr>
              <a:t>Data-Drive Improvement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Strengthen data capabilities to empower members to identify gaps and disparities in care and improve overall health outcomes.</a:t>
            </a: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Expand data partnerships with DHHS, public health, and academic institutions.</a:t>
            </a: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Continue to improve CMS HQIC measures through education, performance improvement cohorts, coaching and benchmarking.</a:t>
            </a: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Establish a unified quality metric that all Nebraska hospitals will work to improve.</a:t>
            </a: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Tell Nebraska’s quality improvement story – our hospitals are improving quality and leading in rural health quality.</a:t>
            </a:r>
          </a:p>
        </p:txBody>
      </p:sp>
    </p:spTree>
    <p:extLst>
      <p:ext uri="{BB962C8B-B14F-4D97-AF65-F5344CB8AC3E}">
        <p14:creationId xmlns:p14="http://schemas.microsoft.com/office/powerpoint/2010/main" val="885940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14D3BCC-0503-4007-9A36-2B53F345E45C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Picture 2" descr="Shape&#10;&#10;Description automatically generated">
              <a:extLst>
                <a:ext uri="{FF2B5EF4-FFF2-40B4-BE49-F238E27FC236}">
                  <a16:creationId xmlns:a16="http://schemas.microsoft.com/office/drawing/2014/main" id="{A0CF9B7A-28CD-48AA-8489-356D7F1432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pic>
          <p:nvPicPr>
            <p:cNvPr id="4" name="Picture 3" descr="Logo&#10;&#10;Description automatically generated">
              <a:extLst>
                <a:ext uri="{FF2B5EF4-FFF2-40B4-BE49-F238E27FC236}">
                  <a16:creationId xmlns:a16="http://schemas.microsoft.com/office/drawing/2014/main" id="{88AF8EB4-EDF6-4DF2-8E26-95EB4F7817C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8515" y="5177971"/>
              <a:ext cx="1657350" cy="1657350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0BDBE59-527B-4EF1-934E-F97391667A51}"/>
                </a:ext>
              </a:extLst>
            </p:cNvPr>
            <p:cNvSpPr txBox="1"/>
            <p:nvPr/>
          </p:nvSpPr>
          <p:spPr>
            <a:xfrm>
              <a:off x="419451" y="745802"/>
              <a:ext cx="4446164" cy="258532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5400" b="1" dirty="0">
                  <a:solidFill>
                    <a:srgbClr val="D0E64C"/>
                  </a:solidFill>
                </a:rPr>
                <a:t>Strengthening NHA Pillars</a:t>
              </a:r>
            </a:p>
            <a:p>
              <a:pPr algn="ctr"/>
              <a:r>
                <a:rPr lang="en-US" sz="5400" i="1" dirty="0">
                  <a:solidFill>
                    <a:srgbClr val="00B0F0"/>
                  </a:solidFill>
                </a:rPr>
                <a:t>by action</a:t>
              </a:r>
            </a:p>
          </p:txBody>
        </p:sp>
      </p:grpSp>
      <p:pic>
        <p:nvPicPr>
          <p:cNvPr id="7" name="Picture 6" descr="Chart&#10;&#10;Description automatically generated with medium confidence">
            <a:extLst>
              <a:ext uri="{FF2B5EF4-FFF2-40B4-BE49-F238E27FC236}">
                <a16:creationId xmlns:a16="http://schemas.microsoft.com/office/drawing/2014/main" id="{E00F9B53-A216-4CEE-8FA9-7302CCB498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441" y="-452934"/>
            <a:ext cx="7763868" cy="7763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158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9109FC4-4BBA-4EDB-A06B-6F119E46261D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-22679"/>
            <a:chExt cx="12192000" cy="6858000"/>
          </a:xfrm>
        </p:grpSpPr>
        <p:pic>
          <p:nvPicPr>
            <p:cNvPr id="3" name="Picture 2" descr="Shape&#10;&#10;Description automatically generated">
              <a:extLst>
                <a:ext uri="{FF2B5EF4-FFF2-40B4-BE49-F238E27FC236}">
                  <a16:creationId xmlns:a16="http://schemas.microsoft.com/office/drawing/2014/main" id="{03360BB8-8FA9-46C2-99A4-AD71C807E2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22679"/>
              <a:ext cx="12192000" cy="6858000"/>
            </a:xfrm>
            <a:prstGeom prst="rect">
              <a:avLst/>
            </a:prstGeom>
          </p:spPr>
        </p:pic>
        <p:pic>
          <p:nvPicPr>
            <p:cNvPr id="5" name="Picture 4" descr="Logo&#10;&#10;Description automatically generated">
              <a:extLst>
                <a:ext uri="{FF2B5EF4-FFF2-40B4-BE49-F238E27FC236}">
                  <a16:creationId xmlns:a16="http://schemas.microsoft.com/office/drawing/2014/main" id="{ADA6CFDF-FA88-4C99-A561-5F02DDC99B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8515" y="5177971"/>
              <a:ext cx="1657350" cy="1657350"/>
            </a:xfrm>
            <a:prstGeom prst="rect">
              <a:avLst/>
            </a:prstGeom>
          </p:spPr>
        </p:pic>
      </p:grpSp>
      <p:pic>
        <p:nvPicPr>
          <p:cNvPr id="4" name="Content Placeholder 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F4C7CDA4-ED11-D884-DA43-B2DA561461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454" y="313093"/>
            <a:ext cx="7410307" cy="6216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735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9109FC4-4BBA-4EDB-A06B-6F119E46261D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-22679"/>
            <a:chExt cx="12192000" cy="6858000"/>
          </a:xfrm>
        </p:grpSpPr>
        <p:pic>
          <p:nvPicPr>
            <p:cNvPr id="3" name="Picture 2" descr="Shape&#10;&#10;Description automatically generated">
              <a:extLst>
                <a:ext uri="{FF2B5EF4-FFF2-40B4-BE49-F238E27FC236}">
                  <a16:creationId xmlns:a16="http://schemas.microsoft.com/office/drawing/2014/main" id="{03360BB8-8FA9-46C2-99A4-AD71C807E2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22679"/>
              <a:ext cx="12192000" cy="6858000"/>
            </a:xfrm>
            <a:prstGeom prst="rect">
              <a:avLst/>
            </a:prstGeom>
          </p:spPr>
        </p:pic>
        <p:pic>
          <p:nvPicPr>
            <p:cNvPr id="5" name="Picture 4" descr="Logo&#10;&#10;Description automatically generated">
              <a:extLst>
                <a:ext uri="{FF2B5EF4-FFF2-40B4-BE49-F238E27FC236}">
                  <a16:creationId xmlns:a16="http://schemas.microsoft.com/office/drawing/2014/main" id="{ADA6CFDF-FA88-4C99-A561-5F02DDC99B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8515" y="5177971"/>
              <a:ext cx="1657350" cy="1657350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99268C1-0EEA-47A7-83F4-B04B1C7D2563}"/>
              </a:ext>
            </a:extLst>
          </p:cNvPr>
          <p:cNvSpPr txBox="1"/>
          <p:nvPr/>
        </p:nvSpPr>
        <p:spPr>
          <a:xfrm>
            <a:off x="244694" y="2373083"/>
            <a:ext cx="11638742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000" b="1" dirty="0">
                <a:solidFill>
                  <a:srgbClr val="D0E64C"/>
                </a:solidFill>
              </a:rPr>
              <a:t>What are the current issues facing Nebraska hospitals?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193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03360BB8-8FA9-46C2-99A4-AD71C807E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DA6CFDF-FA88-4C99-A561-5F02DDC99B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15" y="5177971"/>
            <a:ext cx="1657350" cy="1657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FCDFA8-292F-4476-928B-2D19B1A6194C}"/>
              </a:ext>
            </a:extLst>
          </p:cNvPr>
          <p:cNvSpPr txBox="1"/>
          <p:nvPr/>
        </p:nvSpPr>
        <p:spPr>
          <a:xfrm>
            <a:off x="607290" y="202736"/>
            <a:ext cx="10261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D0E64C"/>
                </a:solidFill>
              </a:rPr>
              <a:t>Financial Challenges</a:t>
            </a:r>
          </a:p>
          <a:p>
            <a:pPr>
              <a:buClr>
                <a:srgbClr val="D0E64C"/>
              </a:buClr>
            </a:pPr>
            <a:endParaRPr lang="en-US" sz="1100" dirty="0">
              <a:solidFill>
                <a:schemeClr val="bg1"/>
              </a:solidFill>
            </a:endParaRPr>
          </a:p>
          <a:p>
            <a:pPr>
              <a:buClr>
                <a:srgbClr val="D0E64C"/>
              </a:buClr>
            </a:pPr>
            <a:endParaRPr lang="en-US" sz="110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Average cost of patient care is up 20.1% from 2019 to 2021.</a:t>
            </a:r>
          </a:p>
          <a:p>
            <a:pPr marL="742950" lvl="1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Labor up 19.1% - about half of overall costs</a:t>
            </a:r>
          </a:p>
          <a:p>
            <a:pPr marL="742950" lvl="1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Supplies up 20.6%</a:t>
            </a:r>
          </a:p>
          <a:p>
            <a:pPr marL="742950" lvl="1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Pharmaceuticals up 36.9%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60% to 80% of a hospital’s revenue comes from government payers.</a:t>
            </a:r>
          </a:p>
          <a:p>
            <a:pPr marL="742950" lvl="1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40% to 70% is Medicare</a:t>
            </a:r>
          </a:p>
          <a:p>
            <a:pPr marL="742950" lvl="1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5% to 12% is Medicaid</a:t>
            </a:r>
          </a:p>
          <a:p>
            <a:pPr marL="742950" lvl="1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Other is TRICARE or VA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2% Medicaid rate increase for FY23. 3.8% Medicare rate increase for CY23.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340B prescription drug pricing program in jeopardy.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Medicare Hospital Insurance Trust Fund projected to be insolvent in 2028.</a:t>
            </a:r>
          </a:p>
          <a:p>
            <a:pPr marL="742950" lvl="1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Not have funds to pay all expenses.</a:t>
            </a:r>
          </a:p>
        </p:txBody>
      </p:sp>
    </p:spTree>
    <p:extLst>
      <p:ext uri="{BB962C8B-B14F-4D97-AF65-F5344CB8AC3E}">
        <p14:creationId xmlns:p14="http://schemas.microsoft.com/office/powerpoint/2010/main" val="562571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03360BB8-8FA9-46C2-99A4-AD71C807E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DA6CFDF-FA88-4C99-A561-5F02DDC99B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15" y="5177971"/>
            <a:ext cx="1657350" cy="1657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FCDFA8-292F-4476-928B-2D19B1A6194C}"/>
              </a:ext>
            </a:extLst>
          </p:cNvPr>
          <p:cNvSpPr txBox="1"/>
          <p:nvPr/>
        </p:nvSpPr>
        <p:spPr>
          <a:xfrm>
            <a:off x="607290" y="202736"/>
            <a:ext cx="102616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D0E64C"/>
                </a:solidFill>
              </a:rPr>
              <a:t>Advocacy on Financial Challenges</a:t>
            </a:r>
          </a:p>
          <a:p>
            <a:pPr>
              <a:buClr>
                <a:srgbClr val="D0E64C"/>
              </a:buClr>
            </a:pPr>
            <a:endParaRPr lang="en-US" sz="1100" dirty="0">
              <a:solidFill>
                <a:schemeClr val="bg1"/>
              </a:solidFill>
            </a:endParaRPr>
          </a:p>
          <a:p>
            <a:pPr>
              <a:buClr>
                <a:srgbClr val="D0E64C"/>
              </a:buClr>
            </a:pPr>
            <a:endParaRPr lang="en-US" sz="110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Stop 4% pay-go payment cut at the end of the year.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Medicare and Medicaid reimbursement increases.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Protecting the 340B program.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Rebasing inpatient behavioral health beds.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Timely payments for Critical Access Hospitals.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31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03360BB8-8FA9-46C2-99A4-AD71C807E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DA6CFDF-FA88-4C99-A561-5F02DDC99B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15" y="5177971"/>
            <a:ext cx="1657350" cy="1657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FCDFA8-292F-4476-928B-2D19B1A6194C}"/>
              </a:ext>
            </a:extLst>
          </p:cNvPr>
          <p:cNvSpPr txBox="1"/>
          <p:nvPr/>
        </p:nvSpPr>
        <p:spPr>
          <a:xfrm>
            <a:off x="607290" y="202736"/>
            <a:ext cx="9751225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D0E64C"/>
                </a:solidFill>
              </a:rPr>
              <a:t>Workforce Challenges</a:t>
            </a:r>
          </a:p>
          <a:p>
            <a:pPr>
              <a:buClr>
                <a:srgbClr val="D0E64C"/>
              </a:buClr>
            </a:pPr>
            <a:endParaRPr lang="en-US" sz="1100" dirty="0">
              <a:solidFill>
                <a:schemeClr val="bg1"/>
              </a:solidFill>
            </a:endParaRPr>
          </a:p>
          <a:p>
            <a:pPr>
              <a:buClr>
                <a:srgbClr val="D0E64C"/>
              </a:buClr>
            </a:pPr>
            <a:endParaRPr lang="en-US" sz="110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Hospitals report being 10-15% understaffed.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According to the Nebraska Center for Nursing, Nebraska will experience a workforce shortage of 5,435 nurses by 2025. 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73 of Nebraska’s 93 counties have less than the national average ratio of registered nurses to patients. 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9 counties in Nebraska have no registered nurses.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13 counties have no primary care physician.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44 counties do not have any OB-GYN physicians.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78 counties have no practicing psychiatrists.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About 20% of physicians and 18% of nurses in Nebraska are more than 60 years old.</a:t>
            </a:r>
          </a:p>
          <a:p>
            <a:pPr>
              <a:buClr>
                <a:srgbClr val="D0E64C"/>
              </a:buClr>
            </a:pPr>
            <a:endParaRPr lang="en-US" sz="2400" dirty="0">
              <a:solidFill>
                <a:schemeClr val="bg1"/>
              </a:solidFill>
            </a:endParaRPr>
          </a:p>
          <a:p>
            <a:pPr>
              <a:buClr>
                <a:srgbClr val="D0E64C"/>
              </a:buClr>
            </a:pPr>
            <a:endParaRPr lang="en-US" sz="240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2008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03360BB8-8FA9-46C2-99A4-AD71C807E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DA6CFDF-FA88-4C99-A561-5F02DDC99B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15" y="5177971"/>
            <a:ext cx="1657350" cy="1657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FCDFA8-292F-4476-928B-2D19B1A6194C}"/>
              </a:ext>
            </a:extLst>
          </p:cNvPr>
          <p:cNvSpPr txBox="1"/>
          <p:nvPr/>
        </p:nvSpPr>
        <p:spPr>
          <a:xfrm>
            <a:off x="607290" y="202736"/>
            <a:ext cx="102616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D0E64C"/>
                </a:solidFill>
              </a:rPr>
              <a:t>NEBRASKA HEALTH CARE WORKFORCE COLLABORATIVE</a:t>
            </a:r>
          </a:p>
          <a:p>
            <a:pPr>
              <a:buClr>
                <a:srgbClr val="D0E64C"/>
              </a:buClr>
            </a:pPr>
            <a:endParaRPr lang="en-US" sz="1100" dirty="0">
              <a:solidFill>
                <a:schemeClr val="bg1"/>
              </a:solidFill>
            </a:endParaRPr>
          </a:p>
          <a:p>
            <a:pPr>
              <a:buClr>
                <a:srgbClr val="D0E64C"/>
              </a:buClr>
            </a:pPr>
            <a:endParaRPr lang="en-US" sz="110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Nebraska Hospital Association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Nebraska Rural Health Association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Bryan College of Health Sciences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Center for Nursing/DHHS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Clarkson College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Health Center Association of Nebraska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Metropolitan Community College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Nebraska Association of Behavioral Health Organizations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Nebraska Chamber of Commerce &amp; Industry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1BC6BC-A467-4B81-809C-184EC439AB61}"/>
              </a:ext>
            </a:extLst>
          </p:cNvPr>
          <p:cNvSpPr txBox="1"/>
          <p:nvPr/>
        </p:nvSpPr>
        <p:spPr>
          <a:xfrm>
            <a:off x="6503982" y="1989421"/>
            <a:ext cx="5423222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endParaRPr lang="en-US" sz="110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Nebraska Community College Association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Nebraska Health Care Association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Nebraska Medical Association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Nebraska Methodist College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Nebraska Nurses Association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Nebraska Pharmacists Association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Nebraska State College System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University of Nebraska Medical Center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University of Nebraska System</a:t>
            </a:r>
          </a:p>
        </p:txBody>
      </p:sp>
    </p:spTree>
    <p:extLst>
      <p:ext uri="{BB962C8B-B14F-4D97-AF65-F5344CB8AC3E}">
        <p14:creationId xmlns:p14="http://schemas.microsoft.com/office/powerpoint/2010/main" val="28888633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03360BB8-8FA9-46C2-99A4-AD71C807E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DA6CFDF-FA88-4C99-A561-5F02DDC99B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15" y="5177971"/>
            <a:ext cx="1657350" cy="1657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FCDFA8-292F-4476-928B-2D19B1A6194C}"/>
              </a:ext>
            </a:extLst>
          </p:cNvPr>
          <p:cNvSpPr txBox="1"/>
          <p:nvPr/>
        </p:nvSpPr>
        <p:spPr>
          <a:xfrm>
            <a:off x="607290" y="202736"/>
            <a:ext cx="1068924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D0E64C"/>
                </a:solidFill>
              </a:rPr>
              <a:t>NEBRASKA HEALTH CARE WORKFORCE COLLABORATIVE</a:t>
            </a:r>
          </a:p>
          <a:p>
            <a:pPr>
              <a:buClr>
                <a:srgbClr val="D0E64C"/>
              </a:buClr>
            </a:pPr>
            <a:endParaRPr lang="en-US" sz="240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Drive statewide decisions based on data.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Future workforce projections by Nebraska hospitals, clinics, and other healthcare employers.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Aligning education programs to meet data-directed healthcare workforce needs.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Expand high-demand healthcare education programs by addressing the shortage of faculty, clinical training sites, and clinical preceptors.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Develop a comprehensive cataloging of financial aid resources.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Collaborate on the application process, so no interested applicant is turned away.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Collectively promote pathways to healthcare professions.</a:t>
            </a:r>
          </a:p>
        </p:txBody>
      </p:sp>
    </p:spTree>
    <p:extLst>
      <p:ext uri="{BB962C8B-B14F-4D97-AF65-F5344CB8AC3E}">
        <p14:creationId xmlns:p14="http://schemas.microsoft.com/office/powerpoint/2010/main" val="2495924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9109FC4-4BBA-4EDB-A06B-6F119E46261D}"/>
              </a:ext>
            </a:extLst>
          </p:cNvPr>
          <p:cNvGrpSpPr/>
          <p:nvPr/>
        </p:nvGrpSpPr>
        <p:grpSpPr>
          <a:xfrm>
            <a:off x="0" y="0"/>
            <a:ext cx="12192000" cy="6931872"/>
            <a:chOff x="0" y="-22679"/>
            <a:chExt cx="12192000" cy="6858000"/>
          </a:xfrm>
        </p:grpSpPr>
        <p:pic>
          <p:nvPicPr>
            <p:cNvPr id="3" name="Picture 2" descr="Shape&#10;&#10;Description automatically generated">
              <a:extLst>
                <a:ext uri="{FF2B5EF4-FFF2-40B4-BE49-F238E27FC236}">
                  <a16:creationId xmlns:a16="http://schemas.microsoft.com/office/drawing/2014/main" id="{03360BB8-8FA9-46C2-99A4-AD71C807E2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22679"/>
              <a:ext cx="12192000" cy="6858000"/>
            </a:xfrm>
            <a:prstGeom prst="rect">
              <a:avLst/>
            </a:prstGeom>
          </p:spPr>
        </p:pic>
        <p:pic>
          <p:nvPicPr>
            <p:cNvPr id="5" name="Picture 4" descr="Logo&#10;&#10;Description automatically generated">
              <a:extLst>
                <a:ext uri="{FF2B5EF4-FFF2-40B4-BE49-F238E27FC236}">
                  <a16:creationId xmlns:a16="http://schemas.microsoft.com/office/drawing/2014/main" id="{ADA6CFDF-FA88-4C99-A561-5F02DDC99B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8515" y="5177971"/>
              <a:ext cx="1657350" cy="1657350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99268C1-0EEA-47A7-83F4-B04B1C7D2563}"/>
              </a:ext>
            </a:extLst>
          </p:cNvPr>
          <p:cNvSpPr txBox="1"/>
          <p:nvPr/>
        </p:nvSpPr>
        <p:spPr>
          <a:xfrm>
            <a:off x="1743110" y="2508308"/>
            <a:ext cx="8705780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8000" b="1" dirty="0">
                <a:solidFill>
                  <a:srgbClr val="D0E64C"/>
                </a:solidFill>
              </a:rPr>
              <a:t>Who is the NHA?</a:t>
            </a:r>
            <a:endParaRPr lang="en-US" sz="8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759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03360BB8-8FA9-46C2-99A4-AD71C807E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DA6CFDF-FA88-4C99-A561-5F02DDC99B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15" y="5177971"/>
            <a:ext cx="1657350" cy="1657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FCDFA8-292F-4476-928B-2D19B1A6194C}"/>
              </a:ext>
            </a:extLst>
          </p:cNvPr>
          <p:cNvSpPr txBox="1"/>
          <p:nvPr/>
        </p:nvSpPr>
        <p:spPr>
          <a:xfrm>
            <a:off x="607290" y="202736"/>
            <a:ext cx="10261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D0E64C"/>
                </a:solidFill>
              </a:rPr>
              <a:t>Advocacy on Workforce Challenges</a:t>
            </a:r>
          </a:p>
          <a:p>
            <a:pPr>
              <a:buClr>
                <a:srgbClr val="D0E64C"/>
              </a:buClr>
            </a:pPr>
            <a:endParaRPr lang="en-US" sz="1100" dirty="0">
              <a:solidFill>
                <a:schemeClr val="bg1"/>
              </a:solidFill>
            </a:endParaRPr>
          </a:p>
          <a:p>
            <a:pPr>
              <a:buClr>
                <a:srgbClr val="D0E64C"/>
              </a:buClr>
            </a:pPr>
            <a:endParaRPr lang="en-US" sz="110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Support funding to expand current programs.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Incentivize more clinical sites and residency sites in rural communities.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HOSA Program funding.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471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03360BB8-8FA9-46C2-99A4-AD71C807E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DA6CFDF-FA88-4C99-A561-5F02DDC99B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15" y="5177971"/>
            <a:ext cx="1657350" cy="1657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FCDFA8-292F-4476-928B-2D19B1A6194C}"/>
              </a:ext>
            </a:extLst>
          </p:cNvPr>
          <p:cNvSpPr txBox="1"/>
          <p:nvPr/>
        </p:nvSpPr>
        <p:spPr>
          <a:xfrm>
            <a:off x="607290" y="202736"/>
            <a:ext cx="102616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D0E64C"/>
                </a:solidFill>
              </a:rPr>
              <a:t>Post-Acute Placement Challenges</a:t>
            </a:r>
          </a:p>
          <a:p>
            <a:pPr>
              <a:buClr>
                <a:srgbClr val="D0E64C"/>
              </a:buClr>
            </a:pPr>
            <a:endParaRPr lang="en-US" sz="1100" dirty="0">
              <a:solidFill>
                <a:schemeClr val="bg1"/>
              </a:solidFill>
            </a:endParaRPr>
          </a:p>
          <a:p>
            <a:pPr>
              <a:buClr>
                <a:srgbClr val="D0E64C"/>
              </a:buClr>
            </a:pPr>
            <a:endParaRPr lang="en-US" sz="110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Delays in patient discharges to the post-acute care settings have become a growing challenge for our hospitals.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COVID-19 has exacerbated the situation and created a large volume of patients who are ready for discharge from hospitals but cannot find an appropriate bed.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In October report 214 patients awaited placement for more than 7 days.</a:t>
            </a:r>
          </a:p>
          <a:p>
            <a:pPr marL="742950" lvl="1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68 for more than 30 days and 9 more than 6 months.</a:t>
            </a:r>
          </a:p>
          <a:p>
            <a:pPr marL="742950" lvl="1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Cases more than 400 days.</a:t>
            </a:r>
          </a:p>
          <a:p>
            <a:pPr marL="742950" lvl="1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Last year, three largest health systems reported 14,000; 12,000; and 9,500 avoidable days.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35 long-term care facilities have closed in Nebraska since 2017. 199 remain.</a:t>
            </a:r>
          </a:p>
          <a:p>
            <a:pPr marL="742950" lvl="1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Significant workforce issues.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Lack of behavioral health capacity.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Lack of guardianship capacity.</a:t>
            </a:r>
          </a:p>
        </p:txBody>
      </p:sp>
    </p:spTree>
    <p:extLst>
      <p:ext uri="{BB962C8B-B14F-4D97-AF65-F5344CB8AC3E}">
        <p14:creationId xmlns:p14="http://schemas.microsoft.com/office/powerpoint/2010/main" val="7414506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03360BB8-8FA9-46C2-99A4-AD71C807E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DA6CFDF-FA88-4C99-A561-5F02DDC99B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15" y="5177971"/>
            <a:ext cx="1657350" cy="1657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FCDFA8-292F-4476-928B-2D19B1A6194C}"/>
              </a:ext>
            </a:extLst>
          </p:cNvPr>
          <p:cNvSpPr txBox="1"/>
          <p:nvPr/>
        </p:nvSpPr>
        <p:spPr>
          <a:xfrm>
            <a:off x="913982" y="333357"/>
            <a:ext cx="9962265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D0E64C"/>
                </a:solidFill>
              </a:rPr>
              <a:t>Advocacy on Post-Acute Placement Challenges</a:t>
            </a:r>
          </a:p>
          <a:p>
            <a:pPr>
              <a:buClr>
                <a:srgbClr val="D0E64C"/>
              </a:buClr>
            </a:pPr>
            <a:endParaRPr lang="en-US" sz="1100" dirty="0">
              <a:solidFill>
                <a:schemeClr val="bg1"/>
              </a:solidFill>
            </a:endParaRPr>
          </a:p>
          <a:p>
            <a:pPr>
              <a:buClr>
                <a:srgbClr val="D0E64C"/>
              </a:buClr>
            </a:pPr>
            <a:endParaRPr lang="en-US" sz="110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New payment models for post-acute facilities to open and operate specialized units.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Grant program for post-acute facility investments to care for complex patients, including capital improvements, training and education, and durable medical equipment.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Improve guardianship capacity, wait list transparency, and prioritization of hospitalized patients.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Hospital reimbursement for holding medically cleared patients awaiting discharge to post-acute settings. 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Establish Medicaid Reimbursement for Long- Term Acute Care Hospitals.</a:t>
            </a:r>
          </a:p>
        </p:txBody>
      </p:sp>
    </p:spTree>
    <p:extLst>
      <p:ext uri="{BB962C8B-B14F-4D97-AF65-F5344CB8AC3E}">
        <p14:creationId xmlns:p14="http://schemas.microsoft.com/office/powerpoint/2010/main" val="30949383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03360BB8-8FA9-46C2-99A4-AD71C807E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DA6CFDF-FA88-4C99-A561-5F02DDC99B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15" y="5177971"/>
            <a:ext cx="1657350" cy="1657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FCDFA8-292F-4476-928B-2D19B1A6194C}"/>
              </a:ext>
            </a:extLst>
          </p:cNvPr>
          <p:cNvSpPr txBox="1"/>
          <p:nvPr/>
        </p:nvSpPr>
        <p:spPr>
          <a:xfrm>
            <a:off x="607290" y="139236"/>
            <a:ext cx="9751225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D0E64C"/>
                </a:solidFill>
              </a:rPr>
              <a:t>Commercial Payer Challenges</a:t>
            </a:r>
          </a:p>
          <a:p>
            <a:pPr>
              <a:buClr>
                <a:srgbClr val="D0E64C"/>
              </a:buClr>
            </a:pPr>
            <a:endParaRPr lang="en-US" sz="1100" dirty="0">
              <a:solidFill>
                <a:schemeClr val="bg1"/>
              </a:solidFill>
            </a:endParaRPr>
          </a:p>
          <a:p>
            <a:pPr>
              <a:buClr>
                <a:srgbClr val="D0E64C"/>
              </a:buClr>
            </a:pPr>
            <a:endParaRPr lang="en-US" sz="1100" dirty="0">
              <a:solidFill>
                <a:schemeClr val="bg1"/>
              </a:solidFill>
            </a:endParaRPr>
          </a:p>
          <a:p>
            <a:pPr>
              <a:buClr>
                <a:srgbClr val="D0E64C"/>
              </a:buClr>
            </a:pPr>
            <a:r>
              <a:rPr lang="en-US" sz="2400" b="1" dirty="0">
                <a:solidFill>
                  <a:schemeClr val="bg1"/>
                </a:solidFill>
              </a:rPr>
              <a:t>Growing Administrative Burdens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According to the AHA, 78% of hospitals and health systems’ report their experience working with commercial insurers is getting worse, not better.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Some commercial insurer policies and practices appear designed to simply create barriers to appropriate payment.</a:t>
            </a:r>
          </a:p>
          <a:p>
            <a:pPr marL="742950" lvl="1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Contribute to clinician burnout.</a:t>
            </a:r>
          </a:p>
          <a:p>
            <a:pPr marL="742950" lvl="1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Driving up administrative costs for the health care system.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Prior authorization denials can result in delays of necessary treatment for patients and ultimately lead to unexpected medical bills.</a:t>
            </a:r>
          </a:p>
          <a:p>
            <a:pPr marL="742950" lvl="1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Current CMS rules allow Medicare Advantage plans to take up to 14 days to respond.</a:t>
            </a:r>
          </a:p>
          <a:p>
            <a:pPr marL="742950" lvl="1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69% overturn rate of inpatient prior authorization denial appeals.</a:t>
            </a:r>
          </a:p>
        </p:txBody>
      </p:sp>
    </p:spTree>
    <p:extLst>
      <p:ext uri="{BB962C8B-B14F-4D97-AF65-F5344CB8AC3E}">
        <p14:creationId xmlns:p14="http://schemas.microsoft.com/office/powerpoint/2010/main" val="31534496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03360BB8-8FA9-46C2-99A4-AD71C807E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DA6CFDF-FA88-4C99-A561-5F02DDC99B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15" y="5177971"/>
            <a:ext cx="1657350" cy="1657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FCDFA8-292F-4476-928B-2D19B1A6194C}"/>
              </a:ext>
            </a:extLst>
          </p:cNvPr>
          <p:cNvSpPr txBox="1"/>
          <p:nvPr/>
        </p:nvSpPr>
        <p:spPr>
          <a:xfrm>
            <a:off x="607290" y="202736"/>
            <a:ext cx="10261600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D0E64C"/>
                </a:solidFill>
              </a:rPr>
              <a:t>Commercial Payer Challenges</a:t>
            </a:r>
          </a:p>
          <a:p>
            <a:pPr>
              <a:buClr>
                <a:srgbClr val="D0E64C"/>
              </a:buClr>
            </a:pPr>
            <a:endParaRPr lang="en-US" sz="1100" dirty="0">
              <a:solidFill>
                <a:schemeClr val="bg1"/>
              </a:solidFill>
            </a:endParaRPr>
          </a:p>
          <a:p>
            <a:pPr>
              <a:buClr>
                <a:srgbClr val="D0E64C"/>
              </a:buClr>
            </a:pPr>
            <a:endParaRPr lang="en-US" sz="240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Telehealth payment. One commercial payer in Nebraska recently cut reimbursements for telehealth to 50 percent of an inpatient visit.</a:t>
            </a:r>
          </a:p>
          <a:p>
            <a:pPr marL="742950" lvl="1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Nebraskans, especially vulnerable and underserved populations, have relied on telehealth to receive timely care.</a:t>
            </a:r>
          </a:p>
          <a:p>
            <a:pPr marL="742950" lvl="1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Providers must be fairly compensated for their time and the infrastructure necessary to build telehealth care programs.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White bagging. Requiring hospitals to dispense drug from outside pharmacy.</a:t>
            </a:r>
          </a:p>
          <a:p>
            <a:pPr marL="742950" lvl="1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Patient safety and timely access to care concerns.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2276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03360BB8-8FA9-46C2-99A4-AD71C807E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DA6CFDF-FA88-4C99-A561-5F02DDC99B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15" y="5177971"/>
            <a:ext cx="1657350" cy="1657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FCDFA8-292F-4476-928B-2D19B1A6194C}"/>
              </a:ext>
            </a:extLst>
          </p:cNvPr>
          <p:cNvSpPr txBox="1"/>
          <p:nvPr/>
        </p:nvSpPr>
        <p:spPr>
          <a:xfrm>
            <a:off x="607290" y="202736"/>
            <a:ext cx="1006071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D0E64C"/>
                </a:solidFill>
              </a:rPr>
              <a:t>Advocacy on Commercial Payer Challenges</a:t>
            </a:r>
          </a:p>
          <a:p>
            <a:pPr>
              <a:buClr>
                <a:srgbClr val="D0E64C"/>
              </a:buClr>
            </a:pPr>
            <a:endParaRPr lang="en-US" sz="1100" dirty="0">
              <a:solidFill>
                <a:schemeClr val="bg1"/>
              </a:solidFill>
            </a:endParaRPr>
          </a:p>
          <a:p>
            <a:pPr>
              <a:buClr>
                <a:srgbClr val="D0E64C"/>
              </a:buClr>
            </a:pPr>
            <a:endParaRPr lang="en-US" sz="110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Prior authorization reform for Medicare Advantage.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Standardize prior authorization requirements and processes.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Payment parity for telehealth services.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Address white bagging and limitations on hospital specialty pharmacy.</a:t>
            </a: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D0E64C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8023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03360BB8-8FA9-46C2-99A4-AD71C807E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DA6CFDF-FA88-4C99-A561-5F02DDC99B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15" y="5216071"/>
            <a:ext cx="1657350" cy="1657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FCDFA8-292F-4476-928B-2D19B1A6194C}"/>
              </a:ext>
            </a:extLst>
          </p:cNvPr>
          <p:cNvSpPr txBox="1"/>
          <p:nvPr/>
        </p:nvSpPr>
        <p:spPr>
          <a:xfrm>
            <a:off x="939800" y="207433"/>
            <a:ext cx="10261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D0E64C"/>
                </a:solidFill>
              </a:rPr>
              <a:t>Data Partnership with UNMC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solidFill>
                <a:schemeClr val="bg1"/>
              </a:solidFill>
            </a:endParaRP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Announced in October</a:t>
            </a: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Collaboration on 837i claims data from all Nebraska hospitals</a:t>
            </a: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No patient identifiers, but includes REaL data, zip code, and age</a:t>
            </a:r>
          </a:p>
        </p:txBody>
      </p:sp>
    </p:spTree>
    <p:extLst>
      <p:ext uri="{BB962C8B-B14F-4D97-AF65-F5344CB8AC3E}">
        <p14:creationId xmlns:p14="http://schemas.microsoft.com/office/powerpoint/2010/main" val="6212154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9109FC4-4BBA-4EDB-A06B-6F119E46261D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-272616"/>
            <a:chExt cx="12192000" cy="6858000"/>
          </a:xfrm>
        </p:grpSpPr>
        <p:pic>
          <p:nvPicPr>
            <p:cNvPr id="3" name="Picture 2" descr="Shape&#10;&#10;Description automatically generated">
              <a:extLst>
                <a:ext uri="{FF2B5EF4-FFF2-40B4-BE49-F238E27FC236}">
                  <a16:creationId xmlns:a16="http://schemas.microsoft.com/office/drawing/2014/main" id="{03360BB8-8FA9-46C2-99A4-AD71C807E2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272616"/>
              <a:ext cx="12192000" cy="6858000"/>
            </a:xfrm>
            <a:prstGeom prst="rect">
              <a:avLst/>
            </a:prstGeom>
          </p:spPr>
        </p:pic>
        <p:pic>
          <p:nvPicPr>
            <p:cNvPr id="5" name="Picture 4" descr="Logo&#10;&#10;Description automatically generated">
              <a:extLst>
                <a:ext uri="{FF2B5EF4-FFF2-40B4-BE49-F238E27FC236}">
                  <a16:creationId xmlns:a16="http://schemas.microsoft.com/office/drawing/2014/main" id="{ADA6CFDF-FA88-4C99-A561-5F02DDC99B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8515" y="4876944"/>
              <a:ext cx="1657350" cy="1657350"/>
            </a:xfrm>
            <a:prstGeom prst="rect">
              <a:avLst/>
            </a:prstGeom>
          </p:spPr>
        </p:pic>
      </p:grp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5B3C3297-3D5E-DBD8-75B9-84B483AC88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6541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9109FC4-4BBA-4EDB-A06B-6F119E46261D}"/>
              </a:ext>
            </a:extLst>
          </p:cNvPr>
          <p:cNvGrpSpPr/>
          <p:nvPr/>
        </p:nvGrpSpPr>
        <p:grpSpPr>
          <a:xfrm>
            <a:off x="0" y="0"/>
            <a:ext cx="12192000" cy="7107937"/>
            <a:chOff x="0" y="-272616"/>
            <a:chExt cx="12192000" cy="7107937"/>
          </a:xfrm>
        </p:grpSpPr>
        <p:pic>
          <p:nvPicPr>
            <p:cNvPr id="3" name="Picture 2" descr="Shape&#10;&#10;Description automatically generated">
              <a:extLst>
                <a:ext uri="{FF2B5EF4-FFF2-40B4-BE49-F238E27FC236}">
                  <a16:creationId xmlns:a16="http://schemas.microsoft.com/office/drawing/2014/main" id="{03360BB8-8FA9-46C2-99A4-AD71C807E2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272616"/>
              <a:ext cx="12192000" cy="6858000"/>
            </a:xfrm>
            <a:prstGeom prst="rect">
              <a:avLst/>
            </a:prstGeom>
          </p:spPr>
        </p:pic>
        <p:pic>
          <p:nvPicPr>
            <p:cNvPr id="5" name="Picture 4" descr="Logo&#10;&#10;Description automatically generated">
              <a:extLst>
                <a:ext uri="{FF2B5EF4-FFF2-40B4-BE49-F238E27FC236}">
                  <a16:creationId xmlns:a16="http://schemas.microsoft.com/office/drawing/2014/main" id="{ADA6CFDF-FA88-4C99-A561-5F02DDC99B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8515" y="5177971"/>
              <a:ext cx="1657350" cy="1657350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99268C1-0EEA-47A7-83F4-B04B1C7D2563}"/>
              </a:ext>
            </a:extLst>
          </p:cNvPr>
          <p:cNvSpPr txBox="1"/>
          <p:nvPr/>
        </p:nvSpPr>
        <p:spPr>
          <a:xfrm>
            <a:off x="1743110" y="2667342"/>
            <a:ext cx="8705780" cy="36009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8000" b="1" dirty="0">
                <a:solidFill>
                  <a:srgbClr val="D0E64C"/>
                </a:solidFill>
              </a:rPr>
              <a:t>Questions?</a:t>
            </a:r>
          </a:p>
          <a:p>
            <a:pPr algn="ctr"/>
            <a:endParaRPr lang="en-US" sz="2400" dirty="0">
              <a:solidFill>
                <a:schemeClr val="bg1"/>
              </a:solidFill>
            </a:endParaRPr>
          </a:p>
          <a:p>
            <a:pPr algn="ctr"/>
            <a:endParaRPr lang="en-US" sz="2400" dirty="0">
              <a:solidFill>
                <a:schemeClr val="bg1"/>
              </a:solidFill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Jeremy Nordquist, MPA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President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Nebraska Hospital Association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jnordquist@nebraskahospitals.org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402-578-6442</a:t>
            </a:r>
          </a:p>
        </p:txBody>
      </p:sp>
    </p:spTree>
    <p:extLst>
      <p:ext uri="{BB962C8B-B14F-4D97-AF65-F5344CB8AC3E}">
        <p14:creationId xmlns:p14="http://schemas.microsoft.com/office/powerpoint/2010/main" val="3735969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9109FC4-4BBA-4EDB-A06B-6F119E46261D}"/>
              </a:ext>
            </a:extLst>
          </p:cNvPr>
          <p:cNvGrpSpPr/>
          <p:nvPr/>
        </p:nvGrpSpPr>
        <p:grpSpPr>
          <a:xfrm>
            <a:off x="0" y="-22680"/>
            <a:ext cx="12192000" cy="6880679"/>
            <a:chOff x="0" y="-22679"/>
            <a:chExt cx="12192000" cy="6858000"/>
          </a:xfrm>
        </p:grpSpPr>
        <p:pic>
          <p:nvPicPr>
            <p:cNvPr id="3" name="Picture 2" descr="Shape&#10;&#10;Description automatically generated">
              <a:extLst>
                <a:ext uri="{FF2B5EF4-FFF2-40B4-BE49-F238E27FC236}">
                  <a16:creationId xmlns:a16="http://schemas.microsoft.com/office/drawing/2014/main" id="{03360BB8-8FA9-46C2-99A4-AD71C807E2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22679"/>
              <a:ext cx="12192000" cy="6858000"/>
            </a:xfrm>
            <a:prstGeom prst="rect">
              <a:avLst/>
            </a:prstGeom>
          </p:spPr>
        </p:pic>
        <p:pic>
          <p:nvPicPr>
            <p:cNvPr id="5" name="Picture 4" descr="Logo&#10;&#10;Description automatically generated">
              <a:extLst>
                <a:ext uri="{FF2B5EF4-FFF2-40B4-BE49-F238E27FC236}">
                  <a16:creationId xmlns:a16="http://schemas.microsoft.com/office/drawing/2014/main" id="{ADA6CFDF-FA88-4C99-A561-5F02DDC99B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8515" y="5177971"/>
              <a:ext cx="1657350" cy="165735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BFCDFA8-292F-4476-928B-2D19B1A6194C}"/>
                </a:ext>
              </a:extLst>
            </p:cNvPr>
            <p:cNvSpPr txBox="1"/>
            <p:nvPr/>
          </p:nvSpPr>
          <p:spPr>
            <a:xfrm>
              <a:off x="975558" y="650193"/>
              <a:ext cx="4203700" cy="144655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sz="4400" b="1" dirty="0">
                  <a:solidFill>
                    <a:srgbClr val="D0E64C"/>
                  </a:solidFill>
                </a:rPr>
                <a:t>92 member hospitals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99268C1-0EEA-47A7-83F4-B04B1C7D2563}"/>
              </a:ext>
            </a:extLst>
          </p:cNvPr>
          <p:cNvSpPr txBox="1"/>
          <p:nvPr/>
        </p:nvSpPr>
        <p:spPr>
          <a:xfrm>
            <a:off x="6154815" y="1373468"/>
            <a:ext cx="4740712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400" b="1" dirty="0">
                <a:solidFill>
                  <a:srgbClr val="D0E64C"/>
                </a:solidFill>
              </a:rPr>
              <a:t>Nearly 50,000 hospital employees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DC20EA-D08A-E87C-3620-5916EB82AA8A}"/>
              </a:ext>
            </a:extLst>
          </p:cNvPr>
          <p:cNvSpPr txBox="1"/>
          <p:nvPr/>
        </p:nvSpPr>
        <p:spPr>
          <a:xfrm>
            <a:off x="1024927" y="2637834"/>
            <a:ext cx="4203700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$7.5B in total expenditures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1EA091-9A4A-02BD-7CE3-71C3993B13C6}"/>
              </a:ext>
            </a:extLst>
          </p:cNvPr>
          <p:cNvSpPr txBox="1"/>
          <p:nvPr/>
        </p:nvSpPr>
        <p:spPr>
          <a:xfrm>
            <a:off x="975558" y="4661957"/>
            <a:ext cx="4203700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400" b="1" dirty="0">
                <a:solidFill>
                  <a:srgbClr val="D0E64C"/>
                </a:solidFill>
              </a:rPr>
              <a:t>$15B in total economic impact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258B11-721B-0316-D014-F06A80B2234A}"/>
              </a:ext>
            </a:extLst>
          </p:cNvPr>
          <p:cNvSpPr txBox="1"/>
          <p:nvPr/>
        </p:nvSpPr>
        <p:spPr>
          <a:xfrm>
            <a:off x="6154815" y="3938682"/>
            <a:ext cx="4203700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$3.5B in salary and benefits</a:t>
            </a:r>
          </a:p>
        </p:txBody>
      </p:sp>
    </p:spTree>
    <p:extLst>
      <p:ext uri="{BB962C8B-B14F-4D97-AF65-F5344CB8AC3E}">
        <p14:creationId xmlns:p14="http://schemas.microsoft.com/office/powerpoint/2010/main" val="3146051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9109FC4-4BBA-4EDB-A06B-6F119E46261D}"/>
              </a:ext>
            </a:extLst>
          </p:cNvPr>
          <p:cNvGrpSpPr/>
          <p:nvPr/>
        </p:nvGrpSpPr>
        <p:grpSpPr>
          <a:xfrm>
            <a:off x="0" y="-68154"/>
            <a:ext cx="12192000" cy="7193129"/>
            <a:chOff x="0" y="-22679"/>
            <a:chExt cx="12192000" cy="6858000"/>
          </a:xfrm>
        </p:grpSpPr>
        <p:pic>
          <p:nvPicPr>
            <p:cNvPr id="3" name="Picture 2" descr="Shape&#10;&#10;Description automatically generated">
              <a:extLst>
                <a:ext uri="{FF2B5EF4-FFF2-40B4-BE49-F238E27FC236}">
                  <a16:creationId xmlns:a16="http://schemas.microsoft.com/office/drawing/2014/main" id="{03360BB8-8FA9-46C2-99A4-AD71C807E2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22679"/>
              <a:ext cx="12192000" cy="6858000"/>
            </a:xfrm>
            <a:prstGeom prst="rect">
              <a:avLst/>
            </a:prstGeom>
          </p:spPr>
        </p:pic>
        <p:pic>
          <p:nvPicPr>
            <p:cNvPr id="5" name="Picture 4" descr="Logo&#10;&#10;Description automatically generated">
              <a:extLst>
                <a:ext uri="{FF2B5EF4-FFF2-40B4-BE49-F238E27FC236}">
                  <a16:creationId xmlns:a16="http://schemas.microsoft.com/office/drawing/2014/main" id="{ADA6CFDF-FA88-4C99-A561-5F02DDC99B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8515" y="5177971"/>
              <a:ext cx="1657350" cy="1657350"/>
            </a:xfrm>
            <a:prstGeom prst="rect">
              <a:avLst/>
            </a:prstGeom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4A386720-4B3E-3DDE-9682-A47ACEB6FFB8}"/>
              </a:ext>
            </a:extLst>
          </p:cNvPr>
          <p:cNvSpPr txBox="1"/>
          <p:nvPr/>
        </p:nvSpPr>
        <p:spPr>
          <a:xfrm>
            <a:off x="804581" y="321733"/>
            <a:ext cx="1017389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D0E64C"/>
                </a:solidFill>
              </a:rPr>
              <a:t>Collective Community Benefits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Community benefit refers to the initiatives, activities, and investments undertaken by tax-exempt hospitals to improve health in the communities they serve.</a:t>
            </a: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Non-profit hospitals must report community benefits on IRS Form 990.</a:t>
            </a: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Non-profit hospitals must complete a community health needs assessment every three years.</a:t>
            </a: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$1.38B in total community benefits</a:t>
            </a:r>
          </a:p>
          <a:p>
            <a:pPr marL="800100" lvl="1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$737M in charity care unpaid costs of Medicare and Medicaid</a:t>
            </a:r>
          </a:p>
          <a:p>
            <a:pPr marL="800100" lvl="1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$186M in bad debt</a:t>
            </a:r>
          </a:p>
          <a:p>
            <a:pPr marL="800100" lvl="1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$464M in other benefits like community health improvement initiatives, education programs, and health research</a:t>
            </a: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912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9109FC4-4BBA-4EDB-A06B-6F119E46261D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-22679"/>
            <a:chExt cx="12192000" cy="6858000"/>
          </a:xfrm>
        </p:grpSpPr>
        <p:pic>
          <p:nvPicPr>
            <p:cNvPr id="3" name="Picture 2" descr="Shape&#10;&#10;Description automatically generated">
              <a:extLst>
                <a:ext uri="{FF2B5EF4-FFF2-40B4-BE49-F238E27FC236}">
                  <a16:creationId xmlns:a16="http://schemas.microsoft.com/office/drawing/2014/main" id="{03360BB8-8FA9-46C2-99A4-AD71C807E2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22679"/>
              <a:ext cx="12192000" cy="6858000"/>
            </a:xfrm>
            <a:prstGeom prst="rect">
              <a:avLst/>
            </a:prstGeom>
          </p:spPr>
        </p:pic>
        <p:pic>
          <p:nvPicPr>
            <p:cNvPr id="5" name="Picture 4" descr="Logo&#10;&#10;Description automatically generated">
              <a:extLst>
                <a:ext uri="{FF2B5EF4-FFF2-40B4-BE49-F238E27FC236}">
                  <a16:creationId xmlns:a16="http://schemas.microsoft.com/office/drawing/2014/main" id="{ADA6CFDF-FA88-4C99-A561-5F02DDC99B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8515" y="5177971"/>
              <a:ext cx="1657350" cy="1657350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99268C1-0EEA-47A7-83F4-B04B1C7D2563}"/>
              </a:ext>
            </a:extLst>
          </p:cNvPr>
          <p:cNvSpPr txBox="1"/>
          <p:nvPr/>
        </p:nvSpPr>
        <p:spPr>
          <a:xfrm>
            <a:off x="244694" y="2508308"/>
            <a:ext cx="11638742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8000" b="1" dirty="0">
                <a:solidFill>
                  <a:srgbClr val="D0E64C"/>
                </a:solidFill>
              </a:rPr>
              <a:t>What does the NHA do?</a:t>
            </a:r>
            <a:endParaRPr lang="en-US" sz="8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449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9109FC4-4BBA-4EDB-A06B-6F119E46261D}"/>
              </a:ext>
            </a:extLst>
          </p:cNvPr>
          <p:cNvGrpSpPr/>
          <p:nvPr/>
        </p:nvGrpSpPr>
        <p:grpSpPr>
          <a:xfrm>
            <a:off x="0" y="-22680"/>
            <a:ext cx="12192000" cy="6928955"/>
            <a:chOff x="0" y="-22679"/>
            <a:chExt cx="12192000" cy="6858000"/>
          </a:xfrm>
        </p:grpSpPr>
        <p:pic>
          <p:nvPicPr>
            <p:cNvPr id="3" name="Picture 2" descr="Shape&#10;&#10;Description automatically generated">
              <a:extLst>
                <a:ext uri="{FF2B5EF4-FFF2-40B4-BE49-F238E27FC236}">
                  <a16:creationId xmlns:a16="http://schemas.microsoft.com/office/drawing/2014/main" id="{03360BB8-8FA9-46C2-99A4-AD71C807E2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22679"/>
              <a:ext cx="12192000" cy="6858000"/>
            </a:xfrm>
            <a:prstGeom prst="rect">
              <a:avLst/>
            </a:prstGeom>
          </p:spPr>
        </p:pic>
        <p:pic>
          <p:nvPicPr>
            <p:cNvPr id="5" name="Picture 4" descr="Logo&#10;&#10;Description automatically generated">
              <a:extLst>
                <a:ext uri="{FF2B5EF4-FFF2-40B4-BE49-F238E27FC236}">
                  <a16:creationId xmlns:a16="http://schemas.microsoft.com/office/drawing/2014/main" id="{ADA6CFDF-FA88-4C99-A561-5F02DDC99B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8515" y="5177971"/>
              <a:ext cx="1657350" cy="165735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BFCDFA8-292F-4476-928B-2D19B1A6194C}"/>
                </a:ext>
              </a:extLst>
            </p:cNvPr>
            <p:cNvSpPr txBox="1"/>
            <p:nvPr/>
          </p:nvSpPr>
          <p:spPr>
            <a:xfrm>
              <a:off x="975558" y="1042996"/>
              <a:ext cx="4203700" cy="350865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sz="5400" b="1" dirty="0">
                  <a:solidFill>
                    <a:srgbClr val="D0E64C"/>
                  </a:solidFill>
                </a:rPr>
                <a:t>Mission</a:t>
              </a:r>
            </a:p>
            <a:p>
              <a:r>
                <a:rPr lang="en-US" sz="2800" dirty="0">
                  <a:solidFill>
                    <a:schemeClr val="bg1"/>
                  </a:solidFill>
                </a:rPr>
                <a:t>To serve Nebraska hospitals by being the </a:t>
              </a:r>
              <a:r>
                <a:rPr lang="en-US" sz="2800" dirty="0">
                  <a:solidFill>
                    <a:srgbClr val="CCE43C"/>
                  </a:solidFill>
                </a:rPr>
                <a:t>most trusted voice</a:t>
              </a:r>
              <a:r>
                <a:rPr lang="en-US" sz="2800" dirty="0">
                  <a:solidFill>
                    <a:schemeClr val="bg1"/>
                  </a:solidFill>
                </a:rPr>
                <a:t> and </a:t>
              </a:r>
              <a:r>
                <a:rPr lang="en-US" sz="2800" dirty="0">
                  <a:solidFill>
                    <a:srgbClr val="CCE43C"/>
                  </a:solidFill>
                </a:rPr>
                <a:t>influential advocate</a:t>
              </a:r>
              <a:r>
                <a:rPr lang="en-US" sz="2800" dirty="0">
                  <a:solidFill>
                    <a:schemeClr val="bg1"/>
                  </a:solidFill>
                </a:rPr>
                <a:t> in health care and a driver of hospital </a:t>
              </a:r>
              <a:r>
                <a:rPr lang="en-US" sz="2800" dirty="0">
                  <a:solidFill>
                    <a:srgbClr val="CCE43C"/>
                  </a:solidFill>
                </a:rPr>
                <a:t>quality and safety improvement</a:t>
              </a:r>
              <a:r>
                <a:rPr lang="en-US" sz="2800" dirty="0">
                  <a:solidFill>
                    <a:schemeClr val="bg1"/>
                  </a:solidFill>
                </a:rPr>
                <a:t>.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99268C1-0EEA-47A7-83F4-B04B1C7D2563}"/>
              </a:ext>
            </a:extLst>
          </p:cNvPr>
          <p:cNvSpPr txBox="1"/>
          <p:nvPr/>
        </p:nvSpPr>
        <p:spPr>
          <a:xfrm>
            <a:off x="6154815" y="1042996"/>
            <a:ext cx="4203700" cy="30777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5400" b="1" dirty="0">
                <a:solidFill>
                  <a:srgbClr val="D0E64C"/>
                </a:solidFill>
              </a:rPr>
              <a:t>Vision</a:t>
            </a:r>
          </a:p>
          <a:p>
            <a:r>
              <a:rPr lang="en-US" sz="2800" dirty="0">
                <a:solidFill>
                  <a:schemeClr val="bg1"/>
                </a:solidFill>
              </a:rPr>
              <a:t>To </a:t>
            </a:r>
            <a:r>
              <a:rPr lang="en-US" sz="2800" dirty="0">
                <a:solidFill>
                  <a:srgbClr val="CCE43C"/>
                </a:solidFill>
              </a:rPr>
              <a:t>improve the health </a:t>
            </a:r>
          </a:p>
          <a:p>
            <a:r>
              <a:rPr lang="en-US" sz="2800" dirty="0">
                <a:solidFill>
                  <a:srgbClr val="CCE43C"/>
                </a:solidFill>
              </a:rPr>
              <a:t>and well-being of </a:t>
            </a:r>
          </a:p>
          <a:p>
            <a:r>
              <a:rPr lang="en-US" sz="2800" dirty="0">
                <a:solidFill>
                  <a:srgbClr val="CCE43C"/>
                </a:solidFill>
              </a:rPr>
              <a:t>all Nebraskans </a:t>
            </a:r>
            <a:r>
              <a:rPr lang="en-US" sz="2800" dirty="0">
                <a:solidFill>
                  <a:schemeClr val="bg1"/>
                </a:solidFill>
              </a:rPr>
              <a:t>by </a:t>
            </a:r>
          </a:p>
          <a:p>
            <a:r>
              <a:rPr lang="en-US" sz="2800" dirty="0">
                <a:solidFill>
                  <a:schemeClr val="bg1"/>
                </a:solidFill>
              </a:rPr>
              <a:t>supporting and unifying </a:t>
            </a:r>
          </a:p>
          <a:p>
            <a:r>
              <a:rPr lang="en-US" sz="2800" dirty="0">
                <a:solidFill>
                  <a:schemeClr val="bg1"/>
                </a:solidFill>
              </a:rPr>
              <a:t>Nebraska hospitals.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979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03360BB8-8FA9-46C2-99A4-AD71C807E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680"/>
            <a:ext cx="12192000" cy="6880679"/>
          </a:xfrm>
          <a:prstGeom prst="rect">
            <a:avLst/>
          </a:prstGeom>
        </p:spPr>
      </p:pic>
      <p:pic>
        <p:nvPicPr>
          <p:cNvPr id="7" name="Picture 6" descr="A picture containing diagram&#10;&#10;Description automatically generated">
            <a:extLst>
              <a:ext uri="{FF2B5EF4-FFF2-40B4-BE49-F238E27FC236}">
                <a16:creationId xmlns:a16="http://schemas.microsoft.com/office/drawing/2014/main" id="{F32A238A-64C7-4363-8249-AC7F3942BF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09" y="-351738"/>
            <a:ext cx="10251346" cy="720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502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03360BB8-8FA9-46C2-99A4-AD71C807E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DA6CFDF-FA88-4C99-A561-5F02DDC99B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15" y="5177971"/>
            <a:ext cx="1657350" cy="1657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FCDFA8-292F-4476-928B-2D19B1A6194C}"/>
              </a:ext>
            </a:extLst>
          </p:cNvPr>
          <p:cNvSpPr txBox="1"/>
          <p:nvPr/>
        </p:nvSpPr>
        <p:spPr>
          <a:xfrm>
            <a:off x="939800" y="321733"/>
            <a:ext cx="10261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D0E64C"/>
                </a:solidFill>
              </a:rPr>
              <a:t>Trust and Confidence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Grow unity among member hospitals to speak with one voice about the high-quality health care provided by Nebraska hospitals.</a:t>
            </a: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Promote messaging that Nebraska hospitals are essential for a strong Nebraska, provide care 24/7 throughout the state, and care for all who enter our doors.</a:t>
            </a: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Take a leadership role in health care policy and be the convener of the health care community in Nebraska.</a:t>
            </a: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Communicate to the public and opinion leaders about current hospital challenges.</a:t>
            </a: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Partner with hospitals to promote important public service announcements.</a:t>
            </a:r>
          </a:p>
        </p:txBody>
      </p:sp>
    </p:spTree>
    <p:extLst>
      <p:ext uri="{BB962C8B-B14F-4D97-AF65-F5344CB8AC3E}">
        <p14:creationId xmlns:p14="http://schemas.microsoft.com/office/powerpoint/2010/main" val="1574790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03360BB8-8FA9-46C2-99A4-AD71C807E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DA6CFDF-FA88-4C99-A561-5F02DDC99B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15" y="5203371"/>
            <a:ext cx="1657350" cy="1657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FCDFA8-292F-4476-928B-2D19B1A6194C}"/>
              </a:ext>
            </a:extLst>
          </p:cNvPr>
          <p:cNvSpPr txBox="1"/>
          <p:nvPr/>
        </p:nvSpPr>
        <p:spPr>
          <a:xfrm>
            <a:off x="939800" y="270933"/>
            <a:ext cx="10261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D0E64C"/>
                </a:solidFill>
              </a:rPr>
              <a:t>Workforce Development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Lead efforts to develop a statewide health care workforce plan based on current and future health care workforce needs; partner with higher education and business entities focused on workforce development.</a:t>
            </a: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Advocate for expansion of nursing, allied health, and clinical support education programs.</a:t>
            </a: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Advocate for funding to expand physician residency and nurse clinical training sites in rural Nebraska.</a:t>
            </a: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Share best practices for new staffing models and collaborate with higher education to align education models to current hospital operations.</a:t>
            </a:r>
          </a:p>
          <a:p>
            <a:pPr marL="342900" indent="-342900">
              <a:buClr>
                <a:srgbClr val="D0E64C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Reach K-12 and nontraditional students to promote health care career opportunities and financial support available to pursue a health care career.</a:t>
            </a:r>
          </a:p>
        </p:txBody>
      </p:sp>
    </p:spTree>
    <p:extLst>
      <p:ext uri="{BB962C8B-B14F-4D97-AF65-F5344CB8AC3E}">
        <p14:creationId xmlns:p14="http://schemas.microsoft.com/office/powerpoint/2010/main" val="1149680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98A96ABF70C34883CEE692389F9252" ma:contentTypeVersion="4" ma:contentTypeDescription="Create a new document." ma:contentTypeScope="" ma:versionID="1220f88a4c072701f743f9a07a4f94a2">
  <xsd:schema xmlns:xsd="http://www.w3.org/2001/XMLSchema" xmlns:xs="http://www.w3.org/2001/XMLSchema" xmlns:p="http://schemas.microsoft.com/office/2006/metadata/properties" xmlns:ns3="e9101610-9e5e-444b-a228-cfdec7e4e4cf" targetNamespace="http://schemas.microsoft.com/office/2006/metadata/properties" ma:root="true" ma:fieldsID="1cb0ae22cd78eb4af0d940f7e7cba4bd" ns3:_="">
    <xsd:import namespace="e9101610-9e5e-444b-a228-cfdec7e4e4c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101610-9e5e-444b-a228-cfdec7e4e4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00972F-5D0B-4248-A4B6-36D1362CDD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A54EBC9-01C0-4D87-B21B-1DE7D6CE1D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101610-9e5e-444b-a228-cfdec7e4e4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DA3906C-F9D2-4E47-88E4-465FD0729174}">
  <ds:schemaRefs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e9101610-9e5e-444b-a228-cfdec7e4e4cf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28564</TotalTime>
  <Words>1495</Words>
  <Application>Microsoft Office PowerPoint</Application>
  <PresentationFormat>Widescreen</PresentationFormat>
  <Paragraphs>192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Noonan</dc:creator>
  <cp:lastModifiedBy>Jeremy Nordquist</cp:lastModifiedBy>
  <cp:revision>38</cp:revision>
  <cp:lastPrinted>2022-10-04T18:33:42Z</cp:lastPrinted>
  <dcterms:created xsi:type="dcterms:W3CDTF">2022-08-12T20:42:19Z</dcterms:created>
  <dcterms:modified xsi:type="dcterms:W3CDTF">2022-11-14T18:04:39Z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0x0101005398A96ABF70C34883CEE692389F9252</vt:lpwstr>
  </property>
</Properties>
</file>