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8" r:id="rId3"/>
    <p:sldId id="277" r:id="rId4"/>
    <p:sldId id="257" r:id="rId5"/>
    <p:sldId id="263" r:id="rId6"/>
    <p:sldId id="278" r:id="rId7"/>
    <p:sldId id="279" r:id="rId8"/>
    <p:sldId id="281" r:id="rId9"/>
    <p:sldId id="282" r:id="rId10"/>
    <p:sldId id="285" r:id="rId11"/>
    <p:sldId id="290" r:id="rId12"/>
    <p:sldId id="283" r:id="rId13"/>
    <p:sldId id="284" r:id="rId14"/>
    <p:sldId id="286" r:id="rId15"/>
    <p:sldId id="288" r:id="rId16"/>
    <p:sldId id="289" r:id="rId17"/>
    <p:sldId id="29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918"/>
  </p:normalViewPr>
  <p:slideViewPr>
    <p:cSldViewPr snapToGrid="0">
      <p:cViewPr varScale="1">
        <p:scale>
          <a:sx n="109" d="100"/>
          <a:sy n="109"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29921-846D-D648-A442-DA30CC27E51A}"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19321A10-656A-D947-87A1-36DF25EB24BE}">
      <dgm:prSet phldrT="[Text]" custT="1"/>
      <dgm:spPr/>
      <dgm:t>
        <a:bodyPr/>
        <a:lstStyle/>
        <a:p>
          <a:r>
            <a:rPr lang="en-US" sz="2400" dirty="0">
              <a:latin typeface="Times New Roman" panose="02020603050405020304" pitchFamily="18" charset="0"/>
              <a:cs typeface="Times New Roman" panose="02020603050405020304" pitchFamily="18" charset="0"/>
            </a:rPr>
            <a:t>Quantifying the value of clean drinking water </a:t>
          </a:r>
          <a:endParaRPr lang="en-US" sz="2400" dirty="0"/>
        </a:p>
      </dgm:t>
    </dgm:pt>
    <dgm:pt modelId="{E9168C1B-6EB2-9743-A344-B87D4DFD2EC4}" type="parTrans" cxnId="{AA63DBD7-6D65-D24D-9394-F1C331707267}">
      <dgm:prSet/>
      <dgm:spPr/>
      <dgm:t>
        <a:bodyPr/>
        <a:lstStyle/>
        <a:p>
          <a:endParaRPr lang="en-US" sz="2800"/>
        </a:p>
      </dgm:t>
    </dgm:pt>
    <dgm:pt modelId="{FEDFC1BB-0C11-3340-B550-9D26CAB872D9}" type="sibTrans" cxnId="{AA63DBD7-6D65-D24D-9394-F1C331707267}">
      <dgm:prSet/>
      <dgm:spPr/>
      <dgm:t>
        <a:bodyPr/>
        <a:lstStyle/>
        <a:p>
          <a:endParaRPr lang="en-US" sz="2800"/>
        </a:p>
      </dgm:t>
    </dgm:pt>
    <dgm:pt modelId="{3E1BA95E-F721-9F4C-80EE-9FFF5E918F9F}">
      <dgm:prSet phldrT="[Text]" custT="1"/>
      <dgm:spPr/>
      <dgm:t>
        <a:bodyPr/>
        <a:lstStyle/>
        <a:p>
          <a:pPr>
            <a:buClr>
              <a:schemeClr val="accent5"/>
            </a:buClr>
          </a:pPr>
          <a:r>
            <a:rPr lang="en-US" sz="2000" dirty="0">
              <a:latin typeface="Times New Roman" panose="02020603050405020304" pitchFamily="18" charset="0"/>
              <a:cs typeface="Times New Roman" panose="02020603050405020304" pitchFamily="18" charset="0"/>
            </a:rPr>
            <a:t>Cost of maintaining current water quality </a:t>
          </a:r>
          <a:endParaRPr lang="en-US" sz="2000" dirty="0"/>
        </a:p>
      </dgm:t>
    </dgm:pt>
    <dgm:pt modelId="{9E8138C0-D4B1-2F40-8C38-3865787D873F}" type="sibTrans" cxnId="{1D5E8BE5-641A-0E44-9764-6E4427B838FE}">
      <dgm:prSet/>
      <dgm:spPr/>
      <dgm:t>
        <a:bodyPr/>
        <a:lstStyle/>
        <a:p>
          <a:endParaRPr lang="en-US" sz="2800"/>
        </a:p>
      </dgm:t>
    </dgm:pt>
    <dgm:pt modelId="{19ED5DFB-FE62-D742-8ED4-425C34E37EA6}" type="parTrans" cxnId="{1D5E8BE5-641A-0E44-9764-6E4427B838FE}">
      <dgm:prSet/>
      <dgm:spPr/>
      <dgm:t>
        <a:bodyPr/>
        <a:lstStyle/>
        <a:p>
          <a:endParaRPr lang="en-US" sz="2800"/>
        </a:p>
      </dgm:t>
    </dgm:pt>
    <dgm:pt modelId="{CFB022A5-E241-F442-9010-E08206237C6D}">
      <dgm:prSet phldrT="[Text]" custT="1"/>
      <dgm:spPr/>
      <dgm:t>
        <a:bodyPr/>
        <a:lstStyle/>
        <a:p>
          <a:r>
            <a:rPr lang="en-US" sz="2000" dirty="0">
              <a:latin typeface="Times New Roman" panose="02020603050405020304" pitchFamily="18" charset="0"/>
              <a:cs typeface="Times New Roman" panose="02020603050405020304" pitchFamily="18" charset="0"/>
            </a:rPr>
            <a:t>Avoided costs of impaired water quality</a:t>
          </a:r>
          <a:endParaRPr lang="en-US" sz="2000" dirty="0"/>
        </a:p>
      </dgm:t>
    </dgm:pt>
    <dgm:pt modelId="{31451F7B-CFF8-524C-B0A5-36BA607AE14F}" type="sibTrans" cxnId="{EE3C2099-1F3F-B049-8285-E221518736F4}">
      <dgm:prSet/>
      <dgm:spPr/>
      <dgm:t>
        <a:bodyPr/>
        <a:lstStyle/>
        <a:p>
          <a:endParaRPr lang="en-US" sz="2800"/>
        </a:p>
      </dgm:t>
    </dgm:pt>
    <dgm:pt modelId="{3C4EE040-76CD-2E47-830A-241CAFD4984D}" type="parTrans" cxnId="{EE3C2099-1F3F-B049-8285-E221518736F4}">
      <dgm:prSet/>
      <dgm:spPr/>
      <dgm:t>
        <a:bodyPr/>
        <a:lstStyle/>
        <a:p>
          <a:endParaRPr lang="en-US" sz="2800"/>
        </a:p>
      </dgm:t>
    </dgm:pt>
    <dgm:pt modelId="{1A0215FC-F1B2-DB41-B70B-F1F25A619250}" type="pres">
      <dgm:prSet presAssocID="{D6F29921-846D-D648-A442-DA30CC27E51A}" presName="Name0" presStyleCnt="0">
        <dgm:presLayoutVars>
          <dgm:chMax val="1"/>
          <dgm:chPref val="1"/>
          <dgm:dir val="rev"/>
          <dgm:animOne val="branch"/>
          <dgm:animLvl val="lvl"/>
        </dgm:presLayoutVars>
      </dgm:prSet>
      <dgm:spPr/>
    </dgm:pt>
    <dgm:pt modelId="{37189398-F468-7A45-B318-BC320DDE3FBA}" type="pres">
      <dgm:prSet presAssocID="{19321A10-656A-D947-87A1-36DF25EB24BE}" presName="singleCycle" presStyleCnt="0"/>
      <dgm:spPr/>
    </dgm:pt>
    <dgm:pt modelId="{E910263C-1FE7-954D-A3FA-A07897C99C6F}" type="pres">
      <dgm:prSet presAssocID="{19321A10-656A-D947-87A1-36DF25EB24BE}" presName="singleCenter" presStyleLbl="node1" presStyleIdx="0" presStyleCnt="3" custScaleX="200947" custScaleY="152733" custLinFactNeighborX="0" custLinFactNeighborY="31407">
        <dgm:presLayoutVars>
          <dgm:chMax val="7"/>
          <dgm:chPref val="7"/>
        </dgm:presLayoutVars>
      </dgm:prSet>
      <dgm:spPr/>
    </dgm:pt>
    <dgm:pt modelId="{404E1555-FC39-E14F-B2E7-538B8B3A7D73}" type="pres">
      <dgm:prSet presAssocID="{3C4EE040-76CD-2E47-830A-241CAFD4984D}" presName="Name56" presStyleLbl="parChTrans1D2" presStyleIdx="0" presStyleCnt="2"/>
      <dgm:spPr/>
    </dgm:pt>
    <dgm:pt modelId="{7E0E3B47-5B6F-504E-B77F-94B00D2ABF1B}" type="pres">
      <dgm:prSet presAssocID="{CFB022A5-E241-F442-9010-E08206237C6D}" presName="text0" presStyleLbl="node1" presStyleIdx="1" presStyleCnt="3" custScaleX="278280" custScaleY="185715" custRadScaleRad="180844" custRadScaleInc="70553">
        <dgm:presLayoutVars>
          <dgm:bulletEnabled val="1"/>
        </dgm:presLayoutVars>
      </dgm:prSet>
      <dgm:spPr/>
    </dgm:pt>
    <dgm:pt modelId="{00703BED-1D79-5149-9695-4AE2E61C76E1}" type="pres">
      <dgm:prSet presAssocID="{19ED5DFB-FE62-D742-8ED4-425C34E37EA6}" presName="Name56" presStyleLbl="parChTrans1D2" presStyleIdx="1" presStyleCnt="2"/>
      <dgm:spPr/>
    </dgm:pt>
    <dgm:pt modelId="{6FC41A66-98E6-614B-A2C2-37651193E34A}" type="pres">
      <dgm:prSet presAssocID="{3E1BA95E-F721-9F4C-80EE-9FFF5E918F9F}" presName="text0" presStyleLbl="node1" presStyleIdx="2" presStyleCnt="3" custScaleX="268104" custScaleY="180681" custRadScaleRad="180912" custRadScaleInc="128309">
        <dgm:presLayoutVars>
          <dgm:bulletEnabled val="1"/>
        </dgm:presLayoutVars>
      </dgm:prSet>
      <dgm:spPr/>
    </dgm:pt>
  </dgm:ptLst>
  <dgm:cxnLst>
    <dgm:cxn modelId="{4934BA0B-D942-E64F-8F88-60029B00471D}" type="presOf" srcId="{19321A10-656A-D947-87A1-36DF25EB24BE}" destId="{E910263C-1FE7-954D-A3FA-A07897C99C6F}" srcOrd="0" destOrd="0" presId="urn:microsoft.com/office/officeart/2008/layout/RadialCluster"/>
    <dgm:cxn modelId="{7805995F-642B-8F48-BE40-911F48E68016}" type="presOf" srcId="{D6F29921-846D-D648-A442-DA30CC27E51A}" destId="{1A0215FC-F1B2-DB41-B70B-F1F25A619250}" srcOrd="0" destOrd="0" presId="urn:microsoft.com/office/officeart/2008/layout/RadialCluster"/>
    <dgm:cxn modelId="{308C8F7E-C862-EA45-9113-41D2448EF351}" type="presOf" srcId="{3E1BA95E-F721-9F4C-80EE-9FFF5E918F9F}" destId="{6FC41A66-98E6-614B-A2C2-37651193E34A}" srcOrd="0" destOrd="0" presId="urn:microsoft.com/office/officeart/2008/layout/RadialCluster"/>
    <dgm:cxn modelId="{EE3C2099-1F3F-B049-8285-E221518736F4}" srcId="{19321A10-656A-D947-87A1-36DF25EB24BE}" destId="{CFB022A5-E241-F442-9010-E08206237C6D}" srcOrd="0" destOrd="0" parTransId="{3C4EE040-76CD-2E47-830A-241CAFD4984D}" sibTransId="{31451F7B-CFF8-524C-B0A5-36BA607AE14F}"/>
    <dgm:cxn modelId="{907A849B-1F15-8441-849B-CCDA5D1516B0}" type="presOf" srcId="{CFB022A5-E241-F442-9010-E08206237C6D}" destId="{7E0E3B47-5B6F-504E-B77F-94B00D2ABF1B}" srcOrd="0" destOrd="0" presId="urn:microsoft.com/office/officeart/2008/layout/RadialCluster"/>
    <dgm:cxn modelId="{C6985CAF-1F06-4647-B367-51C3F1355694}" type="presOf" srcId="{19ED5DFB-FE62-D742-8ED4-425C34E37EA6}" destId="{00703BED-1D79-5149-9695-4AE2E61C76E1}" srcOrd="0" destOrd="0" presId="urn:microsoft.com/office/officeart/2008/layout/RadialCluster"/>
    <dgm:cxn modelId="{649BF4C6-5529-304C-9F47-251B2DF7AFE7}" type="presOf" srcId="{3C4EE040-76CD-2E47-830A-241CAFD4984D}" destId="{404E1555-FC39-E14F-B2E7-538B8B3A7D73}" srcOrd="0" destOrd="0" presId="urn:microsoft.com/office/officeart/2008/layout/RadialCluster"/>
    <dgm:cxn modelId="{AA63DBD7-6D65-D24D-9394-F1C331707267}" srcId="{D6F29921-846D-D648-A442-DA30CC27E51A}" destId="{19321A10-656A-D947-87A1-36DF25EB24BE}" srcOrd="0" destOrd="0" parTransId="{E9168C1B-6EB2-9743-A344-B87D4DFD2EC4}" sibTransId="{FEDFC1BB-0C11-3340-B550-9D26CAB872D9}"/>
    <dgm:cxn modelId="{1D5E8BE5-641A-0E44-9764-6E4427B838FE}" srcId="{19321A10-656A-D947-87A1-36DF25EB24BE}" destId="{3E1BA95E-F721-9F4C-80EE-9FFF5E918F9F}" srcOrd="1" destOrd="0" parTransId="{19ED5DFB-FE62-D742-8ED4-425C34E37EA6}" sibTransId="{9E8138C0-D4B1-2F40-8C38-3865787D873F}"/>
    <dgm:cxn modelId="{A1EA9D98-2341-F64B-A1F8-F514030024F8}" type="presParOf" srcId="{1A0215FC-F1B2-DB41-B70B-F1F25A619250}" destId="{37189398-F468-7A45-B318-BC320DDE3FBA}" srcOrd="0" destOrd="0" presId="urn:microsoft.com/office/officeart/2008/layout/RadialCluster"/>
    <dgm:cxn modelId="{55B8D299-F576-3345-A364-08778B739310}" type="presParOf" srcId="{37189398-F468-7A45-B318-BC320DDE3FBA}" destId="{E910263C-1FE7-954D-A3FA-A07897C99C6F}" srcOrd="0" destOrd="0" presId="urn:microsoft.com/office/officeart/2008/layout/RadialCluster"/>
    <dgm:cxn modelId="{359DD3BF-54F6-8C40-B693-3F59F9E70273}" type="presParOf" srcId="{37189398-F468-7A45-B318-BC320DDE3FBA}" destId="{404E1555-FC39-E14F-B2E7-538B8B3A7D73}" srcOrd="1" destOrd="0" presId="urn:microsoft.com/office/officeart/2008/layout/RadialCluster"/>
    <dgm:cxn modelId="{FA59D549-B7C7-E247-BB71-92A861E9E345}" type="presParOf" srcId="{37189398-F468-7A45-B318-BC320DDE3FBA}" destId="{7E0E3B47-5B6F-504E-B77F-94B00D2ABF1B}" srcOrd="2" destOrd="0" presId="urn:microsoft.com/office/officeart/2008/layout/RadialCluster"/>
    <dgm:cxn modelId="{251B7D1B-B13A-4C43-8BF3-84A8B7E2A9D1}" type="presParOf" srcId="{37189398-F468-7A45-B318-BC320DDE3FBA}" destId="{00703BED-1D79-5149-9695-4AE2E61C76E1}" srcOrd="3" destOrd="0" presId="urn:microsoft.com/office/officeart/2008/layout/RadialCluster"/>
    <dgm:cxn modelId="{19363CE9-4885-AA4C-ADA9-F9686C63CDC3}" type="presParOf" srcId="{37189398-F468-7A45-B318-BC320DDE3FBA}" destId="{6FC41A66-98E6-614B-A2C2-37651193E34A}"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1F7C9-7C01-6B44-823E-46FA14A9594A}" type="doc">
      <dgm:prSet loTypeId="urn:microsoft.com/office/officeart/2005/8/layout/radial2" loCatId="process" qsTypeId="urn:microsoft.com/office/officeart/2005/8/quickstyle/simple1" qsCatId="simple" csTypeId="urn:microsoft.com/office/officeart/2005/8/colors/accent1_1" csCatId="accent1" phldr="1"/>
      <dgm:spPr/>
      <dgm:t>
        <a:bodyPr/>
        <a:lstStyle/>
        <a:p>
          <a:endParaRPr lang="en-US"/>
        </a:p>
      </dgm:t>
    </dgm:pt>
    <dgm:pt modelId="{8772724A-FC18-E745-ABE2-26FC6D514302}">
      <dgm:prSet phldrT="[Text]" custT="1"/>
      <dgm:spPr/>
      <dgm:t>
        <a:bodyPr/>
        <a:lstStyle/>
        <a:p>
          <a:r>
            <a:rPr lang="en-US" sz="2000" dirty="0">
              <a:latin typeface="Times New Roman" panose="02020603050405020304" pitchFamily="18" charset="0"/>
              <a:cs typeface="Times New Roman" panose="02020603050405020304" pitchFamily="18" charset="0"/>
            </a:rPr>
            <a:t>Irrigation wells</a:t>
          </a:r>
        </a:p>
      </dgm:t>
    </dgm:pt>
    <dgm:pt modelId="{4712A41B-D179-8846-9686-CB5461594A59}" type="parTrans" cxnId="{F2BF8028-492E-7448-A776-4016020CD540}">
      <dgm:prSet/>
      <dgm:spPr/>
      <dgm:t>
        <a:bodyPr/>
        <a:lstStyle/>
        <a:p>
          <a:endParaRPr lang="en-US"/>
        </a:p>
      </dgm:t>
    </dgm:pt>
    <dgm:pt modelId="{98EFFD48-2EB7-4B41-8D19-EA98E393973E}" type="sibTrans" cxnId="{F2BF8028-492E-7448-A776-4016020CD540}">
      <dgm:prSet/>
      <dgm:spPr/>
      <dgm:t>
        <a:bodyPr/>
        <a:lstStyle/>
        <a:p>
          <a:endParaRPr lang="en-US"/>
        </a:p>
      </dgm:t>
    </dgm:pt>
    <dgm:pt modelId="{C24297D1-908D-C448-B747-EE48DC4E6AF5}">
      <dgm:prSet phldrT="[Text]" custT="1"/>
      <dgm:spPr/>
      <dgm:t>
        <a:bodyPr/>
        <a:lstStyle/>
        <a:p>
          <a:r>
            <a:rPr lang="en-US" sz="2000" dirty="0">
              <a:latin typeface="Times New Roman" panose="02020603050405020304" pitchFamily="18" charset="0"/>
              <a:cs typeface="Times New Roman" panose="02020603050405020304" pitchFamily="18" charset="0"/>
            </a:rPr>
            <a:t>Public wells</a:t>
          </a:r>
        </a:p>
      </dgm:t>
    </dgm:pt>
    <dgm:pt modelId="{95905062-4ECE-5A42-A386-DEEC256628EE}" type="parTrans" cxnId="{59474B82-67F8-FD4E-8C59-88318FEF921C}">
      <dgm:prSet/>
      <dgm:spPr/>
      <dgm:t>
        <a:bodyPr/>
        <a:lstStyle/>
        <a:p>
          <a:endParaRPr lang="en-US"/>
        </a:p>
      </dgm:t>
    </dgm:pt>
    <dgm:pt modelId="{4B6B1288-F932-AE4B-B328-561BAA2C68CF}" type="sibTrans" cxnId="{59474B82-67F8-FD4E-8C59-88318FEF921C}">
      <dgm:prSet/>
      <dgm:spPr/>
      <dgm:t>
        <a:bodyPr/>
        <a:lstStyle/>
        <a:p>
          <a:endParaRPr lang="en-US"/>
        </a:p>
      </dgm:t>
    </dgm:pt>
    <dgm:pt modelId="{12E8BE01-B267-544A-A531-448FCAC445C4}">
      <dgm:prSet phldrT="[Text]" custT="1"/>
      <dgm:spPr/>
      <dgm:t>
        <a:bodyPr/>
        <a:lstStyle/>
        <a:p>
          <a:r>
            <a:rPr lang="en-US" sz="2000" dirty="0">
              <a:latin typeface="Times New Roman" panose="02020603050405020304" pitchFamily="18" charset="0"/>
              <a:cs typeface="Times New Roman" panose="02020603050405020304" pitchFamily="18" charset="0"/>
            </a:rPr>
            <a:t>Private </a:t>
          </a:r>
          <a:r>
            <a:rPr lang="en-US" sz="1900" dirty="0">
              <a:latin typeface="Times New Roman" panose="02020603050405020304" pitchFamily="18" charset="0"/>
              <a:cs typeface="Times New Roman" panose="02020603050405020304" pitchFamily="18" charset="0"/>
            </a:rPr>
            <a:t>(domestic) </a:t>
          </a:r>
          <a:r>
            <a:rPr lang="en-US" sz="2000" dirty="0">
              <a:latin typeface="Times New Roman" panose="02020603050405020304" pitchFamily="18" charset="0"/>
              <a:cs typeface="Times New Roman" panose="02020603050405020304" pitchFamily="18" charset="0"/>
            </a:rPr>
            <a:t>wells</a:t>
          </a:r>
        </a:p>
      </dgm:t>
    </dgm:pt>
    <dgm:pt modelId="{5D04AD3B-4CB8-1447-91E1-F39E13EBA42D}" type="parTrans" cxnId="{591F41EA-B167-1746-B1FF-F5848C23FDB2}">
      <dgm:prSet/>
      <dgm:spPr/>
      <dgm:t>
        <a:bodyPr/>
        <a:lstStyle/>
        <a:p>
          <a:endParaRPr lang="en-US"/>
        </a:p>
      </dgm:t>
    </dgm:pt>
    <dgm:pt modelId="{C9DB88BB-EFFA-3241-983C-A285DF4A10ED}" type="sibTrans" cxnId="{591F41EA-B167-1746-B1FF-F5848C23FDB2}">
      <dgm:prSet/>
      <dgm:spPr/>
      <dgm:t>
        <a:bodyPr/>
        <a:lstStyle/>
        <a:p>
          <a:endParaRPr lang="en-US"/>
        </a:p>
      </dgm:t>
    </dgm:pt>
    <dgm:pt modelId="{215073FF-7050-CB41-81E0-82E332B2AC7B}">
      <dgm:prSet phldrT="[Text]" custT="1"/>
      <dgm:spPr/>
      <dgm:t>
        <a:bodyPr/>
        <a:lstStyle/>
        <a:p>
          <a:r>
            <a:rPr lang="en-US" sz="1500" dirty="0">
              <a:latin typeface="Times New Roman" panose="02020603050405020304" pitchFamily="18" charset="0"/>
              <a:cs typeface="Times New Roman" panose="02020603050405020304" pitchFamily="18" charset="0"/>
            </a:rPr>
            <a:t>community water system wells</a:t>
          </a:r>
        </a:p>
      </dgm:t>
    </dgm:pt>
    <dgm:pt modelId="{9C85A15E-6A91-C947-B368-1F9627E8EC3A}" type="parTrans" cxnId="{2219E1BC-581B-914D-A5CF-7383232C831C}">
      <dgm:prSet/>
      <dgm:spPr/>
      <dgm:t>
        <a:bodyPr/>
        <a:lstStyle/>
        <a:p>
          <a:endParaRPr lang="en-US"/>
        </a:p>
      </dgm:t>
    </dgm:pt>
    <dgm:pt modelId="{C6726AE0-8D24-5A49-8571-68C7310509F4}" type="sibTrans" cxnId="{2219E1BC-581B-914D-A5CF-7383232C831C}">
      <dgm:prSet/>
      <dgm:spPr/>
      <dgm:t>
        <a:bodyPr/>
        <a:lstStyle/>
        <a:p>
          <a:endParaRPr lang="en-US"/>
        </a:p>
      </dgm:t>
    </dgm:pt>
    <dgm:pt modelId="{1C49BF25-CA4D-5B44-AC88-B8098685B927}" type="pres">
      <dgm:prSet presAssocID="{8E51F7C9-7C01-6B44-823E-46FA14A9594A}" presName="composite" presStyleCnt="0">
        <dgm:presLayoutVars>
          <dgm:chMax val="5"/>
          <dgm:dir/>
          <dgm:animLvl val="ctr"/>
          <dgm:resizeHandles val="exact"/>
        </dgm:presLayoutVars>
      </dgm:prSet>
      <dgm:spPr/>
    </dgm:pt>
    <dgm:pt modelId="{D5A90809-9156-F245-96EA-B62A58FFD969}" type="pres">
      <dgm:prSet presAssocID="{8E51F7C9-7C01-6B44-823E-46FA14A9594A}" presName="cycle" presStyleCnt="0"/>
      <dgm:spPr/>
    </dgm:pt>
    <dgm:pt modelId="{1912F5C8-99C6-CC41-9DD8-6E24754927C0}" type="pres">
      <dgm:prSet presAssocID="{8E51F7C9-7C01-6B44-823E-46FA14A9594A}" presName="centerShape" presStyleCnt="0"/>
      <dgm:spPr/>
    </dgm:pt>
    <dgm:pt modelId="{A97DDD82-A5D1-E146-A01B-64863CA4D0A3}" type="pres">
      <dgm:prSet presAssocID="{8E51F7C9-7C01-6B44-823E-46FA14A9594A}" presName="connSite" presStyleLbl="node1" presStyleIdx="0" presStyleCnt="4"/>
      <dgm:spPr/>
    </dgm:pt>
    <dgm:pt modelId="{C991032A-661B-754C-A93A-828C8B76D457}" type="pres">
      <dgm:prSet presAssocID="{8E51F7C9-7C01-6B44-823E-46FA14A9594A}" presName="visible" presStyleLbl="node1" presStyleIdx="0" presStyleCnt="4"/>
      <dgm:spPr>
        <a:solidFill>
          <a:schemeClr val="tx1"/>
        </a:solidFill>
        <a:ln>
          <a:noFill/>
        </a:ln>
      </dgm:spPr>
    </dgm:pt>
    <dgm:pt modelId="{29FD4317-BD74-D245-9185-851BFB3AFC81}" type="pres">
      <dgm:prSet presAssocID="{4712A41B-D179-8846-9686-CB5461594A59}" presName="Name25" presStyleLbl="parChTrans1D1" presStyleIdx="0" presStyleCnt="3"/>
      <dgm:spPr/>
    </dgm:pt>
    <dgm:pt modelId="{6C9B6214-7D2F-994A-96BA-5CA18EA24C55}" type="pres">
      <dgm:prSet presAssocID="{8772724A-FC18-E745-ABE2-26FC6D514302}" presName="node" presStyleCnt="0"/>
      <dgm:spPr/>
    </dgm:pt>
    <dgm:pt modelId="{0044C821-508C-1A4B-85E9-7CF09FCD1BB6}" type="pres">
      <dgm:prSet presAssocID="{8772724A-FC18-E745-ABE2-26FC6D514302}" presName="parentNode" presStyleLbl="node1" presStyleIdx="1" presStyleCnt="4" custScaleX="109804" custScaleY="97917">
        <dgm:presLayoutVars>
          <dgm:chMax val="1"/>
          <dgm:bulletEnabled val="1"/>
        </dgm:presLayoutVars>
      </dgm:prSet>
      <dgm:spPr/>
    </dgm:pt>
    <dgm:pt modelId="{A04A517F-DB8F-8748-AB24-F2473312BEF7}" type="pres">
      <dgm:prSet presAssocID="{8772724A-FC18-E745-ABE2-26FC6D514302}" presName="childNode" presStyleLbl="revTx" presStyleIdx="0" presStyleCnt="1">
        <dgm:presLayoutVars>
          <dgm:bulletEnabled val="1"/>
        </dgm:presLayoutVars>
      </dgm:prSet>
      <dgm:spPr/>
    </dgm:pt>
    <dgm:pt modelId="{BC9BF917-3407-9144-A464-517B6D82456B}" type="pres">
      <dgm:prSet presAssocID="{95905062-4ECE-5A42-A386-DEEC256628EE}" presName="Name25" presStyleLbl="parChTrans1D1" presStyleIdx="1" presStyleCnt="3"/>
      <dgm:spPr/>
    </dgm:pt>
    <dgm:pt modelId="{4C6EA3B3-86C9-654E-8D36-404A87A34F74}" type="pres">
      <dgm:prSet presAssocID="{C24297D1-908D-C448-B747-EE48DC4E6AF5}" presName="node" presStyleCnt="0"/>
      <dgm:spPr/>
    </dgm:pt>
    <dgm:pt modelId="{79AEF4F2-723B-9844-B814-E00AED3AF3D2}" type="pres">
      <dgm:prSet presAssocID="{C24297D1-908D-C448-B747-EE48DC4E6AF5}" presName="parentNode" presStyleLbl="node1" presStyleIdx="2" presStyleCnt="4" custScaleX="107497" custScaleY="100497">
        <dgm:presLayoutVars>
          <dgm:chMax val="1"/>
          <dgm:bulletEnabled val="1"/>
        </dgm:presLayoutVars>
      </dgm:prSet>
      <dgm:spPr/>
    </dgm:pt>
    <dgm:pt modelId="{F468AF8D-40D9-6E46-B166-3D7A5B634BAC}" type="pres">
      <dgm:prSet presAssocID="{C24297D1-908D-C448-B747-EE48DC4E6AF5}" presName="childNode" presStyleLbl="revTx" presStyleIdx="0" presStyleCnt="1">
        <dgm:presLayoutVars>
          <dgm:bulletEnabled val="1"/>
        </dgm:presLayoutVars>
      </dgm:prSet>
      <dgm:spPr/>
    </dgm:pt>
    <dgm:pt modelId="{74F79A6A-B154-F74E-8B63-1729DDDAA8AD}" type="pres">
      <dgm:prSet presAssocID="{5D04AD3B-4CB8-1447-91E1-F39E13EBA42D}" presName="Name25" presStyleLbl="parChTrans1D1" presStyleIdx="2" presStyleCnt="3"/>
      <dgm:spPr/>
    </dgm:pt>
    <dgm:pt modelId="{6759F9E6-BFE5-1441-82A7-86E98162A519}" type="pres">
      <dgm:prSet presAssocID="{12E8BE01-B267-544A-A531-448FCAC445C4}" presName="node" presStyleCnt="0"/>
      <dgm:spPr/>
    </dgm:pt>
    <dgm:pt modelId="{E116C391-6EFC-CA4C-B373-28E69DE14E16}" type="pres">
      <dgm:prSet presAssocID="{12E8BE01-B267-544A-A531-448FCAC445C4}" presName="parentNode" presStyleLbl="node1" presStyleIdx="3" presStyleCnt="4" custScaleX="110827" custScaleY="100341">
        <dgm:presLayoutVars>
          <dgm:chMax val="1"/>
          <dgm:bulletEnabled val="1"/>
        </dgm:presLayoutVars>
      </dgm:prSet>
      <dgm:spPr/>
    </dgm:pt>
    <dgm:pt modelId="{B0567725-F1DE-2C4D-91A2-E8B5B2BBF6F9}" type="pres">
      <dgm:prSet presAssocID="{12E8BE01-B267-544A-A531-448FCAC445C4}" presName="childNode" presStyleLbl="revTx" presStyleIdx="0" presStyleCnt="1">
        <dgm:presLayoutVars>
          <dgm:bulletEnabled val="1"/>
        </dgm:presLayoutVars>
      </dgm:prSet>
      <dgm:spPr/>
    </dgm:pt>
  </dgm:ptLst>
  <dgm:cxnLst>
    <dgm:cxn modelId="{A2546C23-FECB-1F4C-BCC9-388531787136}" type="presOf" srcId="{12E8BE01-B267-544A-A531-448FCAC445C4}" destId="{E116C391-6EFC-CA4C-B373-28E69DE14E16}" srcOrd="0" destOrd="0" presId="urn:microsoft.com/office/officeart/2005/8/layout/radial2"/>
    <dgm:cxn modelId="{722AC025-9FEE-6348-A89E-488A628AE1AD}" type="presOf" srcId="{5D04AD3B-4CB8-1447-91E1-F39E13EBA42D}" destId="{74F79A6A-B154-F74E-8B63-1729DDDAA8AD}" srcOrd="0" destOrd="0" presId="urn:microsoft.com/office/officeart/2005/8/layout/radial2"/>
    <dgm:cxn modelId="{EA200E26-1D7A-C847-B1A1-107009340B14}" type="presOf" srcId="{95905062-4ECE-5A42-A386-DEEC256628EE}" destId="{BC9BF917-3407-9144-A464-517B6D82456B}" srcOrd="0" destOrd="0" presId="urn:microsoft.com/office/officeart/2005/8/layout/radial2"/>
    <dgm:cxn modelId="{F2BF8028-492E-7448-A776-4016020CD540}" srcId="{8E51F7C9-7C01-6B44-823E-46FA14A9594A}" destId="{8772724A-FC18-E745-ABE2-26FC6D514302}" srcOrd="0" destOrd="0" parTransId="{4712A41B-D179-8846-9686-CB5461594A59}" sibTransId="{98EFFD48-2EB7-4B41-8D19-EA98E393973E}"/>
    <dgm:cxn modelId="{EC3F314D-7D69-7748-BB50-61EF98DABA26}" type="presOf" srcId="{215073FF-7050-CB41-81E0-82E332B2AC7B}" destId="{F468AF8D-40D9-6E46-B166-3D7A5B634BAC}" srcOrd="0" destOrd="0" presId="urn:microsoft.com/office/officeart/2005/8/layout/radial2"/>
    <dgm:cxn modelId="{6220736C-2751-D24C-8585-0A7C658D81FE}" type="presOf" srcId="{8772724A-FC18-E745-ABE2-26FC6D514302}" destId="{0044C821-508C-1A4B-85E9-7CF09FCD1BB6}" srcOrd="0" destOrd="0" presId="urn:microsoft.com/office/officeart/2005/8/layout/radial2"/>
    <dgm:cxn modelId="{B33C5477-722D-0040-BFA3-A1A7860EEE89}" type="presOf" srcId="{C24297D1-908D-C448-B747-EE48DC4E6AF5}" destId="{79AEF4F2-723B-9844-B814-E00AED3AF3D2}" srcOrd="0" destOrd="0" presId="urn:microsoft.com/office/officeart/2005/8/layout/radial2"/>
    <dgm:cxn modelId="{59474B82-67F8-FD4E-8C59-88318FEF921C}" srcId="{8E51F7C9-7C01-6B44-823E-46FA14A9594A}" destId="{C24297D1-908D-C448-B747-EE48DC4E6AF5}" srcOrd="1" destOrd="0" parTransId="{95905062-4ECE-5A42-A386-DEEC256628EE}" sibTransId="{4B6B1288-F932-AE4B-B328-561BAA2C68CF}"/>
    <dgm:cxn modelId="{2219E1BC-581B-914D-A5CF-7383232C831C}" srcId="{C24297D1-908D-C448-B747-EE48DC4E6AF5}" destId="{215073FF-7050-CB41-81E0-82E332B2AC7B}" srcOrd="0" destOrd="0" parTransId="{9C85A15E-6A91-C947-B368-1F9627E8EC3A}" sibTransId="{C6726AE0-8D24-5A49-8571-68C7310509F4}"/>
    <dgm:cxn modelId="{689D61BF-E4DB-364B-A96F-15F4036A8987}" type="presOf" srcId="{4712A41B-D179-8846-9686-CB5461594A59}" destId="{29FD4317-BD74-D245-9185-851BFB3AFC81}" srcOrd="0" destOrd="0" presId="urn:microsoft.com/office/officeart/2005/8/layout/radial2"/>
    <dgm:cxn modelId="{3CB00FE8-46CE-BF41-99BD-16D373DA77C2}" type="presOf" srcId="{8E51F7C9-7C01-6B44-823E-46FA14A9594A}" destId="{1C49BF25-CA4D-5B44-AC88-B8098685B927}" srcOrd="0" destOrd="0" presId="urn:microsoft.com/office/officeart/2005/8/layout/radial2"/>
    <dgm:cxn modelId="{591F41EA-B167-1746-B1FF-F5848C23FDB2}" srcId="{8E51F7C9-7C01-6B44-823E-46FA14A9594A}" destId="{12E8BE01-B267-544A-A531-448FCAC445C4}" srcOrd="2" destOrd="0" parTransId="{5D04AD3B-4CB8-1447-91E1-F39E13EBA42D}" sibTransId="{C9DB88BB-EFFA-3241-983C-A285DF4A10ED}"/>
    <dgm:cxn modelId="{467D99F6-8A0D-3449-84CE-8E2EB6FC9005}" type="presParOf" srcId="{1C49BF25-CA4D-5B44-AC88-B8098685B927}" destId="{D5A90809-9156-F245-96EA-B62A58FFD969}" srcOrd="0" destOrd="0" presId="urn:microsoft.com/office/officeart/2005/8/layout/radial2"/>
    <dgm:cxn modelId="{CAC8E6C6-483D-F143-980D-735F60010516}" type="presParOf" srcId="{D5A90809-9156-F245-96EA-B62A58FFD969}" destId="{1912F5C8-99C6-CC41-9DD8-6E24754927C0}" srcOrd="0" destOrd="0" presId="urn:microsoft.com/office/officeart/2005/8/layout/radial2"/>
    <dgm:cxn modelId="{3954A98F-5FBB-AF48-90D6-B566952B5AFE}" type="presParOf" srcId="{1912F5C8-99C6-CC41-9DD8-6E24754927C0}" destId="{A97DDD82-A5D1-E146-A01B-64863CA4D0A3}" srcOrd="0" destOrd="0" presId="urn:microsoft.com/office/officeart/2005/8/layout/radial2"/>
    <dgm:cxn modelId="{97194902-04E6-B745-AAC8-32F43C732FB5}" type="presParOf" srcId="{1912F5C8-99C6-CC41-9DD8-6E24754927C0}" destId="{C991032A-661B-754C-A93A-828C8B76D457}" srcOrd="1" destOrd="0" presId="urn:microsoft.com/office/officeart/2005/8/layout/radial2"/>
    <dgm:cxn modelId="{E356D2A3-3813-A048-99F8-A175F749A3E5}" type="presParOf" srcId="{D5A90809-9156-F245-96EA-B62A58FFD969}" destId="{29FD4317-BD74-D245-9185-851BFB3AFC81}" srcOrd="1" destOrd="0" presId="urn:microsoft.com/office/officeart/2005/8/layout/radial2"/>
    <dgm:cxn modelId="{EF063B1F-C85A-3E4D-A602-BE63E64E5379}" type="presParOf" srcId="{D5A90809-9156-F245-96EA-B62A58FFD969}" destId="{6C9B6214-7D2F-994A-96BA-5CA18EA24C55}" srcOrd="2" destOrd="0" presId="urn:microsoft.com/office/officeart/2005/8/layout/radial2"/>
    <dgm:cxn modelId="{7F8CE0AF-A6D8-F748-9648-205DA9FA0F7E}" type="presParOf" srcId="{6C9B6214-7D2F-994A-96BA-5CA18EA24C55}" destId="{0044C821-508C-1A4B-85E9-7CF09FCD1BB6}" srcOrd="0" destOrd="0" presId="urn:microsoft.com/office/officeart/2005/8/layout/radial2"/>
    <dgm:cxn modelId="{AA1500E8-7553-CF40-9B2D-557EAB08209D}" type="presParOf" srcId="{6C9B6214-7D2F-994A-96BA-5CA18EA24C55}" destId="{A04A517F-DB8F-8748-AB24-F2473312BEF7}" srcOrd="1" destOrd="0" presId="urn:microsoft.com/office/officeart/2005/8/layout/radial2"/>
    <dgm:cxn modelId="{C0689652-6B1E-CA48-BEA7-AD353F601ECB}" type="presParOf" srcId="{D5A90809-9156-F245-96EA-B62A58FFD969}" destId="{BC9BF917-3407-9144-A464-517B6D82456B}" srcOrd="3" destOrd="0" presId="urn:microsoft.com/office/officeart/2005/8/layout/radial2"/>
    <dgm:cxn modelId="{6E5D3FEA-3166-354A-A04A-D45C1E70B67E}" type="presParOf" srcId="{D5A90809-9156-F245-96EA-B62A58FFD969}" destId="{4C6EA3B3-86C9-654E-8D36-404A87A34F74}" srcOrd="4" destOrd="0" presId="urn:microsoft.com/office/officeart/2005/8/layout/radial2"/>
    <dgm:cxn modelId="{186715E6-75E6-F94D-BDF4-4E3D4B6D0148}" type="presParOf" srcId="{4C6EA3B3-86C9-654E-8D36-404A87A34F74}" destId="{79AEF4F2-723B-9844-B814-E00AED3AF3D2}" srcOrd="0" destOrd="0" presId="urn:microsoft.com/office/officeart/2005/8/layout/radial2"/>
    <dgm:cxn modelId="{2D43A5AC-938B-B144-8D70-87F2BEA044ED}" type="presParOf" srcId="{4C6EA3B3-86C9-654E-8D36-404A87A34F74}" destId="{F468AF8D-40D9-6E46-B166-3D7A5B634BAC}" srcOrd="1" destOrd="0" presId="urn:microsoft.com/office/officeart/2005/8/layout/radial2"/>
    <dgm:cxn modelId="{D7DEDA1E-60E6-D042-AE17-397322C531EE}" type="presParOf" srcId="{D5A90809-9156-F245-96EA-B62A58FFD969}" destId="{74F79A6A-B154-F74E-8B63-1729DDDAA8AD}" srcOrd="5" destOrd="0" presId="urn:microsoft.com/office/officeart/2005/8/layout/radial2"/>
    <dgm:cxn modelId="{C0A3FE3A-DC50-0940-B41D-05533DAE7E95}" type="presParOf" srcId="{D5A90809-9156-F245-96EA-B62A58FFD969}" destId="{6759F9E6-BFE5-1441-82A7-86E98162A519}" srcOrd="6" destOrd="0" presId="urn:microsoft.com/office/officeart/2005/8/layout/radial2"/>
    <dgm:cxn modelId="{6281208B-79F4-494B-A3DF-46E71C1E4004}" type="presParOf" srcId="{6759F9E6-BFE5-1441-82A7-86E98162A519}" destId="{E116C391-6EFC-CA4C-B373-28E69DE14E16}" srcOrd="0" destOrd="0" presId="urn:microsoft.com/office/officeart/2005/8/layout/radial2"/>
    <dgm:cxn modelId="{883BD4EB-E9CA-9142-A2CB-40CA371205F2}" type="presParOf" srcId="{6759F9E6-BFE5-1441-82A7-86E98162A519}" destId="{B0567725-F1DE-2C4D-91A2-E8B5B2BBF6F9}"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5F0134-F848-6740-87F7-425F01286D6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459E0758-395B-3947-AAD5-CA8FFCB0BB52}">
      <dgm:prSet phldrT="[Text]"/>
      <dgm:spPr>
        <a:solidFill>
          <a:schemeClr val="accent6">
            <a:lumMod val="50000"/>
          </a:schemeClr>
        </a:solidFill>
        <a:ln>
          <a:noFill/>
        </a:ln>
      </dgm:spPr>
      <dgm: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gm:t>
    </dgm:pt>
    <dgm:pt modelId="{B39B09B5-F38D-1246-AF60-528F0957E926}" type="parTrans" cxnId="{A41BA37C-1AC8-E340-AE67-FA72B66DE053}">
      <dgm:prSet/>
      <dgm:spPr/>
      <dgm:t>
        <a:bodyPr/>
        <a:lstStyle/>
        <a:p>
          <a:endParaRPr lang="en-US">
            <a:latin typeface="Times New Roman" panose="02020603050405020304" pitchFamily="18" charset="0"/>
            <a:cs typeface="Times New Roman" panose="02020603050405020304" pitchFamily="18" charset="0"/>
          </a:endParaRPr>
        </a:p>
      </dgm:t>
    </dgm:pt>
    <dgm:pt modelId="{C70407BF-73F4-D747-84E2-2A4E36A0C8FA}" type="sibTrans" cxnId="{A41BA37C-1AC8-E340-AE67-FA72B66DE053}">
      <dgm:prSet/>
      <dgm:spPr>
        <a:ln w="38100">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91DA98A-A78C-B144-8F5C-1D0E69DAAFAA}">
      <dgm:prSet phldrT="[Text]"/>
      <dgm:spPr>
        <a:solidFill>
          <a:schemeClr val="accent5">
            <a:lumMod val="50000"/>
          </a:schemeClr>
        </a:solidFill>
      </dgm:spPr>
      <dgm:t>
        <a:bodyPr/>
        <a:lstStyle/>
        <a:p>
          <a:r>
            <a:rPr lang="en-US" dirty="0">
              <a:solidFill>
                <a:schemeClr val="bg1"/>
              </a:solidFill>
              <a:latin typeface="Times New Roman" panose="02020603050405020304" pitchFamily="18" charset="0"/>
              <a:cs typeface="Times New Roman" panose="02020603050405020304" pitchFamily="18" charset="0"/>
            </a:rPr>
            <a:t>Ensuring safe drinking water is costly </a:t>
          </a:r>
        </a:p>
      </dgm:t>
    </dgm:pt>
    <dgm:pt modelId="{D08367B7-C4F4-8A43-9849-E9562F43033A}" type="par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01B76D78-D7A7-0343-BE43-5919E977B2D8}" type="sibTrans" cxnId="{32DA8E19-E081-7C40-9FBB-DEC6F2B02C31}">
      <dgm:prSet/>
      <dgm:spPr/>
      <dgm:t>
        <a:bodyPr/>
        <a:lstStyle/>
        <a:p>
          <a:endParaRPr lang="en-US">
            <a:latin typeface="Times New Roman" panose="02020603050405020304" pitchFamily="18" charset="0"/>
            <a:cs typeface="Times New Roman" panose="02020603050405020304" pitchFamily="18" charset="0"/>
          </a:endParaRPr>
        </a:p>
      </dgm:t>
    </dgm:pt>
    <dgm:pt modelId="{93A026FC-885F-E54F-AB60-41C80FCEC138}">
      <dgm:prSet phldrT="[Text]"/>
      <dgm:spPr>
        <a:solidFill>
          <a:schemeClr val="accent4">
            <a:lumMod val="50000"/>
          </a:schemeClr>
        </a:solidFill>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gm:t>
    </dgm:pt>
    <dgm:pt modelId="{1F41F7ED-604B-0C4F-B085-D0322EF61479}" type="par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82AE489-45F1-E740-AABE-4505D4FEA7B8}" type="sibTrans" cxnId="{DEDE6463-C5D5-744C-A90D-8F9D00A4196C}">
      <dgm:prSet/>
      <dgm:spPr/>
      <dgm:t>
        <a:bodyPr/>
        <a:lstStyle/>
        <a:p>
          <a:endParaRPr lang="en-US">
            <a:latin typeface="Times New Roman" panose="02020603050405020304" pitchFamily="18" charset="0"/>
            <a:cs typeface="Times New Roman" panose="02020603050405020304" pitchFamily="18" charset="0"/>
          </a:endParaRPr>
        </a:p>
      </dgm:t>
    </dgm:pt>
    <dgm:pt modelId="{5E9EE281-B7F2-0E41-9DDF-321D08441C48}" type="pres">
      <dgm:prSet presAssocID="{945F0134-F848-6740-87F7-425F01286D61}" presName="Name0" presStyleCnt="0">
        <dgm:presLayoutVars>
          <dgm:chMax val="7"/>
          <dgm:chPref val="7"/>
          <dgm:dir/>
        </dgm:presLayoutVars>
      </dgm:prSet>
      <dgm:spPr/>
    </dgm:pt>
    <dgm:pt modelId="{726B9BE9-7BB9-6844-8BF7-26D4D9F431F0}" type="pres">
      <dgm:prSet presAssocID="{945F0134-F848-6740-87F7-425F01286D61}" presName="Name1" presStyleCnt="0"/>
      <dgm:spPr/>
    </dgm:pt>
    <dgm:pt modelId="{B2BCA787-8AA7-BC40-BD43-72751F6C5D8C}" type="pres">
      <dgm:prSet presAssocID="{945F0134-F848-6740-87F7-425F01286D61}" presName="cycle" presStyleCnt="0"/>
      <dgm:spPr/>
    </dgm:pt>
    <dgm:pt modelId="{22B6C800-246F-DD4B-A2A5-8FFF940E779C}" type="pres">
      <dgm:prSet presAssocID="{945F0134-F848-6740-87F7-425F01286D61}" presName="srcNode" presStyleLbl="node1" presStyleIdx="0" presStyleCnt="3"/>
      <dgm:spPr/>
    </dgm:pt>
    <dgm:pt modelId="{F9CA5925-069B-B34E-9E07-02406A15ABD0}" type="pres">
      <dgm:prSet presAssocID="{945F0134-F848-6740-87F7-425F01286D61}" presName="conn" presStyleLbl="parChTrans1D2" presStyleIdx="0" presStyleCnt="1"/>
      <dgm:spPr/>
    </dgm:pt>
    <dgm:pt modelId="{9B6833E5-315B-9B49-B87A-6172F553C8BF}" type="pres">
      <dgm:prSet presAssocID="{945F0134-F848-6740-87F7-425F01286D61}" presName="extraNode" presStyleLbl="node1" presStyleIdx="0" presStyleCnt="3"/>
      <dgm:spPr/>
    </dgm:pt>
    <dgm:pt modelId="{0D0AC1C6-64FE-514D-BAB2-5D22BFA61E13}" type="pres">
      <dgm:prSet presAssocID="{945F0134-F848-6740-87F7-425F01286D61}" presName="dstNode" presStyleLbl="node1" presStyleIdx="0" presStyleCnt="3"/>
      <dgm:spPr/>
    </dgm:pt>
    <dgm:pt modelId="{B31350EC-F646-034C-AC1D-8A7558ABE70F}" type="pres">
      <dgm:prSet presAssocID="{459E0758-395B-3947-AAD5-CA8FFCB0BB52}" presName="text_1" presStyleLbl="node1" presStyleIdx="0" presStyleCnt="3">
        <dgm:presLayoutVars>
          <dgm:bulletEnabled val="1"/>
        </dgm:presLayoutVars>
      </dgm:prSet>
      <dgm:spPr/>
    </dgm:pt>
    <dgm:pt modelId="{BB48A44E-31D7-DB43-9E7B-0201F2DD249F}" type="pres">
      <dgm:prSet presAssocID="{459E0758-395B-3947-AAD5-CA8FFCB0BB52}" presName="accent_1" presStyleCnt="0"/>
      <dgm:spPr/>
    </dgm:pt>
    <dgm:pt modelId="{DE882DDD-093D-3141-BC5A-91EFBA2218F6}" type="pres">
      <dgm:prSet presAssocID="{459E0758-395B-3947-AAD5-CA8FFCB0BB52}" presName="accentRepeatNode" presStyleLbl="solidFgAcc1" presStyleIdx="0" presStyleCnt="3"/>
      <dgm:spPr>
        <a:solidFill>
          <a:schemeClr val="bg1"/>
        </a:solidFill>
        <a:ln w="38100">
          <a:solidFill>
            <a:schemeClr val="accent6">
              <a:lumMod val="50000"/>
            </a:schemeClr>
          </a:solidFill>
        </a:ln>
      </dgm:spPr>
    </dgm:pt>
    <dgm:pt modelId="{7832C2DC-EA39-5C48-8F88-3C93DBFC5777}" type="pres">
      <dgm:prSet presAssocID="{991DA98A-A78C-B144-8F5C-1D0E69DAAFAA}" presName="text_2" presStyleLbl="node1" presStyleIdx="1" presStyleCnt="3">
        <dgm:presLayoutVars>
          <dgm:bulletEnabled val="1"/>
        </dgm:presLayoutVars>
      </dgm:prSet>
      <dgm:spPr/>
    </dgm:pt>
    <dgm:pt modelId="{550718F0-782E-CB4B-9B14-DB3B260BB7F5}" type="pres">
      <dgm:prSet presAssocID="{991DA98A-A78C-B144-8F5C-1D0E69DAAFAA}" presName="accent_2" presStyleCnt="0"/>
      <dgm:spPr/>
    </dgm:pt>
    <dgm:pt modelId="{69C538F7-4CE9-6248-9D94-D65B64ACF68B}" type="pres">
      <dgm:prSet presAssocID="{991DA98A-A78C-B144-8F5C-1D0E69DAAFAA}" presName="accentRepeatNode" presStyleLbl="solidFgAcc1" presStyleIdx="1" presStyleCnt="3"/>
      <dgm:spPr>
        <a:solidFill>
          <a:schemeClr val="bg1"/>
        </a:solidFill>
        <a:ln w="38100">
          <a:solidFill>
            <a:schemeClr val="accent5">
              <a:lumMod val="50000"/>
            </a:schemeClr>
          </a:solidFill>
        </a:ln>
      </dgm:spPr>
    </dgm:pt>
    <dgm:pt modelId="{028B7A80-8E62-6A48-9B34-D41C9BBB8129}" type="pres">
      <dgm:prSet presAssocID="{93A026FC-885F-E54F-AB60-41C80FCEC138}" presName="text_3" presStyleLbl="node1" presStyleIdx="2" presStyleCnt="3">
        <dgm:presLayoutVars>
          <dgm:bulletEnabled val="1"/>
        </dgm:presLayoutVars>
      </dgm:prSet>
      <dgm:spPr/>
    </dgm:pt>
    <dgm:pt modelId="{55DC07A7-83C0-0D4A-B277-148D937EA454}" type="pres">
      <dgm:prSet presAssocID="{93A026FC-885F-E54F-AB60-41C80FCEC138}" presName="accent_3" presStyleCnt="0"/>
      <dgm:spPr/>
    </dgm:pt>
    <dgm:pt modelId="{A632A10E-73E2-8645-9B99-CDDA8E2136BB}" type="pres">
      <dgm:prSet presAssocID="{93A026FC-885F-E54F-AB60-41C80FCEC138}" presName="accentRepeatNode" presStyleLbl="solidFgAcc1" presStyleIdx="2" presStyleCnt="3"/>
      <dgm:spPr>
        <a:solidFill>
          <a:schemeClr val="bg1"/>
        </a:solidFill>
        <a:ln w="38100">
          <a:solidFill>
            <a:schemeClr val="accent4">
              <a:lumMod val="50000"/>
            </a:schemeClr>
          </a:solidFill>
        </a:ln>
      </dgm:spPr>
    </dgm:pt>
  </dgm:ptLst>
  <dgm:cxnLst>
    <dgm:cxn modelId="{1E178215-085F-1F42-876B-034E72639AF6}" type="presOf" srcId="{459E0758-395B-3947-AAD5-CA8FFCB0BB52}" destId="{B31350EC-F646-034C-AC1D-8A7558ABE70F}" srcOrd="0" destOrd="0" presId="urn:microsoft.com/office/officeart/2008/layout/VerticalCurvedList"/>
    <dgm:cxn modelId="{32DA8E19-E081-7C40-9FBB-DEC6F2B02C31}" srcId="{945F0134-F848-6740-87F7-425F01286D61}" destId="{991DA98A-A78C-B144-8F5C-1D0E69DAAFAA}" srcOrd="1" destOrd="0" parTransId="{D08367B7-C4F4-8A43-9849-E9562F43033A}" sibTransId="{01B76D78-D7A7-0343-BE43-5919E977B2D8}"/>
    <dgm:cxn modelId="{DEDE6463-C5D5-744C-A90D-8F9D00A4196C}" srcId="{945F0134-F848-6740-87F7-425F01286D61}" destId="{93A026FC-885F-E54F-AB60-41C80FCEC138}" srcOrd="2" destOrd="0" parTransId="{1F41F7ED-604B-0C4F-B085-D0322EF61479}" sibTransId="{582AE489-45F1-E740-AABE-4505D4FEA7B8}"/>
    <dgm:cxn modelId="{A41BA37C-1AC8-E340-AE67-FA72B66DE053}" srcId="{945F0134-F848-6740-87F7-425F01286D61}" destId="{459E0758-395B-3947-AAD5-CA8FFCB0BB52}" srcOrd="0" destOrd="0" parTransId="{B39B09B5-F38D-1246-AF60-528F0957E926}" sibTransId="{C70407BF-73F4-D747-84E2-2A4E36A0C8FA}"/>
    <dgm:cxn modelId="{FA8C147D-FE16-9C4C-BC0F-3FDF6427D57D}" type="presOf" srcId="{93A026FC-885F-E54F-AB60-41C80FCEC138}" destId="{028B7A80-8E62-6A48-9B34-D41C9BBB8129}" srcOrd="0" destOrd="0" presId="urn:microsoft.com/office/officeart/2008/layout/VerticalCurvedList"/>
    <dgm:cxn modelId="{9355FAC9-1FAF-4B4A-A768-4BFA3D7200D6}" type="presOf" srcId="{991DA98A-A78C-B144-8F5C-1D0E69DAAFAA}" destId="{7832C2DC-EA39-5C48-8F88-3C93DBFC5777}" srcOrd="0" destOrd="0" presId="urn:microsoft.com/office/officeart/2008/layout/VerticalCurvedList"/>
    <dgm:cxn modelId="{0ABB01DA-5C00-384F-848A-DAFCA9E37FB6}" type="presOf" srcId="{C70407BF-73F4-D747-84E2-2A4E36A0C8FA}" destId="{F9CA5925-069B-B34E-9E07-02406A15ABD0}" srcOrd="0" destOrd="0" presId="urn:microsoft.com/office/officeart/2008/layout/VerticalCurvedList"/>
    <dgm:cxn modelId="{0AE502EE-C7A9-5546-B72F-1BBBCA7D3C93}" type="presOf" srcId="{945F0134-F848-6740-87F7-425F01286D61}" destId="{5E9EE281-B7F2-0E41-9DDF-321D08441C48}" srcOrd="0" destOrd="0" presId="urn:microsoft.com/office/officeart/2008/layout/VerticalCurvedList"/>
    <dgm:cxn modelId="{15D8903B-53CC-EE4A-A8DE-3A1783691AEA}" type="presParOf" srcId="{5E9EE281-B7F2-0E41-9DDF-321D08441C48}" destId="{726B9BE9-7BB9-6844-8BF7-26D4D9F431F0}" srcOrd="0" destOrd="0" presId="urn:microsoft.com/office/officeart/2008/layout/VerticalCurvedList"/>
    <dgm:cxn modelId="{CD6252BF-CAA3-6842-9F88-83ABF691654A}" type="presParOf" srcId="{726B9BE9-7BB9-6844-8BF7-26D4D9F431F0}" destId="{B2BCA787-8AA7-BC40-BD43-72751F6C5D8C}" srcOrd="0" destOrd="0" presId="urn:microsoft.com/office/officeart/2008/layout/VerticalCurvedList"/>
    <dgm:cxn modelId="{ADAAFFDF-1EB8-9D48-8365-9474AF48C7D2}" type="presParOf" srcId="{B2BCA787-8AA7-BC40-BD43-72751F6C5D8C}" destId="{22B6C800-246F-DD4B-A2A5-8FFF940E779C}" srcOrd="0" destOrd="0" presId="urn:microsoft.com/office/officeart/2008/layout/VerticalCurvedList"/>
    <dgm:cxn modelId="{62C51FB7-2EBA-6C46-A082-6D1C2A2C7B3E}" type="presParOf" srcId="{B2BCA787-8AA7-BC40-BD43-72751F6C5D8C}" destId="{F9CA5925-069B-B34E-9E07-02406A15ABD0}" srcOrd="1" destOrd="0" presId="urn:microsoft.com/office/officeart/2008/layout/VerticalCurvedList"/>
    <dgm:cxn modelId="{EB1D28EE-5E1A-8548-9118-91F15B47B691}" type="presParOf" srcId="{B2BCA787-8AA7-BC40-BD43-72751F6C5D8C}" destId="{9B6833E5-315B-9B49-B87A-6172F553C8BF}" srcOrd="2" destOrd="0" presId="urn:microsoft.com/office/officeart/2008/layout/VerticalCurvedList"/>
    <dgm:cxn modelId="{AE4C957A-BE33-5D41-BC46-EE0A3DF4CF90}" type="presParOf" srcId="{B2BCA787-8AA7-BC40-BD43-72751F6C5D8C}" destId="{0D0AC1C6-64FE-514D-BAB2-5D22BFA61E13}" srcOrd="3" destOrd="0" presId="urn:microsoft.com/office/officeart/2008/layout/VerticalCurvedList"/>
    <dgm:cxn modelId="{32FB2DB0-C4D0-A240-898A-69B003186A99}" type="presParOf" srcId="{726B9BE9-7BB9-6844-8BF7-26D4D9F431F0}" destId="{B31350EC-F646-034C-AC1D-8A7558ABE70F}" srcOrd="1" destOrd="0" presId="urn:microsoft.com/office/officeart/2008/layout/VerticalCurvedList"/>
    <dgm:cxn modelId="{79A228A7-D0ED-DC4F-AA0E-BADDD33CB8CC}" type="presParOf" srcId="{726B9BE9-7BB9-6844-8BF7-26D4D9F431F0}" destId="{BB48A44E-31D7-DB43-9E7B-0201F2DD249F}" srcOrd="2" destOrd="0" presId="urn:microsoft.com/office/officeart/2008/layout/VerticalCurvedList"/>
    <dgm:cxn modelId="{47D353B8-8476-3B40-8241-A79EE18701FD}" type="presParOf" srcId="{BB48A44E-31D7-DB43-9E7B-0201F2DD249F}" destId="{DE882DDD-093D-3141-BC5A-91EFBA2218F6}" srcOrd="0" destOrd="0" presId="urn:microsoft.com/office/officeart/2008/layout/VerticalCurvedList"/>
    <dgm:cxn modelId="{D73E8AAB-12FA-C446-AB29-73F9CBA2793E}" type="presParOf" srcId="{726B9BE9-7BB9-6844-8BF7-26D4D9F431F0}" destId="{7832C2DC-EA39-5C48-8F88-3C93DBFC5777}" srcOrd="3" destOrd="0" presId="urn:microsoft.com/office/officeart/2008/layout/VerticalCurvedList"/>
    <dgm:cxn modelId="{284E25D3-64C0-2B41-A7B0-99BEC3AF335A}" type="presParOf" srcId="{726B9BE9-7BB9-6844-8BF7-26D4D9F431F0}" destId="{550718F0-782E-CB4B-9B14-DB3B260BB7F5}" srcOrd="4" destOrd="0" presId="urn:microsoft.com/office/officeart/2008/layout/VerticalCurvedList"/>
    <dgm:cxn modelId="{FD30E7B0-AEF7-5649-91EA-3CC8DEBA442A}" type="presParOf" srcId="{550718F0-782E-CB4B-9B14-DB3B260BB7F5}" destId="{69C538F7-4CE9-6248-9D94-D65B64ACF68B}" srcOrd="0" destOrd="0" presId="urn:microsoft.com/office/officeart/2008/layout/VerticalCurvedList"/>
    <dgm:cxn modelId="{15C24400-10D1-8C48-BA72-C4487DE25E62}" type="presParOf" srcId="{726B9BE9-7BB9-6844-8BF7-26D4D9F431F0}" destId="{028B7A80-8E62-6A48-9B34-D41C9BBB8129}" srcOrd="5" destOrd="0" presId="urn:microsoft.com/office/officeart/2008/layout/VerticalCurvedList"/>
    <dgm:cxn modelId="{41800A8A-EE96-DC4E-A81D-8908CF9B6A7E}" type="presParOf" srcId="{726B9BE9-7BB9-6844-8BF7-26D4D9F431F0}" destId="{55DC07A7-83C0-0D4A-B277-148D937EA454}" srcOrd="6" destOrd="0" presId="urn:microsoft.com/office/officeart/2008/layout/VerticalCurvedList"/>
    <dgm:cxn modelId="{B6BDE176-4EEB-5B44-89F5-0D94FF36A22A}" type="presParOf" srcId="{55DC07A7-83C0-0D4A-B277-148D937EA454}" destId="{A632A10E-73E2-8645-9B99-CDDA8E2136B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5A13EB-3ED8-FE47-A614-E54B62F3B71F}" type="doc">
      <dgm:prSet loTypeId="urn:microsoft.com/office/officeart/2005/8/layout/equation2" loCatId="" qsTypeId="urn:microsoft.com/office/officeart/2005/8/quickstyle/simple1" qsCatId="simple" csTypeId="urn:microsoft.com/office/officeart/2005/8/colors/accent1_2" csCatId="accent1" phldr="1"/>
      <dgm:spPr/>
    </dgm:pt>
    <dgm:pt modelId="{7A208398-BBBA-C349-A963-86727701FBCE}">
      <dgm:prSet phldrT="[Text]" custT="1"/>
      <dgm:spPr>
        <a:solidFill>
          <a:schemeClr val="accent4"/>
        </a:solidFill>
        <a:ln>
          <a:noFill/>
        </a:ln>
      </dgm:spPr>
      <dgm:t>
        <a:bodyPr/>
        <a:lstStyle/>
        <a:p>
          <a:r>
            <a:rPr lang="en-US" sz="1800" dirty="0">
              <a:latin typeface="Times New Roman" panose="02020603050405020304" pitchFamily="18" charset="0"/>
              <a:cs typeface="Times New Roman" panose="02020603050405020304" pitchFamily="18" charset="0"/>
            </a:rPr>
            <a:t>High nitrate</a:t>
          </a:r>
        </a:p>
      </dgm:t>
    </dgm:pt>
    <dgm:pt modelId="{C95332F2-F7F7-BB4D-8896-B1F888FAE301}" type="parTrans" cxnId="{CCE657A2-93AB-1C43-BB60-89AFA12BDAF3}">
      <dgm:prSet/>
      <dgm:spPr/>
      <dgm:t>
        <a:bodyPr/>
        <a:lstStyle/>
        <a:p>
          <a:endParaRPr lang="en-US" sz="2000">
            <a:latin typeface="Times New Roman" panose="02020603050405020304" pitchFamily="18" charset="0"/>
            <a:cs typeface="Times New Roman" panose="02020603050405020304" pitchFamily="18" charset="0"/>
          </a:endParaRPr>
        </a:p>
      </dgm:t>
    </dgm:pt>
    <dgm:pt modelId="{4045E4A9-2888-D649-AB5C-258B3138E5C9}" type="sibTrans" cxnId="{CCE657A2-93AB-1C43-BB60-89AFA12BDAF3}">
      <dgm:prSet custT="1"/>
      <dgm:spPr>
        <a:solidFill>
          <a:schemeClr val="tx1"/>
        </a:solidFill>
      </dgm:spPr>
      <dgm:t>
        <a:bodyPr/>
        <a:lstStyle/>
        <a:p>
          <a:endParaRPr lang="en-US" sz="1000">
            <a:latin typeface="Times New Roman" panose="02020603050405020304" pitchFamily="18" charset="0"/>
            <a:cs typeface="Times New Roman" panose="02020603050405020304" pitchFamily="18" charset="0"/>
          </a:endParaRPr>
        </a:p>
      </dgm:t>
    </dgm:pt>
    <dgm:pt modelId="{C46E38FC-8CEB-5C40-B3A4-43EFAE005989}">
      <dgm:prSet phldrT="[Text]" custT="1"/>
      <dgm:spPr>
        <a:solidFill>
          <a:schemeClr val="accent1">
            <a:lumMod val="75000"/>
          </a:schemeClr>
        </a:solidFill>
        <a:ln>
          <a:noFill/>
        </a:ln>
      </dgm:spPr>
      <dgm:t>
        <a:bodyPr/>
        <a:lstStyle/>
        <a:p>
          <a:r>
            <a:rPr lang="en-US" sz="1800" dirty="0">
              <a:latin typeface="Times New Roman" panose="02020603050405020304" pitchFamily="18" charset="0"/>
              <a:cs typeface="Times New Roman" panose="02020603050405020304" pitchFamily="18" charset="0"/>
            </a:rPr>
            <a:t>Low nitrate</a:t>
          </a:r>
        </a:p>
      </dgm:t>
    </dgm:pt>
    <dgm:pt modelId="{BB546608-90F7-6145-9888-2444CDF3D05C}" type="parTrans" cxnId="{6F09A6EF-3E08-C74C-B293-A62934877E75}">
      <dgm:prSet/>
      <dgm:spPr/>
      <dgm:t>
        <a:bodyPr/>
        <a:lstStyle/>
        <a:p>
          <a:endParaRPr lang="en-US" sz="2000">
            <a:latin typeface="Times New Roman" panose="02020603050405020304" pitchFamily="18" charset="0"/>
            <a:cs typeface="Times New Roman" panose="02020603050405020304" pitchFamily="18" charset="0"/>
          </a:endParaRPr>
        </a:p>
      </dgm:t>
    </dgm:pt>
    <dgm:pt modelId="{5BB40182-63A2-DE4C-8EC6-B96F640CD11D}" type="sibTrans" cxnId="{6F09A6EF-3E08-C74C-B293-A62934877E75}">
      <dgm:prSet custT="1"/>
      <dgm:spPr>
        <a:solidFill>
          <a:schemeClr val="tx1"/>
        </a:solidFill>
      </dgm:spPr>
      <dgm:t>
        <a:bodyPr/>
        <a:lstStyle/>
        <a:p>
          <a:endParaRPr lang="en-US" sz="1600">
            <a:latin typeface="Times New Roman" panose="02020603050405020304" pitchFamily="18" charset="0"/>
            <a:cs typeface="Times New Roman" panose="02020603050405020304" pitchFamily="18" charset="0"/>
          </a:endParaRPr>
        </a:p>
      </dgm:t>
    </dgm:pt>
    <dgm:pt modelId="{D6E39F06-4B13-F340-9E62-99314053EE83}">
      <dgm:prSet phldrT="[Text]" custT="1"/>
      <dgm:spPr>
        <a:solidFill>
          <a:schemeClr val="accent6"/>
        </a:solidFill>
        <a:ln>
          <a:noFill/>
        </a:ln>
      </dgm:spPr>
      <dgm:t>
        <a:bodyPr/>
        <a:lstStyle/>
        <a:p>
          <a:r>
            <a:rPr lang="en-US" sz="2400" dirty="0">
              <a:latin typeface="Times New Roman" panose="02020603050405020304" pitchFamily="18" charset="0"/>
              <a:cs typeface="Times New Roman" panose="02020603050405020304" pitchFamily="18" charset="0"/>
            </a:rPr>
            <a:t>Lower average nitrate</a:t>
          </a:r>
        </a:p>
      </dgm:t>
    </dgm:pt>
    <dgm:pt modelId="{24AF1034-19BC-EF4A-BE5C-EF6AABD63D4A}" type="parTrans" cxnId="{878913DD-0AEA-FB40-86CE-91360E1EFB23}">
      <dgm:prSet/>
      <dgm:spPr/>
      <dgm:t>
        <a:bodyPr/>
        <a:lstStyle/>
        <a:p>
          <a:endParaRPr lang="en-US" sz="2000">
            <a:latin typeface="Times New Roman" panose="02020603050405020304" pitchFamily="18" charset="0"/>
            <a:cs typeface="Times New Roman" panose="02020603050405020304" pitchFamily="18" charset="0"/>
          </a:endParaRPr>
        </a:p>
      </dgm:t>
    </dgm:pt>
    <dgm:pt modelId="{738DF215-6802-A845-BD58-DAB23573F0B2}" type="sibTrans" cxnId="{878913DD-0AEA-FB40-86CE-91360E1EFB23}">
      <dgm:prSet/>
      <dgm:spPr/>
      <dgm:t>
        <a:bodyPr/>
        <a:lstStyle/>
        <a:p>
          <a:endParaRPr lang="en-US" sz="2000">
            <a:latin typeface="Times New Roman" panose="02020603050405020304" pitchFamily="18" charset="0"/>
            <a:cs typeface="Times New Roman" panose="02020603050405020304" pitchFamily="18" charset="0"/>
          </a:endParaRPr>
        </a:p>
      </dgm:t>
    </dgm:pt>
    <dgm:pt modelId="{1600108D-7C97-F64E-AC22-DE17CA956EDE}" type="pres">
      <dgm:prSet presAssocID="{485A13EB-3ED8-FE47-A614-E54B62F3B71F}" presName="Name0" presStyleCnt="0">
        <dgm:presLayoutVars>
          <dgm:dir/>
          <dgm:resizeHandles val="exact"/>
        </dgm:presLayoutVars>
      </dgm:prSet>
      <dgm:spPr/>
    </dgm:pt>
    <dgm:pt modelId="{AD0821F8-159F-8F48-84D0-79BB79B48C7F}" type="pres">
      <dgm:prSet presAssocID="{485A13EB-3ED8-FE47-A614-E54B62F3B71F}" presName="vNodes" presStyleCnt="0"/>
      <dgm:spPr/>
    </dgm:pt>
    <dgm:pt modelId="{B74BE4CA-194B-6B43-8D0A-B43A5746BF5E}" type="pres">
      <dgm:prSet presAssocID="{7A208398-BBBA-C349-A963-86727701FBCE}" presName="node" presStyleLbl="node1" presStyleIdx="0" presStyleCnt="3">
        <dgm:presLayoutVars>
          <dgm:bulletEnabled val="1"/>
        </dgm:presLayoutVars>
      </dgm:prSet>
      <dgm:spPr/>
    </dgm:pt>
    <dgm:pt modelId="{9FF2772D-469A-9141-A160-85A3E819337B}" type="pres">
      <dgm:prSet presAssocID="{4045E4A9-2888-D649-AB5C-258B3138E5C9}" presName="spacerT" presStyleCnt="0"/>
      <dgm:spPr/>
    </dgm:pt>
    <dgm:pt modelId="{D51923B3-1AF6-184D-AF73-042EE369A2AB}" type="pres">
      <dgm:prSet presAssocID="{4045E4A9-2888-D649-AB5C-258B3138E5C9}" presName="sibTrans" presStyleLbl="sibTrans2D1" presStyleIdx="0" presStyleCnt="2"/>
      <dgm:spPr/>
    </dgm:pt>
    <dgm:pt modelId="{583040E3-CC5A-2741-8119-D6E9057E0220}" type="pres">
      <dgm:prSet presAssocID="{4045E4A9-2888-D649-AB5C-258B3138E5C9}" presName="spacerB" presStyleCnt="0"/>
      <dgm:spPr/>
    </dgm:pt>
    <dgm:pt modelId="{CC17925E-8F8D-1D42-930C-9A172548ACB9}" type="pres">
      <dgm:prSet presAssocID="{C46E38FC-8CEB-5C40-B3A4-43EFAE005989}" presName="node" presStyleLbl="node1" presStyleIdx="1" presStyleCnt="3">
        <dgm:presLayoutVars>
          <dgm:bulletEnabled val="1"/>
        </dgm:presLayoutVars>
      </dgm:prSet>
      <dgm:spPr/>
    </dgm:pt>
    <dgm:pt modelId="{FE3B38D3-E51D-B64C-A741-F5B1D20C6518}" type="pres">
      <dgm:prSet presAssocID="{485A13EB-3ED8-FE47-A614-E54B62F3B71F}" presName="sibTransLast" presStyleLbl="sibTrans2D1" presStyleIdx="1" presStyleCnt="2"/>
      <dgm:spPr/>
    </dgm:pt>
    <dgm:pt modelId="{A141DEDC-C67F-DE47-9670-291B21B45636}" type="pres">
      <dgm:prSet presAssocID="{485A13EB-3ED8-FE47-A614-E54B62F3B71F}" presName="connectorText" presStyleLbl="sibTrans2D1" presStyleIdx="1" presStyleCnt="2"/>
      <dgm:spPr/>
    </dgm:pt>
    <dgm:pt modelId="{D55E615D-511F-E344-A1A2-22E4EF42C8E8}" type="pres">
      <dgm:prSet presAssocID="{485A13EB-3ED8-FE47-A614-E54B62F3B71F}" presName="lastNode" presStyleLbl="node1" presStyleIdx="2" presStyleCnt="3">
        <dgm:presLayoutVars>
          <dgm:bulletEnabled val="1"/>
        </dgm:presLayoutVars>
      </dgm:prSet>
      <dgm:spPr/>
    </dgm:pt>
  </dgm:ptLst>
  <dgm:cxnLst>
    <dgm:cxn modelId="{53344F30-6522-5A48-97BF-3E41ED23D724}" type="presOf" srcId="{4045E4A9-2888-D649-AB5C-258B3138E5C9}" destId="{D51923B3-1AF6-184D-AF73-042EE369A2AB}" srcOrd="0" destOrd="0" presId="urn:microsoft.com/office/officeart/2005/8/layout/equation2"/>
    <dgm:cxn modelId="{DE184A3C-4133-5F46-B6ED-BF4E3C1BFFBF}" type="presOf" srcId="{485A13EB-3ED8-FE47-A614-E54B62F3B71F}" destId="{1600108D-7C97-F64E-AC22-DE17CA956EDE}" srcOrd="0" destOrd="0" presId="urn:microsoft.com/office/officeart/2005/8/layout/equation2"/>
    <dgm:cxn modelId="{40A20865-5D32-474B-8A43-CA3E8D88F510}" type="presOf" srcId="{7A208398-BBBA-C349-A963-86727701FBCE}" destId="{B74BE4CA-194B-6B43-8D0A-B43A5746BF5E}" srcOrd="0" destOrd="0" presId="urn:microsoft.com/office/officeart/2005/8/layout/equation2"/>
    <dgm:cxn modelId="{F1175A78-7753-9A47-8595-592844BCD6E5}" type="presOf" srcId="{C46E38FC-8CEB-5C40-B3A4-43EFAE005989}" destId="{CC17925E-8F8D-1D42-930C-9A172548ACB9}" srcOrd="0" destOrd="0" presId="urn:microsoft.com/office/officeart/2005/8/layout/equation2"/>
    <dgm:cxn modelId="{4C403E84-002C-A24A-B465-58E1C81777E9}" type="presOf" srcId="{5BB40182-63A2-DE4C-8EC6-B96F640CD11D}" destId="{A141DEDC-C67F-DE47-9670-291B21B45636}" srcOrd="1" destOrd="0" presId="urn:microsoft.com/office/officeart/2005/8/layout/equation2"/>
    <dgm:cxn modelId="{CCE657A2-93AB-1C43-BB60-89AFA12BDAF3}" srcId="{485A13EB-3ED8-FE47-A614-E54B62F3B71F}" destId="{7A208398-BBBA-C349-A963-86727701FBCE}" srcOrd="0" destOrd="0" parTransId="{C95332F2-F7F7-BB4D-8896-B1F888FAE301}" sibTransId="{4045E4A9-2888-D649-AB5C-258B3138E5C9}"/>
    <dgm:cxn modelId="{C89FF2AF-98E2-8640-8465-38785835EE10}" type="presOf" srcId="{5BB40182-63A2-DE4C-8EC6-B96F640CD11D}" destId="{FE3B38D3-E51D-B64C-A741-F5B1D20C6518}" srcOrd="0" destOrd="0" presId="urn:microsoft.com/office/officeart/2005/8/layout/equation2"/>
    <dgm:cxn modelId="{776C5BC9-E763-464B-9F7A-14DA80A4B131}" type="presOf" srcId="{D6E39F06-4B13-F340-9E62-99314053EE83}" destId="{D55E615D-511F-E344-A1A2-22E4EF42C8E8}" srcOrd="0" destOrd="0" presId="urn:microsoft.com/office/officeart/2005/8/layout/equation2"/>
    <dgm:cxn modelId="{878913DD-0AEA-FB40-86CE-91360E1EFB23}" srcId="{485A13EB-3ED8-FE47-A614-E54B62F3B71F}" destId="{D6E39F06-4B13-F340-9E62-99314053EE83}" srcOrd="2" destOrd="0" parTransId="{24AF1034-19BC-EF4A-BE5C-EF6AABD63D4A}" sibTransId="{738DF215-6802-A845-BD58-DAB23573F0B2}"/>
    <dgm:cxn modelId="{6F09A6EF-3E08-C74C-B293-A62934877E75}" srcId="{485A13EB-3ED8-FE47-A614-E54B62F3B71F}" destId="{C46E38FC-8CEB-5C40-B3A4-43EFAE005989}" srcOrd="1" destOrd="0" parTransId="{BB546608-90F7-6145-9888-2444CDF3D05C}" sibTransId="{5BB40182-63A2-DE4C-8EC6-B96F640CD11D}"/>
    <dgm:cxn modelId="{50CD97BD-D4D5-494A-83E4-1E0C796176CF}" type="presParOf" srcId="{1600108D-7C97-F64E-AC22-DE17CA956EDE}" destId="{AD0821F8-159F-8F48-84D0-79BB79B48C7F}" srcOrd="0" destOrd="0" presId="urn:microsoft.com/office/officeart/2005/8/layout/equation2"/>
    <dgm:cxn modelId="{F7DBD3DB-4E04-C44F-861A-F5E859940B2A}" type="presParOf" srcId="{AD0821F8-159F-8F48-84D0-79BB79B48C7F}" destId="{B74BE4CA-194B-6B43-8D0A-B43A5746BF5E}" srcOrd="0" destOrd="0" presId="urn:microsoft.com/office/officeart/2005/8/layout/equation2"/>
    <dgm:cxn modelId="{ADCDF10F-9A5E-E440-9564-2B3DA0AC3D4F}" type="presParOf" srcId="{AD0821F8-159F-8F48-84D0-79BB79B48C7F}" destId="{9FF2772D-469A-9141-A160-85A3E819337B}" srcOrd="1" destOrd="0" presId="urn:microsoft.com/office/officeart/2005/8/layout/equation2"/>
    <dgm:cxn modelId="{2A952A17-716B-C144-96A0-93672B6AB624}" type="presParOf" srcId="{AD0821F8-159F-8F48-84D0-79BB79B48C7F}" destId="{D51923B3-1AF6-184D-AF73-042EE369A2AB}" srcOrd="2" destOrd="0" presId="urn:microsoft.com/office/officeart/2005/8/layout/equation2"/>
    <dgm:cxn modelId="{AD725B04-7A9F-BD41-BCC4-32EDAA664C8C}" type="presParOf" srcId="{AD0821F8-159F-8F48-84D0-79BB79B48C7F}" destId="{583040E3-CC5A-2741-8119-D6E9057E0220}" srcOrd="3" destOrd="0" presId="urn:microsoft.com/office/officeart/2005/8/layout/equation2"/>
    <dgm:cxn modelId="{22CEDE40-D84B-8548-8403-8E89D6C6EF50}" type="presParOf" srcId="{AD0821F8-159F-8F48-84D0-79BB79B48C7F}" destId="{CC17925E-8F8D-1D42-930C-9A172548ACB9}" srcOrd="4" destOrd="0" presId="urn:microsoft.com/office/officeart/2005/8/layout/equation2"/>
    <dgm:cxn modelId="{6419DABE-5956-7F44-A02B-F6849C72C5E9}" type="presParOf" srcId="{1600108D-7C97-F64E-AC22-DE17CA956EDE}" destId="{FE3B38D3-E51D-B64C-A741-F5B1D20C6518}" srcOrd="1" destOrd="0" presId="urn:microsoft.com/office/officeart/2005/8/layout/equation2"/>
    <dgm:cxn modelId="{DFBCFB9C-80F9-A74B-820B-0259F532506A}" type="presParOf" srcId="{FE3B38D3-E51D-B64C-A741-F5B1D20C6518}" destId="{A141DEDC-C67F-DE47-9670-291B21B45636}" srcOrd="0" destOrd="0" presId="urn:microsoft.com/office/officeart/2005/8/layout/equation2"/>
    <dgm:cxn modelId="{4C8DA9B4-77ED-0C48-944B-ECC02762200E}" type="presParOf" srcId="{1600108D-7C97-F64E-AC22-DE17CA956EDE}" destId="{D55E615D-511F-E344-A1A2-22E4EF42C8E8}"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0263C-1FE7-954D-A3FA-A07897C99C6F}">
      <dsp:nvSpPr>
        <dsp:cNvPr id="0" name=""/>
        <dsp:cNvSpPr/>
      </dsp:nvSpPr>
      <dsp:spPr>
        <a:xfrm>
          <a:off x="2825968" y="2220159"/>
          <a:ext cx="2552654" cy="1940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Quantifying the value of clean drinking water </a:t>
          </a:r>
          <a:endParaRPr lang="en-US" sz="2400" kern="1200" dirty="0"/>
        </a:p>
      </dsp:txBody>
      <dsp:txXfrm>
        <a:off x="2920680" y="2314871"/>
        <a:ext cx="2363230" cy="1750762"/>
      </dsp:txXfrm>
    </dsp:sp>
    <dsp:sp modelId="{404E1555-FC39-E14F-B2E7-538B8B3A7D73}">
      <dsp:nvSpPr>
        <dsp:cNvPr id="0" name=""/>
        <dsp:cNvSpPr/>
      </dsp:nvSpPr>
      <dsp:spPr>
        <a:xfrm rot="19106090">
          <a:off x="5069750" y="1886772"/>
          <a:ext cx="1004976" cy="0"/>
        </a:xfrm>
        <a:custGeom>
          <a:avLst/>
          <a:gdLst/>
          <a:ahLst/>
          <a:cxnLst/>
          <a:rect l="0" t="0" r="0" b="0"/>
          <a:pathLst>
            <a:path>
              <a:moveTo>
                <a:pt x="0" y="0"/>
              </a:moveTo>
              <a:lnTo>
                <a:pt x="10049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E3B47-5B6F-504E-B77F-94B00D2ABF1B}">
      <dsp:nvSpPr>
        <dsp:cNvPr id="0" name=""/>
        <dsp:cNvSpPr/>
      </dsp:nvSpPr>
      <dsp:spPr>
        <a:xfrm>
          <a:off x="5655216" y="-27252"/>
          <a:ext cx="2368467" cy="1580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Avoided costs of impaired water quality</a:t>
          </a:r>
          <a:endParaRPr lang="en-US" sz="2000" kern="1200" dirty="0"/>
        </a:p>
      </dsp:txBody>
      <dsp:txXfrm>
        <a:off x="5732376" y="49908"/>
        <a:ext cx="2214147" cy="1426317"/>
      </dsp:txXfrm>
    </dsp:sp>
    <dsp:sp modelId="{00703BED-1D79-5149-9695-4AE2E61C76E1}">
      <dsp:nvSpPr>
        <dsp:cNvPr id="0" name=""/>
        <dsp:cNvSpPr/>
      </dsp:nvSpPr>
      <dsp:spPr>
        <a:xfrm rot="13243939">
          <a:off x="2114342" y="1900385"/>
          <a:ext cx="980109" cy="0"/>
        </a:xfrm>
        <a:custGeom>
          <a:avLst/>
          <a:gdLst/>
          <a:ahLst/>
          <a:cxnLst/>
          <a:rect l="0" t="0" r="0" b="0"/>
          <a:pathLst>
            <a:path>
              <a:moveTo>
                <a:pt x="0" y="0"/>
              </a:moveTo>
              <a:lnTo>
                <a:pt x="98010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41A66-98E6-614B-A2C2-37651193E34A}">
      <dsp:nvSpPr>
        <dsp:cNvPr id="0" name=""/>
        <dsp:cNvSpPr/>
      </dsp:nvSpPr>
      <dsp:spPr>
        <a:xfrm>
          <a:off x="199215" y="42819"/>
          <a:ext cx="2281858" cy="15377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Clr>
              <a:schemeClr val="accent5"/>
            </a:buClr>
            <a:buNone/>
          </a:pPr>
          <a:r>
            <a:rPr lang="en-US" sz="2000" kern="1200" dirty="0">
              <a:latin typeface="Times New Roman" panose="02020603050405020304" pitchFamily="18" charset="0"/>
              <a:cs typeface="Times New Roman" panose="02020603050405020304" pitchFamily="18" charset="0"/>
            </a:rPr>
            <a:t>Cost of maintaining current water quality </a:t>
          </a:r>
          <a:endParaRPr lang="en-US" sz="2000" kern="1200" dirty="0"/>
        </a:p>
      </dsp:txBody>
      <dsp:txXfrm>
        <a:off x="274284" y="117888"/>
        <a:ext cx="2131720" cy="1387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6125176" y="-937410"/>
          <a:ext cx="7293488" cy="7293488"/>
        </a:xfrm>
        <a:prstGeom prst="blockArc">
          <a:avLst>
            <a:gd name="adj1" fmla="val 18900000"/>
            <a:gd name="adj2" fmla="val 2700000"/>
            <a:gd name="adj3" fmla="val 296"/>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752110" y="541866"/>
          <a:ext cx="7301111" cy="1083733"/>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Nebraska’s drinking water is largely safe </a:t>
          </a:r>
        </a:p>
      </dsp:txBody>
      <dsp:txXfrm>
        <a:off x="752110" y="541866"/>
        <a:ext cx="7301111" cy="1083733"/>
      </dsp:txXfrm>
    </dsp:sp>
    <dsp:sp modelId="{DE882DDD-093D-3141-BC5A-91EFBA2218F6}">
      <dsp:nvSpPr>
        <dsp:cNvPr id="0" name=""/>
        <dsp:cNvSpPr/>
      </dsp:nvSpPr>
      <dsp:spPr>
        <a:xfrm>
          <a:off x="74777" y="406400"/>
          <a:ext cx="1354666" cy="1354666"/>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1146048" y="2167466"/>
          <a:ext cx="6907174" cy="108373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Ensuring safe drinking water is costly </a:t>
          </a:r>
        </a:p>
      </dsp:txBody>
      <dsp:txXfrm>
        <a:off x="1146048" y="2167466"/>
        <a:ext cx="6907174" cy="1083733"/>
      </dsp:txXfrm>
    </dsp:sp>
    <dsp:sp modelId="{69C538F7-4CE9-6248-9D94-D65B64ACF68B}">
      <dsp:nvSpPr>
        <dsp:cNvPr id="0" name=""/>
        <dsp:cNvSpPr/>
      </dsp:nvSpPr>
      <dsp:spPr>
        <a:xfrm>
          <a:off x="468714" y="2032000"/>
          <a:ext cx="1354666" cy="1354666"/>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752110" y="3793066"/>
          <a:ext cx="7301111" cy="108373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Proactive water quality improvement strategies have positive results </a:t>
          </a:r>
        </a:p>
      </dsp:txBody>
      <dsp:txXfrm>
        <a:off x="752110" y="3793066"/>
        <a:ext cx="7301111" cy="1083733"/>
      </dsp:txXfrm>
    </dsp:sp>
    <dsp:sp modelId="{A632A10E-73E2-8645-9B99-CDDA8E2136BB}">
      <dsp:nvSpPr>
        <dsp:cNvPr id="0" name=""/>
        <dsp:cNvSpPr/>
      </dsp:nvSpPr>
      <dsp:spPr>
        <a:xfrm>
          <a:off x="74777" y="3657600"/>
          <a:ext cx="1354666" cy="1354666"/>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6125176" y="-937410"/>
          <a:ext cx="7293488" cy="7293488"/>
        </a:xfrm>
        <a:prstGeom prst="blockArc">
          <a:avLst>
            <a:gd name="adj1" fmla="val 18900000"/>
            <a:gd name="adj2" fmla="val 2700000"/>
            <a:gd name="adj3" fmla="val 296"/>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752110" y="541866"/>
          <a:ext cx="7301111" cy="1083733"/>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Nebraska’s drinking water is largely safe </a:t>
          </a:r>
        </a:p>
      </dsp:txBody>
      <dsp:txXfrm>
        <a:off x="752110" y="541866"/>
        <a:ext cx="7301111" cy="1083733"/>
      </dsp:txXfrm>
    </dsp:sp>
    <dsp:sp modelId="{DE882DDD-093D-3141-BC5A-91EFBA2218F6}">
      <dsp:nvSpPr>
        <dsp:cNvPr id="0" name=""/>
        <dsp:cNvSpPr/>
      </dsp:nvSpPr>
      <dsp:spPr>
        <a:xfrm>
          <a:off x="74777" y="406400"/>
          <a:ext cx="1354666" cy="1354666"/>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1146048" y="2167466"/>
          <a:ext cx="6907174" cy="108373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Ensuring safe drinking water is costly </a:t>
          </a:r>
        </a:p>
      </dsp:txBody>
      <dsp:txXfrm>
        <a:off x="1146048" y="2167466"/>
        <a:ext cx="6907174" cy="1083733"/>
      </dsp:txXfrm>
    </dsp:sp>
    <dsp:sp modelId="{69C538F7-4CE9-6248-9D94-D65B64ACF68B}">
      <dsp:nvSpPr>
        <dsp:cNvPr id="0" name=""/>
        <dsp:cNvSpPr/>
      </dsp:nvSpPr>
      <dsp:spPr>
        <a:xfrm>
          <a:off x="468714" y="2032000"/>
          <a:ext cx="1354666" cy="1354666"/>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752110" y="3793066"/>
          <a:ext cx="7301111" cy="108373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Proactive water quality improvement strategies have positive results </a:t>
          </a:r>
        </a:p>
      </dsp:txBody>
      <dsp:txXfrm>
        <a:off x="752110" y="3793066"/>
        <a:ext cx="7301111" cy="1083733"/>
      </dsp:txXfrm>
    </dsp:sp>
    <dsp:sp modelId="{A632A10E-73E2-8645-9B99-CDDA8E2136BB}">
      <dsp:nvSpPr>
        <dsp:cNvPr id="0" name=""/>
        <dsp:cNvSpPr/>
      </dsp:nvSpPr>
      <dsp:spPr>
        <a:xfrm>
          <a:off x="74777" y="3657600"/>
          <a:ext cx="1354666" cy="1354666"/>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79A6A-B154-F74E-8B63-1729DDDAA8AD}">
      <dsp:nvSpPr>
        <dsp:cNvPr id="0" name=""/>
        <dsp:cNvSpPr/>
      </dsp:nvSpPr>
      <dsp:spPr>
        <a:xfrm rot="2579636">
          <a:off x="2256479" y="3265294"/>
          <a:ext cx="653682" cy="56777"/>
        </a:xfrm>
        <a:custGeom>
          <a:avLst/>
          <a:gdLst/>
          <a:ahLst/>
          <a:cxnLst/>
          <a:rect l="0" t="0" r="0" b="0"/>
          <a:pathLst>
            <a:path>
              <a:moveTo>
                <a:pt x="0" y="28388"/>
              </a:moveTo>
              <a:lnTo>
                <a:pt x="653682" y="28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9BF917-3407-9144-A464-517B6D82456B}">
      <dsp:nvSpPr>
        <dsp:cNvPr id="0" name=""/>
        <dsp:cNvSpPr/>
      </dsp:nvSpPr>
      <dsp:spPr>
        <a:xfrm>
          <a:off x="2344260" y="2307509"/>
          <a:ext cx="725787" cy="56777"/>
        </a:xfrm>
        <a:custGeom>
          <a:avLst/>
          <a:gdLst/>
          <a:ahLst/>
          <a:cxnLst/>
          <a:rect l="0" t="0" r="0" b="0"/>
          <a:pathLst>
            <a:path>
              <a:moveTo>
                <a:pt x="0" y="28388"/>
              </a:moveTo>
              <a:lnTo>
                <a:pt x="725787" y="28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D4317-BD74-D245-9185-851BFB3AFC81}">
      <dsp:nvSpPr>
        <dsp:cNvPr id="0" name=""/>
        <dsp:cNvSpPr/>
      </dsp:nvSpPr>
      <dsp:spPr>
        <a:xfrm rot="19022020">
          <a:off x="2254731" y="1345835"/>
          <a:ext cx="667514" cy="56777"/>
        </a:xfrm>
        <a:custGeom>
          <a:avLst/>
          <a:gdLst/>
          <a:ahLst/>
          <a:cxnLst/>
          <a:rect l="0" t="0" r="0" b="0"/>
          <a:pathLst>
            <a:path>
              <a:moveTo>
                <a:pt x="0" y="28388"/>
              </a:moveTo>
              <a:lnTo>
                <a:pt x="667514" y="283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91032A-661B-754C-A93A-828C8B76D457}">
      <dsp:nvSpPr>
        <dsp:cNvPr id="0" name=""/>
        <dsp:cNvSpPr/>
      </dsp:nvSpPr>
      <dsp:spPr>
        <a:xfrm>
          <a:off x="429924" y="1209817"/>
          <a:ext cx="2252160" cy="2252160"/>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44C821-508C-1A4B-85E9-7CF09FCD1BB6}">
      <dsp:nvSpPr>
        <dsp:cNvPr id="0" name=""/>
        <dsp:cNvSpPr/>
      </dsp:nvSpPr>
      <dsp:spPr>
        <a:xfrm>
          <a:off x="2603886" y="7301"/>
          <a:ext cx="1483777" cy="132314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Irrigation wells</a:t>
          </a:r>
        </a:p>
      </dsp:txBody>
      <dsp:txXfrm>
        <a:off x="2821180" y="201072"/>
        <a:ext cx="1049189" cy="935606"/>
      </dsp:txXfrm>
    </dsp:sp>
    <dsp:sp modelId="{79AEF4F2-723B-9844-B814-E00AED3AF3D2}">
      <dsp:nvSpPr>
        <dsp:cNvPr id="0" name=""/>
        <dsp:cNvSpPr/>
      </dsp:nvSpPr>
      <dsp:spPr>
        <a:xfrm>
          <a:off x="3070047" y="1656892"/>
          <a:ext cx="1452602" cy="135801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Public wells</a:t>
          </a:r>
        </a:p>
      </dsp:txBody>
      <dsp:txXfrm>
        <a:off x="3282776" y="1855768"/>
        <a:ext cx="1027144" cy="960260"/>
      </dsp:txXfrm>
    </dsp:sp>
    <dsp:sp modelId="{F468AF8D-40D9-6E46-B166-3D7A5B634BAC}">
      <dsp:nvSpPr>
        <dsp:cNvPr id="0" name=""/>
        <dsp:cNvSpPr/>
      </dsp:nvSpPr>
      <dsp:spPr>
        <a:xfrm>
          <a:off x="4531147" y="1656892"/>
          <a:ext cx="2178904" cy="135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community water system wells</a:t>
          </a:r>
        </a:p>
      </dsp:txBody>
      <dsp:txXfrm>
        <a:off x="4531147" y="1656892"/>
        <a:ext cx="2178904" cy="1358012"/>
      </dsp:txXfrm>
    </dsp:sp>
    <dsp:sp modelId="{E116C391-6EFC-CA4C-B373-28E69DE14E16}">
      <dsp:nvSpPr>
        <dsp:cNvPr id="0" name=""/>
        <dsp:cNvSpPr/>
      </dsp:nvSpPr>
      <dsp:spPr>
        <a:xfrm>
          <a:off x="2595246" y="3324968"/>
          <a:ext cx="1497601" cy="135590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Private </a:t>
          </a:r>
          <a:r>
            <a:rPr lang="en-US" sz="1900" kern="1200" dirty="0">
              <a:latin typeface="Times New Roman" panose="02020603050405020304" pitchFamily="18" charset="0"/>
              <a:cs typeface="Times New Roman" panose="02020603050405020304" pitchFamily="18" charset="0"/>
            </a:rPr>
            <a:t>(domestic) </a:t>
          </a:r>
          <a:r>
            <a:rPr lang="en-US" sz="2000" kern="1200" dirty="0">
              <a:latin typeface="Times New Roman" panose="02020603050405020304" pitchFamily="18" charset="0"/>
              <a:cs typeface="Times New Roman" panose="02020603050405020304" pitchFamily="18" charset="0"/>
            </a:rPr>
            <a:t>wells</a:t>
          </a:r>
        </a:p>
      </dsp:txBody>
      <dsp:txXfrm>
        <a:off x="2814565" y="3523536"/>
        <a:ext cx="1058963" cy="958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5">
                  <a:lumMod val="50000"/>
                </a:schemeClr>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5925-069B-B34E-9E07-02406A15ABD0}">
      <dsp:nvSpPr>
        <dsp:cNvPr id="0" name=""/>
        <dsp:cNvSpPr/>
      </dsp:nvSpPr>
      <dsp:spPr>
        <a:xfrm>
          <a:off x="-3312943" y="1178252"/>
          <a:ext cx="3950615" cy="3950615"/>
        </a:xfrm>
        <a:prstGeom prst="blockArc">
          <a:avLst>
            <a:gd name="adj1" fmla="val 18900000"/>
            <a:gd name="adj2" fmla="val 2700000"/>
            <a:gd name="adj3" fmla="val 547"/>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31350EC-F646-034C-AC1D-8A7558ABE70F}">
      <dsp:nvSpPr>
        <dsp:cNvPr id="0" name=""/>
        <dsp:cNvSpPr/>
      </dsp:nvSpPr>
      <dsp:spPr>
        <a:xfrm>
          <a:off x="410034" y="1980996"/>
          <a:ext cx="1897794" cy="586282"/>
        </a:xfrm>
        <a:prstGeom prst="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6">
                  <a:lumMod val="50000"/>
                </a:schemeClr>
              </a:solidFill>
              <a:latin typeface="Times New Roman" panose="02020603050405020304" pitchFamily="18" charset="0"/>
              <a:cs typeface="Times New Roman" panose="02020603050405020304" pitchFamily="18" charset="0"/>
            </a:rPr>
            <a:t>Nebraska’s drinking water is largely safe </a:t>
          </a:r>
        </a:p>
      </dsp:txBody>
      <dsp:txXfrm>
        <a:off x="410034" y="1980996"/>
        <a:ext cx="1897794" cy="586282"/>
      </dsp:txXfrm>
    </dsp:sp>
    <dsp:sp modelId="{DE882DDD-093D-3141-BC5A-91EFBA2218F6}">
      <dsp:nvSpPr>
        <dsp:cNvPr id="0" name=""/>
        <dsp:cNvSpPr/>
      </dsp:nvSpPr>
      <dsp:spPr>
        <a:xfrm>
          <a:off x="43608" y="1907710"/>
          <a:ext cx="732852" cy="732852"/>
        </a:xfrm>
        <a:prstGeom prst="ellipse">
          <a:avLst/>
        </a:prstGeom>
        <a:solidFill>
          <a:schemeClr val="bg1"/>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7832C2DC-EA39-5C48-8F88-3C93DBFC5777}">
      <dsp:nvSpPr>
        <dsp:cNvPr id="0" name=""/>
        <dsp:cNvSpPr/>
      </dsp:nvSpPr>
      <dsp:spPr>
        <a:xfrm>
          <a:off x="623148" y="2860419"/>
          <a:ext cx="1684681" cy="586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Ensuring safe drinking water is costly </a:t>
          </a:r>
        </a:p>
      </dsp:txBody>
      <dsp:txXfrm>
        <a:off x="623148" y="2860419"/>
        <a:ext cx="1684681" cy="586282"/>
      </dsp:txXfrm>
    </dsp:sp>
    <dsp:sp modelId="{69C538F7-4CE9-6248-9D94-D65B64ACF68B}">
      <dsp:nvSpPr>
        <dsp:cNvPr id="0" name=""/>
        <dsp:cNvSpPr/>
      </dsp:nvSpPr>
      <dsp:spPr>
        <a:xfrm>
          <a:off x="256721" y="2787133"/>
          <a:ext cx="732852" cy="732852"/>
        </a:xfrm>
        <a:prstGeom prst="ellipse">
          <a:avLst/>
        </a:prstGeom>
        <a:solidFill>
          <a:schemeClr val="bg1"/>
        </a:solidFill>
        <a:ln w="381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028B7A80-8E62-6A48-9B34-D41C9BBB8129}">
      <dsp:nvSpPr>
        <dsp:cNvPr id="0" name=""/>
        <dsp:cNvSpPr/>
      </dsp:nvSpPr>
      <dsp:spPr>
        <a:xfrm>
          <a:off x="410034" y="3739842"/>
          <a:ext cx="1897794" cy="58628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361"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accent4">
                  <a:lumMod val="50000"/>
                </a:schemeClr>
              </a:solidFill>
              <a:latin typeface="Times New Roman" panose="02020603050405020304" pitchFamily="18" charset="0"/>
              <a:cs typeface="Times New Roman" panose="02020603050405020304" pitchFamily="18" charset="0"/>
            </a:rPr>
            <a:t>Proactive water quality improvement strategies have positive results </a:t>
          </a:r>
        </a:p>
      </dsp:txBody>
      <dsp:txXfrm>
        <a:off x="410034" y="3739842"/>
        <a:ext cx="1897794" cy="586282"/>
      </dsp:txXfrm>
    </dsp:sp>
    <dsp:sp modelId="{A632A10E-73E2-8645-9B99-CDDA8E2136BB}">
      <dsp:nvSpPr>
        <dsp:cNvPr id="0" name=""/>
        <dsp:cNvSpPr/>
      </dsp:nvSpPr>
      <dsp:spPr>
        <a:xfrm>
          <a:off x="43608" y="3666556"/>
          <a:ext cx="732852" cy="732852"/>
        </a:xfrm>
        <a:prstGeom prst="ellipse">
          <a:avLst/>
        </a:prstGeom>
        <a:solidFill>
          <a:schemeClr val="bg1"/>
        </a:solidFill>
        <a:ln w="381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E4CA-194B-6B43-8D0A-B43A5746BF5E}">
      <dsp:nvSpPr>
        <dsp:cNvPr id="0" name=""/>
        <dsp:cNvSpPr/>
      </dsp:nvSpPr>
      <dsp:spPr>
        <a:xfrm>
          <a:off x="206946" y="1275"/>
          <a:ext cx="1250800" cy="1250800"/>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High nitrate</a:t>
          </a:r>
        </a:p>
      </dsp:txBody>
      <dsp:txXfrm>
        <a:off x="390121" y="184450"/>
        <a:ext cx="884450" cy="884450"/>
      </dsp:txXfrm>
    </dsp:sp>
    <dsp:sp modelId="{D51923B3-1AF6-184D-AF73-042EE369A2AB}">
      <dsp:nvSpPr>
        <dsp:cNvPr id="0" name=""/>
        <dsp:cNvSpPr/>
      </dsp:nvSpPr>
      <dsp:spPr>
        <a:xfrm>
          <a:off x="469614" y="1353640"/>
          <a:ext cx="725464" cy="725464"/>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imes New Roman" panose="02020603050405020304" pitchFamily="18" charset="0"/>
            <a:cs typeface="Times New Roman" panose="02020603050405020304" pitchFamily="18" charset="0"/>
          </a:endParaRPr>
        </a:p>
      </dsp:txBody>
      <dsp:txXfrm>
        <a:off x="565774" y="1631057"/>
        <a:ext cx="533144" cy="170630"/>
      </dsp:txXfrm>
    </dsp:sp>
    <dsp:sp modelId="{CC17925E-8F8D-1D42-930C-9A172548ACB9}">
      <dsp:nvSpPr>
        <dsp:cNvPr id="0" name=""/>
        <dsp:cNvSpPr/>
      </dsp:nvSpPr>
      <dsp:spPr>
        <a:xfrm>
          <a:off x="206946" y="2180670"/>
          <a:ext cx="1250800" cy="1250800"/>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Low nitrate</a:t>
          </a:r>
        </a:p>
      </dsp:txBody>
      <dsp:txXfrm>
        <a:off x="390121" y="2363845"/>
        <a:ext cx="884450" cy="884450"/>
      </dsp:txXfrm>
    </dsp:sp>
    <dsp:sp modelId="{FE3B38D3-E51D-B64C-A741-F5B1D20C6518}">
      <dsp:nvSpPr>
        <dsp:cNvPr id="0" name=""/>
        <dsp:cNvSpPr/>
      </dsp:nvSpPr>
      <dsp:spPr>
        <a:xfrm>
          <a:off x="1645366" y="1483724"/>
          <a:ext cx="397754" cy="46529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1645366" y="1576783"/>
        <a:ext cx="278428" cy="279179"/>
      </dsp:txXfrm>
    </dsp:sp>
    <dsp:sp modelId="{D55E615D-511F-E344-A1A2-22E4EF42C8E8}">
      <dsp:nvSpPr>
        <dsp:cNvPr id="0" name=""/>
        <dsp:cNvSpPr/>
      </dsp:nvSpPr>
      <dsp:spPr>
        <a:xfrm>
          <a:off x="2208226" y="465572"/>
          <a:ext cx="2501600" cy="2501600"/>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Lower average nitrate</a:t>
          </a:r>
        </a:p>
      </dsp:txBody>
      <dsp:txXfrm>
        <a:off x="2574577" y="831923"/>
        <a:ext cx="1768898" cy="17688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9C040-5B35-374C-86CC-58AF51F98E7A}" type="datetimeFigureOut">
              <a:rPr lang="en-US" smtClean="0"/>
              <a:t>12/18/23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86673-269A-5743-81A6-C11DCF50E78D}" type="slidenum">
              <a:rPr lang="en-US" smtClean="0"/>
              <a:t>‹#›</a:t>
            </a:fld>
            <a:endParaRPr lang="en-US"/>
          </a:p>
        </p:txBody>
      </p:sp>
    </p:spTree>
    <p:extLst>
      <p:ext uri="{BB962C8B-B14F-4D97-AF65-F5344CB8AC3E}">
        <p14:creationId xmlns:p14="http://schemas.microsoft.com/office/powerpoint/2010/main" val="112329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a:t>
            </a:fld>
            <a:endParaRPr lang="en-US"/>
          </a:p>
        </p:txBody>
      </p:sp>
    </p:spTree>
    <p:extLst>
      <p:ext uri="{BB962C8B-B14F-4D97-AF65-F5344CB8AC3E}">
        <p14:creationId xmlns:p14="http://schemas.microsoft.com/office/powerpoint/2010/main" val="149512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10</a:t>
            </a:fld>
            <a:endParaRPr lang="en-US"/>
          </a:p>
        </p:txBody>
      </p:sp>
    </p:spTree>
    <p:extLst>
      <p:ext uri="{BB962C8B-B14F-4D97-AF65-F5344CB8AC3E}">
        <p14:creationId xmlns:p14="http://schemas.microsoft.com/office/powerpoint/2010/main" val="107451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11</a:t>
            </a:fld>
            <a:endParaRPr lang="en-US"/>
          </a:p>
        </p:txBody>
      </p:sp>
    </p:spTree>
    <p:extLst>
      <p:ext uri="{BB962C8B-B14F-4D97-AF65-F5344CB8AC3E}">
        <p14:creationId xmlns:p14="http://schemas.microsoft.com/office/powerpoint/2010/main" val="342985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12</a:t>
            </a:fld>
            <a:endParaRPr lang="en-US"/>
          </a:p>
        </p:txBody>
      </p:sp>
    </p:spTree>
    <p:extLst>
      <p:ext uri="{BB962C8B-B14F-4D97-AF65-F5344CB8AC3E}">
        <p14:creationId xmlns:p14="http://schemas.microsoft.com/office/powerpoint/2010/main" val="206701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13</a:t>
            </a:fld>
            <a:endParaRPr lang="en-US"/>
          </a:p>
        </p:txBody>
      </p:sp>
    </p:spTree>
    <p:extLst>
      <p:ext uri="{BB962C8B-B14F-4D97-AF65-F5344CB8AC3E}">
        <p14:creationId xmlns:p14="http://schemas.microsoft.com/office/powerpoint/2010/main" val="46759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14</a:t>
            </a:fld>
            <a:endParaRPr lang="en-US"/>
          </a:p>
        </p:txBody>
      </p:sp>
    </p:spTree>
    <p:extLst>
      <p:ext uri="{BB962C8B-B14F-4D97-AF65-F5344CB8AC3E}">
        <p14:creationId xmlns:p14="http://schemas.microsoft.com/office/powerpoint/2010/main" val="372332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15</a:t>
            </a:fld>
            <a:endParaRPr lang="en-US"/>
          </a:p>
        </p:txBody>
      </p:sp>
    </p:spTree>
    <p:extLst>
      <p:ext uri="{BB962C8B-B14F-4D97-AF65-F5344CB8AC3E}">
        <p14:creationId xmlns:p14="http://schemas.microsoft.com/office/powerpoint/2010/main" val="296471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16</a:t>
            </a:fld>
            <a:endParaRPr lang="en-US"/>
          </a:p>
        </p:txBody>
      </p:sp>
    </p:spTree>
    <p:extLst>
      <p:ext uri="{BB962C8B-B14F-4D97-AF65-F5344CB8AC3E}">
        <p14:creationId xmlns:p14="http://schemas.microsoft.com/office/powerpoint/2010/main" val="3340195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17</a:t>
            </a:fld>
            <a:endParaRPr lang="en-US"/>
          </a:p>
        </p:txBody>
      </p:sp>
    </p:spTree>
    <p:extLst>
      <p:ext uri="{BB962C8B-B14F-4D97-AF65-F5344CB8AC3E}">
        <p14:creationId xmlns:p14="http://schemas.microsoft.com/office/powerpoint/2010/main" val="238995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18</a:t>
            </a:fld>
            <a:endParaRPr lang="en-US"/>
          </a:p>
        </p:txBody>
      </p:sp>
    </p:spTree>
    <p:extLst>
      <p:ext uri="{BB962C8B-B14F-4D97-AF65-F5344CB8AC3E}">
        <p14:creationId xmlns:p14="http://schemas.microsoft.com/office/powerpoint/2010/main" val="172685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2</a:t>
            </a:fld>
            <a:endParaRPr lang="en-US"/>
          </a:p>
        </p:txBody>
      </p:sp>
    </p:spTree>
    <p:extLst>
      <p:ext uri="{BB962C8B-B14F-4D97-AF65-F5344CB8AC3E}">
        <p14:creationId xmlns:p14="http://schemas.microsoft.com/office/powerpoint/2010/main" val="278017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3</a:t>
            </a:fld>
            <a:endParaRPr lang="en-US"/>
          </a:p>
        </p:txBody>
      </p:sp>
    </p:spTree>
    <p:extLst>
      <p:ext uri="{BB962C8B-B14F-4D97-AF65-F5344CB8AC3E}">
        <p14:creationId xmlns:p14="http://schemas.microsoft.com/office/powerpoint/2010/main" val="201290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4</a:t>
            </a:fld>
            <a:endParaRPr lang="en-US"/>
          </a:p>
        </p:txBody>
      </p:sp>
    </p:spTree>
    <p:extLst>
      <p:ext uri="{BB962C8B-B14F-4D97-AF65-F5344CB8AC3E}">
        <p14:creationId xmlns:p14="http://schemas.microsoft.com/office/powerpoint/2010/main" val="217025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5</a:t>
            </a:fld>
            <a:endParaRPr lang="en-US"/>
          </a:p>
        </p:txBody>
      </p:sp>
    </p:spTree>
    <p:extLst>
      <p:ext uri="{BB962C8B-B14F-4D97-AF65-F5344CB8AC3E}">
        <p14:creationId xmlns:p14="http://schemas.microsoft.com/office/powerpoint/2010/main" val="78751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6</a:t>
            </a:fld>
            <a:endParaRPr lang="en-US"/>
          </a:p>
        </p:txBody>
      </p:sp>
    </p:spTree>
    <p:extLst>
      <p:ext uri="{BB962C8B-B14F-4D97-AF65-F5344CB8AC3E}">
        <p14:creationId xmlns:p14="http://schemas.microsoft.com/office/powerpoint/2010/main" val="318001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7</a:t>
            </a:fld>
            <a:endParaRPr lang="en-US"/>
          </a:p>
        </p:txBody>
      </p:sp>
    </p:spTree>
    <p:extLst>
      <p:ext uri="{BB962C8B-B14F-4D97-AF65-F5344CB8AC3E}">
        <p14:creationId xmlns:p14="http://schemas.microsoft.com/office/powerpoint/2010/main" val="406673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8</a:t>
            </a:fld>
            <a:endParaRPr lang="en-US"/>
          </a:p>
        </p:txBody>
      </p:sp>
    </p:spTree>
    <p:extLst>
      <p:ext uri="{BB962C8B-B14F-4D97-AF65-F5344CB8AC3E}">
        <p14:creationId xmlns:p14="http://schemas.microsoft.com/office/powerpoint/2010/main" val="428175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86673-269A-5743-81A6-C11DCF50E78D}" type="slidenum">
              <a:rPr lang="en-US" smtClean="0"/>
              <a:t>9</a:t>
            </a:fld>
            <a:endParaRPr lang="en-US"/>
          </a:p>
        </p:txBody>
      </p:sp>
    </p:spTree>
    <p:extLst>
      <p:ext uri="{BB962C8B-B14F-4D97-AF65-F5344CB8AC3E}">
        <p14:creationId xmlns:p14="http://schemas.microsoft.com/office/powerpoint/2010/main" val="231568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8B03-950B-E621-40AA-E05093711F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306D9E-7610-13C7-59C5-E5A7A0786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1F83F0-8477-028E-4296-F3CE44001B2A}"/>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1650C22A-A16B-75FC-7725-ED4019563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C20A-5673-2B10-57EF-623E2BA7BA04}"/>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111802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6375-56E9-CDE3-892C-473156154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5EBDB0-5EAB-83EB-6BBC-B1B0A7E2EE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FFFA0-1BEA-DABE-F944-58C178D50B56}"/>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6DCD1C3C-0751-1CA6-445D-F4CDCAFB9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B5C99-4E92-E433-3FC8-EB1D33139BBC}"/>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171444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29742-A35C-56F0-2FB8-8D87548B94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DDF3E-1862-6B97-51B8-D90FD9341C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67AFB-17B1-7165-2D8E-CABAFA5C032E}"/>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6EF939E7-CEDA-CBF4-C011-1B7D50ED8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60D96-5840-D893-3A08-D52DBDB934F2}"/>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29669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CC0F-7497-842D-A735-07F3AD731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AAB22-E12C-44C6-4C81-D327940C7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08C6F-4BEA-7CF2-215C-170D1A103639}"/>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108E5B2C-1AC8-9D04-E1E8-A3784D743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0AEA0-0E10-F79B-A01A-9DA97DA9A16B}"/>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365856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6179-9309-2DAD-76B7-D60248FA5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E3F78-57A7-2EE9-82A7-7D0ADD2CD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800AA-5355-056A-353B-B56CA335BD73}"/>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9417362B-8BB8-5DCB-40CA-0810B6A9D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05F-98D6-F5B0-E0E4-680A60BBEB86}"/>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40260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7789-8124-41C3-9E1A-9FC021B2C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8EDCC-D8A4-35EE-9CDB-6D71353B6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3BBF9-F8EB-5D7C-388F-6533063A0D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0DE9F-436D-91CF-32B6-D6DB3FFAD86C}"/>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6" name="Footer Placeholder 5">
            <a:extLst>
              <a:ext uri="{FF2B5EF4-FFF2-40B4-BE49-F238E27FC236}">
                <a16:creationId xmlns:a16="http://schemas.microsoft.com/office/drawing/2014/main" id="{2EB5F098-B2B8-8FEA-BD2F-C2C08FBC9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DBE02-2DB5-1BFA-EDA2-482D404EFA9C}"/>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225428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5EB5-6C2B-5F2B-0A5C-FAC60A2E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0BE671-88F2-B0E7-2907-BDA29DC5E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6298F6-E3E7-5D38-B6DC-6DC2A3141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934CF-7C7E-5C51-11B2-1072486AD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59B29-1E7E-59C2-70BC-95C55A6CF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3D7B0-AFAA-EA34-2474-399DBCA01ADE}"/>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8" name="Footer Placeholder 7">
            <a:extLst>
              <a:ext uri="{FF2B5EF4-FFF2-40B4-BE49-F238E27FC236}">
                <a16:creationId xmlns:a16="http://schemas.microsoft.com/office/drawing/2014/main" id="{BFCBC36B-B016-70A2-9BB2-591040BE1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18A82-4969-8F09-BEAA-5084B8C9113B}"/>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86181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18D5-B685-1191-EB7E-2BD782BEA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C7B00-4D56-FCF7-8B7B-06F1F603B3AD}"/>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4" name="Footer Placeholder 3">
            <a:extLst>
              <a:ext uri="{FF2B5EF4-FFF2-40B4-BE49-F238E27FC236}">
                <a16:creationId xmlns:a16="http://schemas.microsoft.com/office/drawing/2014/main" id="{E7E8E607-6D12-A6D9-2BFF-8F76C29CE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E2EBC-BDF0-D9FB-BAE0-9288D8839F75}"/>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183605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8635D-0947-FAF1-BEB8-FB38C89DCD68}"/>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3" name="Footer Placeholder 2">
            <a:extLst>
              <a:ext uri="{FF2B5EF4-FFF2-40B4-BE49-F238E27FC236}">
                <a16:creationId xmlns:a16="http://schemas.microsoft.com/office/drawing/2014/main" id="{70484990-EAF5-8F8E-6A61-5AA4CC7B1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0FE129-4645-0562-3AC0-938A5457E9FE}"/>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332003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7A75-DA51-F167-07DE-895E96D80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64B3E-E31E-E927-1C00-743B717CD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EB816-681E-C702-B9C3-FC0FB6FCD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E9CF0-F680-8523-369B-7B29AB2085D7}"/>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6" name="Footer Placeholder 5">
            <a:extLst>
              <a:ext uri="{FF2B5EF4-FFF2-40B4-BE49-F238E27FC236}">
                <a16:creationId xmlns:a16="http://schemas.microsoft.com/office/drawing/2014/main" id="{01F10FB9-3C0F-C70D-25C7-E532C3BD2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A6DC-A605-2EF4-45AB-054FBE933D70}"/>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173660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45B8-485A-F186-8331-131154F81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C7EF8-DF42-3242-DD3C-07CEE95ED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104C9C-77BA-2028-AF34-15171E749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A483E-097E-04ED-0139-0BB645E3CBB6}"/>
              </a:ext>
            </a:extLst>
          </p:cNvPr>
          <p:cNvSpPr>
            <a:spLocks noGrp="1"/>
          </p:cNvSpPr>
          <p:nvPr>
            <p:ph type="dt" sz="half" idx="10"/>
          </p:nvPr>
        </p:nvSpPr>
        <p:spPr/>
        <p:txBody>
          <a:bodyPr/>
          <a:lstStyle/>
          <a:p>
            <a:fld id="{5185D140-2EDF-BE43-A7BA-9E2F50F7BDC5}" type="datetimeFigureOut">
              <a:rPr lang="en-US" smtClean="0"/>
              <a:t>12/18/23</a:t>
            </a:fld>
            <a:endParaRPr lang="en-US"/>
          </a:p>
        </p:txBody>
      </p:sp>
      <p:sp>
        <p:nvSpPr>
          <p:cNvPr id="6" name="Footer Placeholder 5">
            <a:extLst>
              <a:ext uri="{FF2B5EF4-FFF2-40B4-BE49-F238E27FC236}">
                <a16:creationId xmlns:a16="http://schemas.microsoft.com/office/drawing/2014/main" id="{2EA2FB70-B6DA-53A3-8D8D-1CE8264AB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73321-1E84-0231-7943-DAE765749EC1}"/>
              </a:ext>
            </a:extLst>
          </p:cNvPr>
          <p:cNvSpPr>
            <a:spLocks noGrp="1"/>
          </p:cNvSpPr>
          <p:nvPr>
            <p:ph type="sldNum" sz="quarter" idx="12"/>
          </p:nvPr>
        </p:nvSpPr>
        <p:spPr/>
        <p:txBody>
          <a:bodyPr/>
          <a:lstStyle/>
          <a:p>
            <a:fld id="{2818A3B0-4813-D040-B3EE-C39699145223}" type="slidenum">
              <a:rPr lang="en-US" smtClean="0"/>
              <a:t>‹#›</a:t>
            </a:fld>
            <a:endParaRPr lang="en-US"/>
          </a:p>
        </p:txBody>
      </p:sp>
    </p:spTree>
    <p:extLst>
      <p:ext uri="{BB962C8B-B14F-4D97-AF65-F5344CB8AC3E}">
        <p14:creationId xmlns:p14="http://schemas.microsoft.com/office/powerpoint/2010/main" val="19593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8840CB-226C-7364-8E21-00081BA8AD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FC3DF4-8425-2D7B-B6C7-C174DAE37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8029C-917A-6605-F946-B69980564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5D140-2EDF-BE43-A7BA-9E2F50F7BDC5}" type="datetimeFigureOut">
              <a:rPr lang="en-US" smtClean="0"/>
              <a:t>12/18/23</a:t>
            </a:fld>
            <a:endParaRPr lang="en-US"/>
          </a:p>
        </p:txBody>
      </p:sp>
      <p:sp>
        <p:nvSpPr>
          <p:cNvPr id="5" name="Footer Placeholder 4">
            <a:extLst>
              <a:ext uri="{FF2B5EF4-FFF2-40B4-BE49-F238E27FC236}">
                <a16:creationId xmlns:a16="http://schemas.microsoft.com/office/drawing/2014/main" id="{48B62B13-1C73-FC98-EA00-5306999ED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1416FE-4060-14A8-161A-2BBD7B306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8A3B0-4813-D040-B3EE-C39699145223}" type="slidenum">
              <a:rPr lang="en-US" smtClean="0"/>
              <a:t>‹#›</a:t>
            </a:fld>
            <a:endParaRPr lang="en-US"/>
          </a:p>
        </p:txBody>
      </p:sp>
    </p:spTree>
    <p:extLst>
      <p:ext uri="{BB962C8B-B14F-4D97-AF65-F5344CB8AC3E}">
        <p14:creationId xmlns:p14="http://schemas.microsoft.com/office/powerpoint/2010/main" val="125724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quifer"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en.wikipedia.org/wiki/Aquifer" TargetMode="External"/><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hyperlink" Target="https://creativecommons.org/licenses/by-sa/3.0/" TargetMode="Externa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6BCCD8-7655-CC1B-8C72-29FAFF5D1C91}"/>
              </a:ext>
            </a:extLst>
          </p:cNvPr>
          <p:cNvSpPr txBox="1"/>
          <p:nvPr/>
        </p:nvSpPr>
        <p:spPr>
          <a:xfrm>
            <a:off x="0" y="6858000"/>
            <a:ext cx="5080000" cy="230832"/>
          </a:xfrm>
          <a:prstGeom prst="rect">
            <a:avLst/>
          </a:prstGeom>
          <a:noFill/>
        </p:spPr>
        <p:txBody>
          <a:bodyPr wrap="square" rtlCol="0">
            <a:spAutoFit/>
          </a:bodyPr>
          <a:lstStyle/>
          <a:p>
            <a:r>
              <a:rPr lang="en-US" sz="900">
                <a:hlinkClick r:id="rId3" tooltip="https://en.wikipedia.org/wiki/Aquifer"/>
              </a:rPr>
              <a:t>This Photo</a:t>
            </a:r>
            <a:r>
              <a:rPr lang="en-US" sz="900"/>
              <a:t> by Unknown Author is licensed under </a:t>
            </a:r>
            <a:r>
              <a:rPr lang="en-US" sz="900">
                <a:hlinkClick r:id="rId4" tooltip="https://creativecommons.org/licenses/by-sa/3.0/"/>
              </a:rPr>
              <a:t>CC BY-SA</a:t>
            </a:r>
            <a:endParaRPr lang="en-US" sz="900"/>
          </a:p>
        </p:txBody>
      </p:sp>
      <p:sp>
        <p:nvSpPr>
          <p:cNvPr id="8" name="TextBox 7">
            <a:extLst>
              <a:ext uri="{FF2B5EF4-FFF2-40B4-BE49-F238E27FC236}">
                <a16:creationId xmlns:a16="http://schemas.microsoft.com/office/drawing/2014/main" id="{C8DE770D-15C7-C890-280C-F4C7D3A8F0C2}"/>
              </a:ext>
            </a:extLst>
          </p:cNvPr>
          <p:cNvSpPr txBox="1"/>
          <p:nvPr/>
        </p:nvSpPr>
        <p:spPr>
          <a:xfrm>
            <a:off x="5080000" y="6858317"/>
            <a:ext cx="5080000" cy="230832"/>
          </a:xfrm>
          <a:prstGeom prst="rect">
            <a:avLst/>
          </a:prstGeom>
          <a:noFill/>
        </p:spPr>
        <p:txBody>
          <a:bodyPr wrap="square" rtlCol="0">
            <a:spAutoFit/>
          </a:bodyPr>
          <a:lstStyle/>
          <a:p>
            <a:r>
              <a:rPr lang="en-US" sz="900" dirty="0">
                <a:hlinkClick r:id="rId3" tooltip="https://en.wikipedia.org/wiki/Aquifer"/>
              </a:rPr>
              <a:t>This Photo</a:t>
            </a:r>
            <a:r>
              <a:rPr lang="en-US" sz="900" dirty="0"/>
              <a:t> by Unknown Author is licensed under </a:t>
            </a:r>
            <a:r>
              <a:rPr lang="en-US" sz="900" dirty="0">
                <a:hlinkClick r:id="rId4" tooltip="https://creativecommons.org/licenses/by-sa/3.0/"/>
              </a:rPr>
              <a:t>CC BY-SA</a:t>
            </a:r>
            <a:endParaRPr lang="en-US" sz="900" dirty="0"/>
          </a:p>
        </p:txBody>
      </p:sp>
      <p:grpSp>
        <p:nvGrpSpPr>
          <p:cNvPr id="11" name="Group 10">
            <a:extLst>
              <a:ext uri="{FF2B5EF4-FFF2-40B4-BE49-F238E27FC236}">
                <a16:creationId xmlns:a16="http://schemas.microsoft.com/office/drawing/2014/main" id="{FFD69915-4AF8-4554-94A4-F06E173AE4F7}"/>
              </a:ext>
            </a:extLst>
          </p:cNvPr>
          <p:cNvGrpSpPr/>
          <p:nvPr/>
        </p:nvGrpSpPr>
        <p:grpSpPr>
          <a:xfrm>
            <a:off x="106659" y="4260734"/>
            <a:ext cx="5732780" cy="1905000"/>
            <a:chOff x="0" y="3707766"/>
            <a:chExt cx="12192000" cy="3150551"/>
          </a:xfrm>
        </p:grpSpPr>
        <p:pic>
          <p:nvPicPr>
            <p:cNvPr id="5" name="Picture 4" descr="A diagram of water flow&#10;&#10;Description automatically generated">
              <a:extLst>
                <a:ext uri="{FF2B5EF4-FFF2-40B4-BE49-F238E27FC236}">
                  <a16:creationId xmlns:a16="http://schemas.microsoft.com/office/drawing/2014/main" id="{A1181CC5-37DB-07F8-A7DD-160A1EE95F15}"/>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l="20000"/>
            <a:stretch/>
          </p:blipFill>
          <p:spPr>
            <a:xfrm>
              <a:off x="0" y="3708717"/>
              <a:ext cx="4064000" cy="3149600"/>
            </a:xfrm>
            <a:prstGeom prst="rect">
              <a:avLst/>
            </a:prstGeom>
          </p:spPr>
        </p:pic>
        <p:pic>
          <p:nvPicPr>
            <p:cNvPr id="7" name="Picture 6" descr="A diagram of water flow&#10;&#10;Description automatically generated">
              <a:extLst>
                <a:ext uri="{FF2B5EF4-FFF2-40B4-BE49-F238E27FC236}">
                  <a16:creationId xmlns:a16="http://schemas.microsoft.com/office/drawing/2014/main" id="{97EFB6EA-CAB8-63DA-89D9-B007D2A02DD6}"/>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4064000" y="3707766"/>
              <a:ext cx="5080000" cy="3149600"/>
            </a:xfrm>
            <a:prstGeom prst="rect">
              <a:avLst/>
            </a:prstGeom>
          </p:spPr>
        </p:pic>
        <p:pic>
          <p:nvPicPr>
            <p:cNvPr id="9" name="Picture 8" descr="A diagram of water flow&#10;&#10;Description automatically generated">
              <a:extLst>
                <a:ext uri="{FF2B5EF4-FFF2-40B4-BE49-F238E27FC236}">
                  <a16:creationId xmlns:a16="http://schemas.microsoft.com/office/drawing/2014/main" id="{289333B2-963F-A4D0-E7DF-DC3B0C9A67B7}"/>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r="40000"/>
            <a:stretch/>
          </p:blipFill>
          <p:spPr>
            <a:xfrm>
              <a:off x="9144000" y="3708400"/>
              <a:ext cx="3048000" cy="3149600"/>
            </a:xfrm>
            <a:prstGeom prst="rect">
              <a:avLst/>
            </a:prstGeom>
          </p:spPr>
        </p:pic>
      </p:grpSp>
      <p:sp>
        <p:nvSpPr>
          <p:cNvPr id="10" name="TextBox 9">
            <a:extLst>
              <a:ext uri="{FF2B5EF4-FFF2-40B4-BE49-F238E27FC236}">
                <a16:creationId xmlns:a16="http://schemas.microsoft.com/office/drawing/2014/main" id="{A7C9A7B8-B0BE-F450-4549-09902871AABB}"/>
              </a:ext>
            </a:extLst>
          </p:cNvPr>
          <p:cNvSpPr txBox="1"/>
          <p:nvPr/>
        </p:nvSpPr>
        <p:spPr>
          <a:xfrm>
            <a:off x="9144000" y="6858000"/>
            <a:ext cx="5080000" cy="230832"/>
          </a:xfrm>
          <a:prstGeom prst="rect">
            <a:avLst/>
          </a:prstGeom>
          <a:noFill/>
        </p:spPr>
        <p:txBody>
          <a:bodyPr wrap="square" rtlCol="0">
            <a:spAutoFit/>
          </a:bodyPr>
          <a:lstStyle/>
          <a:p>
            <a:r>
              <a:rPr lang="en-US" sz="900">
                <a:hlinkClick r:id="rId3" tooltip="https://en.wikipedia.org/wiki/Aquifer"/>
              </a:rPr>
              <a:t>This Photo</a:t>
            </a:r>
            <a:r>
              <a:rPr lang="en-US" sz="900"/>
              <a:t> by Unknown Author is licensed under </a:t>
            </a:r>
            <a:r>
              <a:rPr lang="en-US" sz="900">
                <a:hlinkClick r:id="rId4" tooltip="https://creativecommons.org/licenses/by-sa/3.0/"/>
              </a:rPr>
              <a:t>CC BY-SA</a:t>
            </a:r>
            <a:endParaRPr lang="en-US" sz="900"/>
          </a:p>
        </p:txBody>
      </p:sp>
      <p:sp>
        <p:nvSpPr>
          <p:cNvPr id="3" name="Subtitle 2">
            <a:extLst>
              <a:ext uri="{FF2B5EF4-FFF2-40B4-BE49-F238E27FC236}">
                <a16:creationId xmlns:a16="http://schemas.microsoft.com/office/drawing/2014/main" id="{C209828E-6AFD-267E-049B-7FB8D126E3FF}"/>
              </a:ext>
            </a:extLst>
          </p:cNvPr>
          <p:cNvSpPr>
            <a:spLocks noGrp="1"/>
          </p:cNvSpPr>
          <p:nvPr>
            <p:ph type="subTitle" idx="1"/>
          </p:nvPr>
        </p:nvSpPr>
        <p:spPr>
          <a:xfrm>
            <a:off x="6176010" y="452485"/>
            <a:ext cx="5732780" cy="4824053"/>
          </a:xfrm>
          <a:solidFill>
            <a:schemeClr val="tx1"/>
          </a:solidFill>
        </p:spPr>
        <p:txBody>
          <a:bodyPr>
            <a:normAutofit lnSpcReduction="10000"/>
          </a:bodyPr>
          <a:lstStyle/>
          <a:p>
            <a:endParaRPr lang="en-US" dirty="0">
              <a:solidFill>
                <a:schemeClr val="bg1"/>
              </a:solidFill>
              <a:latin typeface="Times New Roman" panose="02020603050405020304" pitchFamily="18" charset="0"/>
              <a:cs typeface="Times New Roman" panose="02020603050405020304" pitchFamily="18" charset="0"/>
            </a:endParaRPr>
          </a:p>
          <a:p>
            <a:r>
              <a:rPr lang="en-US" dirty="0" err="1">
                <a:solidFill>
                  <a:schemeClr val="bg1"/>
                </a:solidFill>
                <a:latin typeface="Times New Roman" panose="02020603050405020304" pitchFamily="18" charset="0"/>
                <a:cs typeface="Times New Roman" panose="02020603050405020304" pitchFamily="18" charset="0"/>
              </a:rPr>
              <a:t>Harshanee</a:t>
            </a:r>
            <a:r>
              <a:rPr lang="en-US" dirty="0">
                <a:solidFill>
                  <a:schemeClr val="bg1"/>
                </a:solidFill>
                <a:latin typeface="Times New Roman" panose="02020603050405020304" pitchFamily="18" charset="0"/>
                <a:cs typeface="Times New Roman" panose="02020603050405020304" pitchFamily="18" charset="0"/>
              </a:rPr>
              <a:t> Jayasekera, PhD</a:t>
            </a:r>
          </a:p>
          <a:p>
            <a:r>
              <a:rPr lang="en-US" dirty="0">
                <a:solidFill>
                  <a:schemeClr val="bg1"/>
                </a:solidFill>
                <a:latin typeface="Times New Roman" panose="02020603050405020304" pitchFamily="18" charset="0"/>
                <a:cs typeface="Times New Roman" panose="02020603050405020304" pitchFamily="18" charset="0"/>
              </a:rPr>
              <a:t>Post-doctoral Research Associate</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December 04, 2023 </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Water, Climate &amp; Health Program </a:t>
            </a:r>
          </a:p>
          <a:p>
            <a:r>
              <a:rPr lang="en-US" dirty="0">
                <a:solidFill>
                  <a:schemeClr val="bg1"/>
                </a:solidFill>
                <a:latin typeface="Times New Roman" panose="02020603050405020304" pitchFamily="18" charset="0"/>
                <a:cs typeface="Times New Roman" panose="02020603050405020304" pitchFamily="18" charset="0"/>
              </a:rPr>
              <a:t>2023-2024 Research Seminar Series</a:t>
            </a:r>
          </a:p>
        </p:txBody>
      </p:sp>
      <p:sp>
        <p:nvSpPr>
          <p:cNvPr id="2" name="Title 1">
            <a:extLst>
              <a:ext uri="{FF2B5EF4-FFF2-40B4-BE49-F238E27FC236}">
                <a16:creationId xmlns:a16="http://schemas.microsoft.com/office/drawing/2014/main" id="{7728ACE6-073F-B66E-9A81-175E4D55EEC8}"/>
              </a:ext>
            </a:extLst>
          </p:cNvPr>
          <p:cNvSpPr>
            <a:spLocks noGrp="1"/>
          </p:cNvSpPr>
          <p:nvPr>
            <p:ph type="ctrTitle"/>
          </p:nvPr>
        </p:nvSpPr>
        <p:spPr>
          <a:xfrm>
            <a:off x="106659" y="452486"/>
            <a:ext cx="5732780" cy="3461828"/>
          </a:xfrm>
          <a:noFill/>
          <a:ln>
            <a:noFill/>
          </a:ln>
        </p:spPr>
        <p:txBody>
          <a:bodyPr>
            <a:normAutofit fontScale="90000"/>
          </a:bodyPr>
          <a:lstStyle/>
          <a:p>
            <a:pPr>
              <a:lnSpc>
                <a:spcPct val="100000"/>
              </a:lnSpc>
            </a:pPr>
            <a:r>
              <a:rPr lang="en-US" b="1" dirty="0">
                <a:latin typeface="Times New Roman" panose="02020603050405020304" pitchFamily="18" charset="0"/>
                <a:cs typeface="Times New Roman" panose="02020603050405020304" pitchFamily="18" charset="0"/>
              </a:rPr>
              <a:t>The economic cost of groundwater nitrate contamination</a:t>
            </a:r>
          </a:p>
        </p:txBody>
      </p:sp>
      <p:grpSp>
        <p:nvGrpSpPr>
          <p:cNvPr id="12" name="Group 11">
            <a:extLst>
              <a:ext uri="{FF2B5EF4-FFF2-40B4-BE49-F238E27FC236}">
                <a16:creationId xmlns:a16="http://schemas.microsoft.com/office/drawing/2014/main" id="{42A75CA2-014F-2323-9182-5ED2C915D101}"/>
              </a:ext>
            </a:extLst>
          </p:cNvPr>
          <p:cNvGrpSpPr/>
          <p:nvPr/>
        </p:nvGrpSpPr>
        <p:grpSpPr>
          <a:xfrm>
            <a:off x="6096000" y="5407229"/>
            <a:ext cx="5790518" cy="877061"/>
            <a:chOff x="6065519" y="5886914"/>
            <a:chExt cx="5790518" cy="877061"/>
          </a:xfrm>
        </p:grpSpPr>
        <p:pic>
          <p:nvPicPr>
            <p:cNvPr id="17" name="Picture 2" descr="Text&#10;&#10;Description automatically generated">
              <a:extLst>
                <a:ext uri="{FF2B5EF4-FFF2-40B4-BE49-F238E27FC236}">
                  <a16:creationId xmlns:a16="http://schemas.microsoft.com/office/drawing/2014/main" id="{9CADDCB0-902D-80DF-7EFE-8F09D3F884A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65519" y="5886914"/>
              <a:ext cx="2171770" cy="877061"/>
            </a:xfrm>
            <a:prstGeom prst="rect">
              <a:avLst/>
            </a:prstGeom>
            <a:solidFill>
              <a:schemeClr val="bg1"/>
            </a:solidFill>
          </p:spPr>
        </p:pic>
        <p:pic>
          <p:nvPicPr>
            <p:cNvPr id="19" name="Picture 18">
              <a:extLst>
                <a:ext uri="{FF2B5EF4-FFF2-40B4-BE49-F238E27FC236}">
                  <a16:creationId xmlns:a16="http://schemas.microsoft.com/office/drawing/2014/main" id="{D6EF0C7A-E178-F525-9A0B-980948759C3B}"/>
                </a:ext>
              </a:extLst>
            </p:cNvPr>
            <p:cNvPicPr>
              <a:picLocks noChangeAspect="1"/>
            </p:cNvPicPr>
            <p:nvPr/>
          </p:nvPicPr>
          <p:blipFill>
            <a:blip r:embed="rId7"/>
            <a:stretch>
              <a:fillRect/>
            </a:stretch>
          </p:blipFill>
          <p:spPr>
            <a:xfrm>
              <a:off x="8454177" y="6023185"/>
              <a:ext cx="3401860" cy="528239"/>
            </a:xfrm>
            <a:prstGeom prst="rect">
              <a:avLst/>
            </a:prstGeom>
            <a:solidFill>
              <a:schemeClr val="bg1"/>
            </a:solidFill>
            <a:ln w="50800">
              <a:solidFill>
                <a:schemeClr val="lt1">
                  <a:hueOff val="0"/>
                  <a:satOff val="0"/>
                  <a:lumOff val="0"/>
                </a:schemeClr>
              </a:solidFill>
            </a:ln>
          </p:spPr>
        </p:pic>
      </p:grpSp>
    </p:spTree>
    <p:extLst>
      <p:ext uri="{BB962C8B-B14F-4D97-AF65-F5344CB8AC3E}">
        <p14:creationId xmlns:p14="http://schemas.microsoft.com/office/powerpoint/2010/main" val="2002154116"/>
      </p:ext>
    </p:extLst>
  </p:cSld>
  <p:clrMapOvr>
    <a:masterClrMapping/>
  </p:clrMapOvr>
  <mc:AlternateContent xmlns:mc="http://schemas.openxmlformats.org/markup-compatibility/2006" xmlns:p14="http://schemas.microsoft.com/office/powerpoint/2010/main">
    <mc:Choice Requires="p14">
      <p:transition spd="slow" p14:dur="2000" advTm="22541"/>
    </mc:Choice>
    <mc:Fallback xmlns="">
      <p:transition spd="slow" advTm="225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023671"/>
            <a:ext cx="9078810" cy="4489564"/>
          </a:xfrm>
        </p:spPr>
        <p:txBody>
          <a:bodyPr>
            <a:normAutofit/>
          </a:bodyPr>
          <a:lstStyle/>
          <a:p>
            <a:pPr marL="571500" indent="-5715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Moving wellfields</a:t>
            </a:r>
          </a:p>
          <a:p>
            <a:pPr marL="1028700" lvl="1" indent="-5715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New infrastructure costs</a:t>
            </a:r>
          </a:p>
          <a:p>
            <a:pPr marL="1028700" lvl="1" indent="-5715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New pipeline connections</a:t>
            </a:r>
          </a:p>
          <a:p>
            <a:pPr marL="1028700" lvl="1" indent="-5715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Other costs e.g. easement of land  </a:t>
            </a:r>
          </a:p>
          <a:p>
            <a:pPr marL="571500" indent="-5715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43800"/>
      </p:ext>
    </p:extLst>
  </p:cSld>
  <p:clrMapOvr>
    <a:masterClrMapping/>
  </p:clrMapOvr>
  <mc:AlternateContent xmlns:mc="http://schemas.openxmlformats.org/markup-compatibility/2006" xmlns:p14="http://schemas.microsoft.com/office/powerpoint/2010/main">
    <mc:Choice Requires="p14">
      <p:transition spd="slow" p14:dur="2000" advTm="22215"/>
    </mc:Choice>
    <mc:Fallback xmlns="">
      <p:transition spd="slow" advTm="222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023671"/>
            <a:ext cx="9078810" cy="4489564"/>
          </a:xfrm>
        </p:spPr>
        <p:txBody>
          <a:bodyPr>
            <a:normAutofit/>
          </a:bodyPr>
          <a:lstStyle/>
          <a:p>
            <a:pPr marL="1028700"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Well drilling and decommissioning costs</a:t>
            </a:r>
          </a:p>
          <a:p>
            <a:pPr marL="571500" indent="-5715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aph of a number of wells&#10;&#10;Description automatically generated">
            <a:extLst>
              <a:ext uri="{FF2B5EF4-FFF2-40B4-BE49-F238E27FC236}">
                <a16:creationId xmlns:a16="http://schemas.microsoft.com/office/drawing/2014/main" id="{E15E61E6-8592-81F9-14DC-9965F3A89801}"/>
              </a:ext>
            </a:extLst>
          </p:cNvPr>
          <p:cNvPicPr>
            <a:picLocks noChangeAspect="1"/>
          </p:cNvPicPr>
          <p:nvPr/>
        </p:nvPicPr>
        <p:blipFill>
          <a:blip r:embed="rId8"/>
          <a:stretch>
            <a:fillRect/>
          </a:stretch>
        </p:blipFill>
        <p:spPr>
          <a:xfrm>
            <a:off x="2890981" y="2774242"/>
            <a:ext cx="4508505" cy="3271188"/>
          </a:xfrm>
          <a:prstGeom prst="rect">
            <a:avLst/>
          </a:prstGeom>
        </p:spPr>
      </p:pic>
      <p:pic>
        <p:nvPicPr>
          <p:cNvPr id="6" name="Picture 5" descr="A graph of a number of bars&#10;&#10;Description automatically generated">
            <a:extLst>
              <a:ext uri="{FF2B5EF4-FFF2-40B4-BE49-F238E27FC236}">
                <a16:creationId xmlns:a16="http://schemas.microsoft.com/office/drawing/2014/main" id="{87C71CFD-DA14-0062-74E4-62EF960F5C08}"/>
              </a:ext>
            </a:extLst>
          </p:cNvPr>
          <p:cNvPicPr>
            <a:picLocks noChangeAspect="1"/>
          </p:cNvPicPr>
          <p:nvPr/>
        </p:nvPicPr>
        <p:blipFill>
          <a:blip r:embed="rId9"/>
          <a:stretch>
            <a:fillRect/>
          </a:stretch>
        </p:blipFill>
        <p:spPr>
          <a:xfrm>
            <a:off x="7505967" y="2774243"/>
            <a:ext cx="4508504" cy="3271187"/>
          </a:xfrm>
          <a:prstGeom prst="rect">
            <a:avLst/>
          </a:prstGeom>
        </p:spPr>
      </p:pic>
    </p:spTree>
    <p:extLst>
      <p:ext uri="{BB962C8B-B14F-4D97-AF65-F5344CB8AC3E}">
        <p14:creationId xmlns:p14="http://schemas.microsoft.com/office/powerpoint/2010/main" val="3501655306"/>
      </p:ext>
    </p:extLst>
  </p:cSld>
  <p:clrMapOvr>
    <a:masterClrMapping/>
  </p:clrMapOvr>
  <mc:AlternateContent xmlns:mc="http://schemas.openxmlformats.org/markup-compatibility/2006" xmlns:p14="http://schemas.microsoft.com/office/powerpoint/2010/main">
    <mc:Choice Requires="p14">
      <p:transition spd="slow" p14:dur="2000" advTm="49783"/>
    </mc:Choice>
    <mc:Fallback xmlns="">
      <p:transition spd="slow" advTm="4978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Water purification</a:t>
            </a:r>
          </a:p>
        </p:txBody>
      </p:sp>
      <p:graphicFrame>
        <p:nvGraphicFramePr>
          <p:cNvPr id="2" name="Diagram 1">
            <a:extLst>
              <a:ext uri="{FF2B5EF4-FFF2-40B4-BE49-F238E27FC236}">
                <a16:creationId xmlns:a16="http://schemas.microsoft.com/office/drawing/2014/main" id="{7B228474-D9CF-5D2E-D271-500321BD5F3C}"/>
              </a:ext>
            </a:extLst>
          </p:cNvPr>
          <p:cNvGraphicFramePr/>
          <p:nvPr>
            <p:extLst>
              <p:ext uri="{D42A27DB-BD31-4B8C-83A1-F6EECF244321}">
                <p14:modId xmlns:p14="http://schemas.microsoft.com/office/powerpoint/2010/main" val="2569142658"/>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a:extLst>
              <a:ext uri="{FF2B5EF4-FFF2-40B4-BE49-F238E27FC236}">
                <a16:creationId xmlns:a16="http://schemas.microsoft.com/office/drawing/2014/main" id="{6B984B58-6F1D-2964-9CB6-7A04A4A88AD3}"/>
              </a:ext>
            </a:extLst>
          </p:cNvPr>
          <p:cNvGraphicFramePr>
            <a:graphicFrameLocks noGrp="1"/>
          </p:cNvGraphicFramePr>
          <p:nvPr>
            <p:extLst>
              <p:ext uri="{D42A27DB-BD31-4B8C-83A1-F6EECF244321}">
                <p14:modId xmlns:p14="http://schemas.microsoft.com/office/powerpoint/2010/main" val="3549810559"/>
              </p:ext>
            </p:extLst>
          </p:nvPr>
        </p:nvGraphicFramePr>
        <p:xfrm>
          <a:off x="3593062" y="2863130"/>
          <a:ext cx="7719325" cy="2966720"/>
        </p:xfrm>
        <a:graphic>
          <a:graphicData uri="http://schemas.openxmlformats.org/drawingml/2006/table">
            <a:tbl>
              <a:tblPr firstRow="1" bandRow="1">
                <a:tableStyleId>{793D81CF-94F2-401A-BA57-92F5A7B2D0C5}</a:tableStyleId>
              </a:tblPr>
              <a:tblGrid>
                <a:gridCol w="1967205">
                  <a:extLst>
                    <a:ext uri="{9D8B030D-6E8A-4147-A177-3AD203B41FA5}">
                      <a16:colId xmlns:a16="http://schemas.microsoft.com/office/drawing/2014/main" val="2231963693"/>
                    </a:ext>
                  </a:extLst>
                </a:gridCol>
                <a:gridCol w="1977437">
                  <a:extLst>
                    <a:ext uri="{9D8B030D-6E8A-4147-A177-3AD203B41FA5}">
                      <a16:colId xmlns:a16="http://schemas.microsoft.com/office/drawing/2014/main" val="4113802116"/>
                    </a:ext>
                  </a:extLst>
                </a:gridCol>
                <a:gridCol w="1654001">
                  <a:extLst>
                    <a:ext uri="{9D8B030D-6E8A-4147-A177-3AD203B41FA5}">
                      <a16:colId xmlns:a16="http://schemas.microsoft.com/office/drawing/2014/main" val="84500120"/>
                    </a:ext>
                  </a:extLst>
                </a:gridCol>
                <a:gridCol w="2120682">
                  <a:extLst>
                    <a:ext uri="{9D8B030D-6E8A-4147-A177-3AD203B41FA5}">
                      <a16:colId xmlns:a16="http://schemas.microsoft.com/office/drawing/2014/main" val="1786471489"/>
                    </a:ext>
                  </a:extLst>
                </a:gridCol>
              </a:tblGrid>
              <a:tr h="370840">
                <a:tc gridSpan="4">
                  <a:txBody>
                    <a:bodyPr/>
                    <a:lstStyle/>
                    <a:p>
                      <a:pPr algn="ctr"/>
                      <a:r>
                        <a:rPr lang="en-US" b="1" dirty="0">
                          <a:solidFill>
                            <a:schemeClr val="bg1"/>
                          </a:solidFill>
                          <a:latin typeface="Times New Roman" panose="02020603050405020304" pitchFamily="18" charset="0"/>
                          <a:cs typeface="Times New Roman" panose="02020603050405020304" pitchFamily="18" charset="0"/>
                        </a:rPr>
                        <a:t>Treatment status NE of community water systems </a:t>
                      </a:r>
                    </a:p>
                  </a:txBody>
                  <a:tcPr>
                    <a:lnR w="12700" cap="flat" cmpd="sng" algn="ctr">
                      <a:solidFill>
                        <a:schemeClr val="tx1"/>
                      </a:solidFill>
                      <a:prstDash val="solid"/>
                      <a:round/>
                      <a:headEnd type="none" w="med" len="med"/>
                      <a:tailEnd type="none" w="med" len="med"/>
                    </a:lnR>
                    <a:solidFill>
                      <a:schemeClr val="tx1"/>
                    </a:solidFill>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5620014"/>
                  </a:ext>
                </a:extLst>
              </a:tr>
              <a:tr h="370840">
                <a:tc rowSpan="2">
                  <a:txBody>
                    <a:bodyPr/>
                    <a:lstStyle/>
                    <a:p>
                      <a:pPr algn="ctr"/>
                      <a:r>
                        <a:rPr lang="en-US" b="1" dirty="0">
                          <a:solidFill>
                            <a:schemeClr val="bg1"/>
                          </a:solidFill>
                          <a:latin typeface="Times New Roman" panose="02020603050405020304" pitchFamily="18" charset="0"/>
                          <a:cs typeface="Times New Roman" panose="02020603050405020304" pitchFamily="18" charset="0"/>
                        </a:rPr>
                        <a:t>Size (Population)</a:t>
                      </a:r>
                    </a:p>
                  </a:txBody>
                  <a:tcPr>
                    <a:solidFill>
                      <a:schemeClr val="tx1"/>
                    </a:solidFill>
                  </a:tcPr>
                </a:tc>
                <a:tc gridSpan="2">
                  <a:txBody>
                    <a:bodyPr/>
                    <a:lstStyle/>
                    <a:p>
                      <a:pPr algn="ctr"/>
                      <a:r>
                        <a:rPr lang="en-US" dirty="0">
                          <a:solidFill>
                            <a:schemeClr val="bg1"/>
                          </a:solidFill>
                          <a:latin typeface="Times New Roman" panose="02020603050405020304" pitchFamily="18" charset="0"/>
                          <a:cs typeface="Times New Roman" panose="02020603050405020304" pitchFamily="18" charset="0"/>
                        </a:rPr>
                        <a:t>Is water being treated?</a:t>
                      </a:r>
                    </a:p>
                  </a:txBody>
                  <a:tcPr anchor="ctr">
                    <a:lnR w="12700" cap="flat" cmpd="sng" algn="ctr">
                      <a:solidFill>
                        <a:schemeClr val="tx1"/>
                      </a:solidFill>
                      <a:prstDash val="solid"/>
                      <a:round/>
                      <a:headEnd type="none" w="med" len="med"/>
                      <a:tailEnd type="none" w="med" len="med"/>
                    </a:lnR>
                    <a:solidFill>
                      <a:schemeClr val="tx1"/>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rowSpan="2">
                  <a:txBody>
                    <a:bodyPr/>
                    <a:lstStyle/>
                    <a:p>
                      <a:pPr algn="ctr"/>
                      <a:r>
                        <a:rPr lang="en-US" dirty="0">
                          <a:solidFill>
                            <a:schemeClr val="bg1"/>
                          </a:solidFill>
                          <a:latin typeface="Times New Roman" panose="02020603050405020304" pitchFamily="18" charset="0"/>
                          <a:cs typeface="Times New Roman" panose="02020603050405020304" pitchFamily="18" charset="0"/>
                        </a:rPr>
                        <a:t>Total (water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extLst>
                  <a:ext uri="{0D108BD9-81ED-4DB2-BD59-A6C34878D82A}">
                    <a16:rowId xmlns:a16="http://schemas.microsoft.com/office/drawing/2014/main" val="3194177838"/>
                  </a:ext>
                </a:extLst>
              </a:tr>
              <a:tr h="370840">
                <a:tc vMerge="1">
                  <a:txBody>
                    <a:bodyPr/>
                    <a:lstStyle/>
                    <a:p>
                      <a:pPr algn="ctr"/>
                      <a:r>
                        <a:rPr lang="en-US" b="1" dirty="0">
                          <a:solidFill>
                            <a:schemeClr val="bg1"/>
                          </a:solidFill>
                          <a:latin typeface="Times New Roman" panose="02020603050405020304" pitchFamily="18" charset="0"/>
                          <a:cs typeface="Times New Roman" panose="02020603050405020304" pitchFamily="18" charset="0"/>
                        </a:rPr>
                        <a:t>Water system size (Population)</a:t>
                      </a:r>
                    </a:p>
                  </a:txBody>
                  <a:tcPr anchor="ctr">
                    <a:solidFill>
                      <a:schemeClr val="tx1"/>
                    </a:solidFill>
                  </a:tcPr>
                </a:tc>
                <a:tc>
                  <a:txBody>
                    <a:bodyPr/>
                    <a:lstStyle/>
                    <a:p>
                      <a:pPr algn="ctr"/>
                      <a:r>
                        <a:rPr lang="en-US" b="0" dirty="0">
                          <a:solidFill>
                            <a:schemeClr val="bg1"/>
                          </a:solidFill>
                          <a:latin typeface="Times New Roman" panose="02020603050405020304" pitchFamily="18" charset="0"/>
                          <a:cs typeface="Times New Roman" panose="02020603050405020304" pitchFamily="18" charset="0"/>
                        </a:rPr>
                        <a:t>No </a:t>
                      </a:r>
                    </a:p>
                  </a:txBody>
                  <a:tcPr>
                    <a:solidFill>
                      <a:schemeClr val="tx1"/>
                    </a:solidFill>
                  </a:tcPr>
                </a:tc>
                <a:tc>
                  <a:txBody>
                    <a:bodyPr/>
                    <a:lstStyle/>
                    <a:p>
                      <a:pPr algn="ctr"/>
                      <a:r>
                        <a:rPr lang="en-US" b="0" dirty="0">
                          <a:solidFill>
                            <a:schemeClr val="bg1"/>
                          </a:solidFill>
                          <a:latin typeface="Times New Roman" panose="02020603050405020304" pitchFamily="18" charset="0"/>
                          <a:cs typeface="Times New Roman" panose="02020603050405020304" pitchFamily="18" charset="0"/>
                        </a:rPr>
                        <a:t>Yes </a:t>
                      </a:r>
                    </a:p>
                  </a:txBody>
                  <a:tcPr>
                    <a:lnR w="12700" cap="flat" cmpd="sng" algn="ctr">
                      <a:solidFill>
                        <a:schemeClr val="tx1"/>
                      </a:solidFill>
                      <a:prstDash val="solid"/>
                      <a:round/>
                      <a:headEnd type="none" w="med" len="med"/>
                      <a:tailEnd type="none" w="med" len="med"/>
                    </a:lnR>
                    <a:solidFill>
                      <a:schemeClr val="tx1"/>
                    </a:solidFill>
                  </a:tcPr>
                </a:tc>
                <a:tc vMerge="1">
                  <a:txBody>
                    <a:bodyPr/>
                    <a:lstStyle/>
                    <a:p>
                      <a:pPr algn="ctr"/>
                      <a:endParaRPr lang="en-US" b="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extLst>
                  <a:ext uri="{0D108BD9-81ED-4DB2-BD59-A6C34878D82A}">
                    <a16:rowId xmlns:a16="http://schemas.microsoft.com/office/drawing/2014/main" val="3535843766"/>
                  </a:ext>
                </a:extLst>
              </a:tr>
              <a:tr h="370840">
                <a:tc>
                  <a:txBody>
                    <a:bodyPr/>
                    <a:lstStyle/>
                    <a:p>
                      <a:r>
                        <a:rPr lang="en-US" dirty="0">
                          <a:latin typeface="Times New Roman" panose="02020603050405020304" pitchFamily="18" charset="0"/>
                          <a:cs typeface="Times New Roman" panose="02020603050405020304" pitchFamily="18" charset="0"/>
                        </a:rPr>
                        <a:t>&lt;= 500</a:t>
                      </a:r>
                    </a:p>
                  </a:txBody>
                  <a:tcPr/>
                </a:tc>
                <a:tc>
                  <a:txBody>
                    <a:bodyPr/>
                    <a:lstStyle/>
                    <a:p>
                      <a:pPr algn="ctr"/>
                      <a:r>
                        <a:rPr lang="en-US" dirty="0">
                          <a:latin typeface="Times New Roman" panose="02020603050405020304" pitchFamily="18" charset="0"/>
                          <a:cs typeface="Times New Roman" panose="02020603050405020304" pitchFamily="18" charset="0"/>
                        </a:rPr>
                        <a:t>302 (87.79%)</a:t>
                      </a:r>
                    </a:p>
                  </a:txBody>
                  <a:tcPr anchor="ctr"/>
                </a:tc>
                <a:tc>
                  <a:txBody>
                    <a:bodyPr/>
                    <a:lstStyle/>
                    <a:p>
                      <a:pPr algn="ctr"/>
                      <a:r>
                        <a:rPr lang="en-US" dirty="0">
                          <a:latin typeface="Times New Roman" panose="02020603050405020304" pitchFamily="18" charset="0"/>
                          <a:cs typeface="Times New Roman" panose="02020603050405020304" pitchFamily="18" charset="0"/>
                        </a:rPr>
                        <a:t>42 (12.21%)</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anose="02020603050405020304" pitchFamily="18" charset="0"/>
                          <a:cs typeface="Times New Roman" panose="02020603050405020304" pitchFamily="18"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2066968"/>
                  </a:ext>
                </a:extLst>
              </a:tr>
              <a:tr h="370840">
                <a:tc>
                  <a:txBody>
                    <a:bodyPr/>
                    <a:lstStyle/>
                    <a:p>
                      <a:r>
                        <a:rPr lang="en-US" dirty="0">
                          <a:latin typeface="Times New Roman" panose="02020603050405020304" pitchFamily="18" charset="0"/>
                          <a:cs typeface="Times New Roman" panose="02020603050405020304" pitchFamily="18" charset="0"/>
                        </a:rPr>
                        <a:t>501 – 3,300</a:t>
                      </a:r>
                    </a:p>
                  </a:txBody>
                  <a:tcPr/>
                </a:tc>
                <a:tc>
                  <a:txBody>
                    <a:bodyPr/>
                    <a:lstStyle/>
                    <a:p>
                      <a:pPr algn="ctr"/>
                      <a:r>
                        <a:rPr lang="en-US" dirty="0">
                          <a:latin typeface="Times New Roman" panose="02020603050405020304" pitchFamily="18" charset="0"/>
                          <a:cs typeface="Times New Roman" panose="02020603050405020304" pitchFamily="18" charset="0"/>
                        </a:rPr>
                        <a:t>110 (63.95%)</a:t>
                      </a:r>
                    </a:p>
                  </a:txBody>
                  <a:tcPr anchor="ctr"/>
                </a:tc>
                <a:tc>
                  <a:txBody>
                    <a:bodyPr/>
                    <a:lstStyle/>
                    <a:p>
                      <a:pPr algn="ctr"/>
                      <a:r>
                        <a:rPr lang="en-US" dirty="0">
                          <a:latin typeface="Times New Roman" panose="02020603050405020304" pitchFamily="18" charset="0"/>
                          <a:cs typeface="Times New Roman" panose="02020603050405020304" pitchFamily="18" charset="0"/>
                        </a:rPr>
                        <a:t>62 (36.05%)</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anose="02020603050405020304" pitchFamily="18" charset="0"/>
                          <a:cs typeface="Times New Roman" panose="02020603050405020304" pitchFamily="18"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211981"/>
                  </a:ext>
                </a:extLst>
              </a:tr>
              <a:tr h="370840">
                <a:tc>
                  <a:txBody>
                    <a:bodyPr/>
                    <a:lstStyle/>
                    <a:p>
                      <a:r>
                        <a:rPr lang="en-US" dirty="0">
                          <a:latin typeface="Times New Roman" panose="02020603050405020304" pitchFamily="18" charset="0"/>
                          <a:cs typeface="Times New Roman" panose="02020603050405020304" pitchFamily="18" charset="0"/>
                        </a:rPr>
                        <a:t>3,301 – 10,000</a:t>
                      </a:r>
                    </a:p>
                  </a:txBody>
                  <a:tcPr/>
                </a:tc>
                <a:tc>
                  <a:txBody>
                    <a:bodyPr/>
                    <a:lstStyle/>
                    <a:p>
                      <a:pPr algn="ctr"/>
                      <a:r>
                        <a:rPr lang="en-US" dirty="0">
                          <a:latin typeface="Times New Roman" panose="02020603050405020304" pitchFamily="18" charset="0"/>
                          <a:cs typeface="Times New Roman" panose="02020603050405020304" pitchFamily="18" charset="0"/>
                        </a:rPr>
                        <a:t>10 (35.71%)</a:t>
                      </a:r>
                    </a:p>
                  </a:txBody>
                  <a:tcPr anchor="ctr"/>
                </a:tc>
                <a:tc>
                  <a:txBody>
                    <a:bodyPr/>
                    <a:lstStyle/>
                    <a:p>
                      <a:pPr algn="ctr"/>
                      <a:r>
                        <a:rPr lang="en-US" dirty="0">
                          <a:latin typeface="Times New Roman" panose="02020603050405020304" pitchFamily="18" charset="0"/>
                          <a:cs typeface="Times New Roman" panose="02020603050405020304" pitchFamily="18" charset="0"/>
                        </a:rPr>
                        <a:t>18 (64.29%)</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793856"/>
                  </a:ext>
                </a:extLst>
              </a:tr>
              <a:tr h="370840">
                <a:tc>
                  <a:txBody>
                    <a:bodyPr/>
                    <a:lstStyle/>
                    <a:p>
                      <a:r>
                        <a:rPr lang="en-US" dirty="0">
                          <a:latin typeface="Times New Roman" panose="02020603050405020304" pitchFamily="18" charset="0"/>
                          <a:cs typeface="Times New Roman" panose="02020603050405020304" pitchFamily="18" charset="0"/>
                        </a:rPr>
                        <a:t>10001 – 100,000</a:t>
                      </a:r>
                    </a:p>
                  </a:txBody>
                  <a:tcPr/>
                </a:tc>
                <a:tc>
                  <a:txBody>
                    <a:bodyPr/>
                    <a:lstStyle/>
                    <a:p>
                      <a:pPr algn="ctr"/>
                      <a:r>
                        <a:rPr lang="en-US" dirty="0">
                          <a:latin typeface="Times New Roman" panose="02020603050405020304" pitchFamily="18" charset="0"/>
                          <a:cs typeface="Times New Roman" panose="02020603050405020304" pitchFamily="18" charset="0"/>
                        </a:rPr>
                        <a:t>5 (41.67%)</a:t>
                      </a:r>
                    </a:p>
                  </a:txBody>
                  <a:tcPr anchor="ctr"/>
                </a:tc>
                <a:tc>
                  <a:txBody>
                    <a:bodyPr/>
                    <a:lstStyle/>
                    <a:p>
                      <a:pPr algn="ctr"/>
                      <a:r>
                        <a:rPr lang="en-US" dirty="0">
                          <a:latin typeface="Times New Roman" panose="02020603050405020304" pitchFamily="18" charset="0"/>
                          <a:cs typeface="Times New Roman" panose="02020603050405020304" pitchFamily="18" charset="0"/>
                        </a:rPr>
                        <a:t>7 (58.83%)</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5778207"/>
                  </a:ext>
                </a:extLst>
              </a:tr>
              <a:tr h="370840">
                <a:tc>
                  <a:txBody>
                    <a:bodyPr/>
                    <a:lstStyle/>
                    <a:p>
                      <a:r>
                        <a:rPr lang="en-US" dirty="0">
                          <a:latin typeface="Times New Roman" panose="02020603050405020304" pitchFamily="18" charset="0"/>
                          <a:cs typeface="Times New Roman" panose="02020603050405020304" pitchFamily="18" charset="0"/>
                        </a:rPr>
                        <a:t>&gt;= 100,001</a:t>
                      </a:r>
                    </a:p>
                  </a:txBody>
                  <a:tcPr/>
                </a:tc>
                <a:tc>
                  <a:txBody>
                    <a:bodyPr/>
                    <a:lstStyle/>
                    <a:p>
                      <a:pPr algn="ctr"/>
                      <a:r>
                        <a:rPr lang="en-US" dirty="0">
                          <a:latin typeface="Times New Roman" panose="02020603050405020304" pitchFamily="18" charset="0"/>
                          <a:cs typeface="Times New Roman" panose="02020603050405020304" pitchFamily="18" charset="0"/>
                        </a:rPr>
                        <a:t>0 (0.00%)</a:t>
                      </a:r>
                    </a:p>
                  </a:txBody>
                  <a:tcPr anchor="ctr"/>
                </a:tc>
                <a:tc>
                  <a:txBody>
                    <a:bodyPr/>
                    <a:lstStyle/>
                    <a:p>
                      <a:pPr algn="ctr"/>
                      <a:r>
                        <a:rPr lang="en-US" dirty="0">
                          <a:latin typeface="Times New Roman" panose="02020603050405020304" pitchFamily="18" charset="0"/>
                          <a:cs typeface="Times New Roman" panose="02020603050405020304" pitchFamily="18" charset="0"/>
                        </a:rPr>
                        <a:t>2 (100.00%)</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3144407"/>
                  </a:ext>
                </a:extLst>
              </a:tr>
            </a:tbl>
          </a:graphicData>
        </a:graphic>
      </p:graphicFrame>
      <p:sp>
        <p:nvSpPr>
          <p:cNvPr id="5" name="TextBox 4">
            <a:extLst>
              <a:ext uri="{FF2B5EF4-FFF2-40B4-BE49-F238E27FC236}">
                <a16:creationId xmlns:a16="http://schemas.microsoft.com/office/drawing/2014/main" id="{AE990181-9733-75F1-DDAA-4F021D06B9FE}"/>
              </a:ext>
            </a:extLst>
          </p:cNvPr>
          <p:cNvSpPr txBox="1"/>
          <p:nvPr/>
        </p:nvSpPr>
        <p:spPr>
          <a:xfrm>
            <a:off x="3593062" y="5983628"/>
            <a:ext cx="7719326" cy="769441"/>
          </a:xfrm>
          <a:prstGeom prst="rect">
            <a:avLst/>
          </a:prstGeom>
          <a:noFill/>
        </p:spPr>
        <p:txBody>
          <a:bodyPr wrap="square" rtlCol="0">
            <a:spAutoFit/>
          </a:bodyPr>
          <a:lstStyle/>
          <a:p>
            <a:r>
              <a:rPr lang="en-US" sz="1100" dirty="0"/>
              <a:t>Notes –</a:t>
            </a:r>
          </a:p>
          <a:p>
            <a:r>
              <a:rPr lang="en-US" sz="1100" dirty="0"/>
              <a:t>Water systems by the size of the population it serves, and indication if any of the facilities (e.g. well, collection center etc.) in the water system is being treated (for any contaminant not necessarily for nitrate).</a:t>
            </a:r>
          </a:p>
          <a:p>
            <a:r>
              <a:rPr lang="en-US" sz="1100" dirty="0"/>
              <a:t>Source – EPA Safe Drinking Water Information System </a:t>
            </a:r>
          </a:p>
        </p:txBody>
      </p:sp>
    </p:spTree>
    <p:extLst>
      <p:ext uri="{BB962C8B-B14F-4D97-AF65-F5344CB8AC3E}">
        <p14:creationId xmlns:p14="http://schemas.microsoft.com/office/powerpoint/2010/main" val="1616216105"/>
      </p:ext>
    </p:extLst>
  </p:cSld>
  <p:clrMapOvr>
    <a:masterClrMapping/>
  </p:clrMapOvr>
  <mc:AlternateContent xmlns:mc="http://schemas.openxmlformats.org/markup-compatibility/2006" xmlns:p14="http://schemas.microsoft.com/office/powerpoint/2010/main">
    <mc:Choice Requires="p14">
      <p:transition spd="slow" p14:dur="2000" advTm="63036"/>
    </mc:Choice>
    <mc:Fallback xmlns="">
      <p:transition spd="slow" advTm="630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Purification costs </a:t>
            </a:r>
            <a:r>
              <a:rPr lang="en-US" sz="1200" dirty="0">
                <a:latin typeface="Times New Roman" panose="02020603050405020304" pitchFamily="18" charset="0"/>
                <a:cs typeface="Times New Roman" panose="02020603050405020304" pitchFamily="18" charset="0"/>
              </a:rPr>
              <a:t>(Tang et. al, 2018)</a:t>
            </a:r>
          </a:p>
          <a:p>
            <a:pPr marL="800100" lvl="1"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Reverse Osmosis (RO)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 $0.22 - $4.6</a:t>
            </a:r>
            <a:r>
              <a:rPr lang="en-US" sz="2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(USD 2010/’000 gallons)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Ion Exchange (IX)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 $0.69 - $19.16 </a:t>
            </a:r>
            <a:r>
              <a:rPr lang="en-US" sz="1200" dirty="0">
                <a:latin typeface="Times New Roman" panose="02020603050405020304" pitchFamily="18" charset="0"/>
                <a:cs typeface="Times New Roman" panose="02020603050405020304" pitchFamily="18" charset="0"/>
              </a:rPr>
              <a:t>(USD 2010 /’000 gallons)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 capita water use/year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 29,930 gallons </a:t>
            </a:r>
            <a:r>
              <a:rPr lang="en-US" sz="1200" dirty="0">
                <a:latin typeface="Times New Roman" panose="02020603050405020304" pitchFamily="18" charset="0"/>
                <a:cs typeface="Times New Roman" panose="02020603050405020304" pitchFamily="18" charset="0"/>
              </a:rPr>
              <a:t>(US EPA)</a:t>
            </a:r>
            <a:endParaRPr lang="en-US" sz="22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598174"/>
      </p:ext>
    </p:extLst>
  </p:cSld>
  <p:clrMapOvr>
    <a:masterClrMapping/>
  </p:clrMapOvr>
  <mc:AlternateContent xmlns:mc="http://schemas.openxmlformats.org/markup-compatibility/2006" xmlns:p14="http://schemas.microsoft.com/office/powerpoint/2010/main">
    <mc:Choice Requires="p14">
      <p:transition spd="slow" p14:dur="2000" advTm="32301"/>
    </mc:Choice>
    <mc:Fallback xmlns="">
      <p:transition spd="slow" advTm="323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Water quality management is expensive </a:t>
            </a: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Possibly larger financial burdens on smaller community water systems and rural households</a:t>
            </a:r>
            <a:endParaRPr lang="en-US" sz="36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B228474-D9CF-5D2E-D271-500321BD5F3C}"/>
              </a:ext>
            </a:extLst>
          </p:cNvPr>
          <p:cNvGraphicFramePr/>
          <p:nvPr>
            <p:extLst>
              <p:ext uri="{D42A27DB-BD31-4B8C-83A1-F6EECF244321}">
                <p14:modId xmlns:p14="http://schemas.microsoft.com/office/powerpoint/2010/main" val="2999379090"/>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689006"/>
      </p:ext>
    </p:extLst>
  </p:cSld>
  <p:clrMapOvr>
    <a:masterClrMapping/>
  </p:clrMapOvr>
  <mc:AlternateContent xmlns:mc="http://schemas.openxmlformats.org/markup-compatibility/2006" xmlns:p14="http://schemas.microsoft.com/office/powerpoint/2010/main">
    <mc:Choice Requires="p14">
      <p:transition spd="slow" p14:dur="2000" advTm="12188"/>
    </mc:Choice>
    <mc:Fallback xmlns="">
      <p:transition spd="slow" advTm="121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Water quality protection works</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9647003" y="1955409"/>
            <a:ext cx="2345128" cy="4635863"/>
          </a:xfrm>
        </p:spPr>
        <p:txBody>
          <a:bodyPr>
            <a:noAutofit/>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Wellhead protection areas have managed to reduce source water contamination </a:t>
            </a:r>
          </a:p>
          <a:p>
            <a:pPr marL="571500" indent="-5715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graphicFrame>
        <p:nvGraphicFramePr>
          <p:cNvPr id="2" name="Diagram 1">
            <a:extLst>
              <a:ext uri="{FF2B5EF4-FFF2-40B4-BE49-F238E27FC236}">
                <a16:creationId xmlns:a16="http://schemas.microsoft.com/office/drawing/2014/main" id="{7B228474-D9CF-5D2E-D271-500321BD5F3C}"/>
              </a:ext>
            </a:extLst>
          </p:cNvPr>
          <p:cNvGraphicFramePr/>
          <p:nvPr>
            <p:extLst>
              <p:ext uri="{D42A27DB-BD31-4B8C-83A1-F6EECF244321}">
                <p14:modId xmlns:p14="http://schemas.microsoft.com/office/powerpoint/2010/main" val="3125657975"/>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aph of a number of negative rate trends&#10;&#10;Description automatically generated with medium confidence">
            <a:extLst>
              <a:ext uri="{FF2B5EF4-FFF2-40B4-BE49-F238E27FC236}">
                <a16:creationId xmlns:a16="http://schemas.microsoft.com/office/drawing/2014/main" id="{7A891519-BDC7-2A78-6400-594D89964464}"/>
              </a:ext>
            </a:extLst>
          </p:cNvPr>
          <p:cNvPicPr>
            <a:picLocks noChangeAspect="1"/>
          </p:cNvPicPr>
          <p:nvPr/>
        </p:nvPicPr>
        <p:blipFill>
          <a:blip r:embed="rId8"/>
          <a:stretch>
            <a:fillRect/>
          </a:stretch>
        </p:blipFill>
        <p:spPr>
          <a:xfrm>
            <a:off x="2913321" y="1955409"/>
            <a:ext cx="6365887" cy="4635863"/>
          </a:xfrm>
          <a:prstGeom prst="rect">
            <a:avLst/>
          </a:prstGeom>
        </p:spPr>
      </p:pic>
    </p:spTree>
    <p:extLst>
      <p:ext uri="{BB962C8B-B14F-4D97-AF65-F5344CB8AC3E}">
        <p14:creationId xmlns:p14="http://schemas.microsoft.com/office/powerpoint/2010/main" val="2105448751"/>
      </p:ext>
    </p:extLst>
  </p:cSld>
  <p:clrMapOvr>
    <a:masterClrMapping/>
  </p:clrMapOvr>
  <mc:AlternateContent xmlns:mc="http://schemas.openxmlformats.org/markup-compatibility/2006" xmlns:p14="http://schemas.microsoft.com/office/powerpoint/2010/main">
    <mc:Choice Requires="p14">
      <p:transition spd="slow" p14:dur="2000" advTm="62770"/>
    </mc:Choice>
    <mc:Fallback xmlns="">
      <p:transition spd="slow" advTm="627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Water quality protection</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Almost all the NE community water system wellfields are in WPAs</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Additional protections will likely be successful </a:t>
            </a: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048731"/>
      </p:ext>
    </p:extLst>
  </p:cSld>
  <p:clrMapOvr>
    <a:masterClrMapping/>
  </p:clrMapOvr>
  <mc:AlternateContent xmlns:mc="http://schemas.openxmlformats.org/markup-compatibility/2006" xmlns:p14="http://schemas.microsoft.com/office/powerpoint/2010/main">
    <mc:Choice Requires="p14">
      <p:transition spd="slow" p14:dur="2000" advTm="21385"/>
    </mc:Choice>
    <mc:Fallback xmlns="">
      <p:transition spd="slow" advTm="2138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611F8B4-6F06-E242-F484-408F35038464}"/>
              </a:ext>
            </a:extLst>
          </p:cNvPr>
          <p:cNvGraphicFramePr/>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077BE6-4BD6-EA03-C740-2B042B49C22E}"/>
              </a:ext>
            </a:extLst>
          </p:cNvPr>
          <p:cNvSpPr>
            <a:spLocks noGrp="1"/>
          </p:cNvSpPr>
          <p:nvPr>
            <p:ph type="title"/>
          </p:nvPr>
        </p:nvSpPr>
        <p:spPr>
          <a:xfrm>
            <a:off x="1018082" y="245204"/>
            <a:ext cx="10515600" cy="1325563"/>
          </a:xfrm>
          <a:solidFill>
            <a:schemeClr val="tx1"/>
          </a:solidFill>
          <a:ln>
            <a:noFill/>
          </a:ln>
        </p:spPr>
        <p:txBody>
          <a:bodyPr/>
          <a:lstStyle/>
          <a:p>
            <a:r>
              <a:rPr lang="en-US" dirty="0">
                <a:solidFill>
                  <a:schemeClr val="bg1"/>
                </a:solidFill>
                <a:latin typeface="Times New Roman" panose="02020603050405020304" pitchFamily="18" charset="0"/>
                <a:cs typeface="Times New Roman" panose="02020603050405020304" pitchFamily="18" charset="0"/>
              </a:rPr>
              <a:t>Re: Key points  </a:t>
            </a:r>
          </a:p>
        </p:txBody>
      </p:sp>
    </p:spTree>
    <p:extLst>
      <p:ext uri="{BB962C8B-B14F-4D97-AF65-F5344CB8AC3E}">
        <p14:creationId xmlns:p14="http://schemas.microsoft.com/office/powerpoint/2010/main" val="2841244103"/>
      </p:ext>
    </p:extLst>
  </p:cSld>
  <p:clrMapOvr>
    <a:masterClrMapping/>
  </p:clrMapOvr>
  <mc:AlternateContent xmlns:mc="http://schemas.openxmlformats.org/markup-compatibility/2006" xmlns:p14="http://schemas.microsoft.com/office/powerpoint/2010/main">
    <mc:Choice Requires="p14">
      <p:transition spd="slow" p14:dur="2000" advTm="36030"/>
    </mc:Choice>
    <mc:Fallback xmlns="">
      <p:transition spd="slow" advTm="360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6BCCD8-7655-CC1B-8C72-29FAFF5D1C91}"/>
              </a:ext>
            </a:extLst>
          </p:cNvPr>
          <p:cNvSpPr txBox="1"/>
          <p:nvPr/>
        </p:nvSpPr>
        <p:spPr>
          <a:xfrm>
            <a:off x="0" y="6858000"/>
            <a:ext cx="5080000" cy="230832"/>
          </a:xfrm>
          <a:prstGeom prst="rect">
            <a:avLst/>
          </a:prstGeom>
          <a:noFill/>
        </p:spPr>
        <p:txBody>
          <a:bodyPr wrap="square" rtlCol="0">
            <a:spAutoFit/>
          </a:bodyPr>
          <a:lstStyle/>
          <a:p>
            <a:r>
              <a:rPr lang="en-US" sz="900">
                <a:hlinkClick r:id="rId3" tooltip="https://en.wikipedia.org/wiki/Aquifer"/>
              </a:rPr>
              <a:t>This Photo</a:t>
            </a:r>
            <a:r>
              <a:rPr lang="en-US" sz="900"/>
              <a:t> by Unknown Author is licensed under </a:t>
            </a:r>
            <a:r>
              <a:rPr lang="en-US" sz="900">
                <a:hlinkClick r:id="rId4" tooltip="https://creativecommons.org/licenses/by-sa/3.0/"/>
              </a:rPr>
              <a:t>CC BY-SA</a:t>
            </a:r>
            <a:endParaRPr lang="en-US" sz="900"/>
          </a:p>
        </p:txBody>
      </p:sp>
      <p:sp>
        <p:nvSpPr>
          <p:cNvPr id="8" name="TextBox 7">
            <a:extLst>
              <a:ext uri="{FF2B5EF4-FFF2-40B4-BE49-F238E27FC236}">
                <a16:creationId xmlns:a16="http://schemas.microsoft.com/office/drawing/2014/main" id="{C8DE770D-15C7-C890-280C-F4C7D3A8F0C2}"/>
              </a:ext>
            </a:extLst>
          </p:cNvPr>
          <p:cNvSpPr txBox="1"/>
          <p:nvPr/>
        </p:nvSpPr>
        <p:spPr>
          <a:xfrm>
            <a:off x="5080000" y="6858317"/>
            <a:ext cx="5080000" cy="230832"/>
          </a:xfrm>
          <a:prstGeom prst="rect">
            <a:avLst/>
          </a:prstGeom>
          <a:noFill/>
        </p:spPr>
        <p:txBody>
          <a:bodyPr wrap="square" rtlCol="0">
            <a:spAutoFit/>
          </a:bodyPr>
          <a:lstStyle/>
          <a:p>
            <a:r>
              <a:rPr lang="en-US" sz="900" dirty="0">
                <a:hlinkClick r:id="rId3" tooltip="https://en.wikipedia.org/wiki/Aquifer"/>
              </a:rPr>
              <a:t>This Photo</a:t>
            </a:r>
            <a:r>
              <a:rPr lang="en-US" sz="900" dirty="0"/>
              <a:t> by Unknown Author is licensed under </a:t>
            </a:r>
            <a:r>
              <a:rPr lang="en-US" sz="900" dirty="0">
                <a:hlinkClick r:id="rId4" tooltip="https://creativecommons.org/licenses/by-sa/3.0/"/>
              </a:rPr>
              <a:t>CC BY-SA</a:t>
            </a:r>
            <a:endParaRPr lang="en-US" sz="900" dirty="0"/>
          </a:p>
        </p:txBody>
      </p:sp>
      <p:grpSp>
        <p:nvGrpSpPr>
          <p:cNvPr id="11" name="Group 10">
            <a:extLst>
              <a:ext uri="{FF2B5EF4-FFF2-40B4-BE49-F238E27FC236}">
                <a16:creationId xmlns:a16="http://schemas.microsoft.com/office/drawing/2014/main" id="{FFD69915-4AF8-4554-94A4-F06E173AE4F7}"/>
              </a:ext>
            </a:extLst>
          </p:cNvPr>
          <p:cNvGrpSpPr/>
          <p:nvPr/>
        </p:nvGrpSpPr>
        <p:grpSpPr>
          <a:xfrm>
            <a:off x="181600" y="3428426"/>
            <a:ext cx="5732780" cy="1905000"/>
            <a:chOff x="0" y="3707766"/>
            <a:chExt cx="12192000" cy="3150551"/>
          </a:xfrm>
        </p:grpSpPr>
        <p:pic>
          <p:nvPicPr>
            <p:cNvPr id="5" name="Picture 4" descr="A diagram of water flow&#10;&#10;Description automatically generated">
              <a:extLst>
                <a:ext uri="{FF2B5EF4-FFF2-40B4-BE49-F238E27FC236}">
                  <a16:creationId xmlns:a16="http://schemas.microsoft.com/office/drawing/2014/main" id="{A1181CC5-37DB-07F8-A7DD-160A1EE95F15}"/>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l="20000"/>
            <a:stretch/>
          </p:blipFill>
          <p:spPr>
            <a:xfrm>
              <a:off x="0" y="3708717"/>
              <a:ext cx="4064000" cy="3149600"/>
            </a:xfrm>
            <a:prstGeom prst="rect">
              <a:avLst/>
            </a:prstGeom>
          </p:spPr>
        </p:pic>
        <p:pic>
          <p:nvPicPr>
            <p:cNvPr id="7" name="Picture 6" descr="A diagram of water flow&#10;&#10;Description automatically generated">
              <a:extLst>
                <a:ext uri="{FF2B5EF4-FFF2-40B4-BE49-F238E27FC236}">
                  <a16:creationId xmlns:a16="http://schemas.microsoft.com/office/drawing/2014/main" id="{97EFB6EA-CAB8-63DA-89D9-B007D2A02DD6}"/>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4064000" y="3707766"/>
              <a:ext cx="5080000" cy="3149600"/>
            </a:xfrm>
            <a:prstGeom prst="rect">
              <a:avLst/>
            </a:prstGeom>
          </p:spPr>
        </p:pic>
        <p:pic>
          <p:nvPicPr>
            <p:cNvPr id="9" name="Picture 8" descr="A diagram of water flow&#10;&#10;Description automatically generated">
              <a:extLst>
                <a:ext uri="{FF2B5EF4-FFF2-40B4-BE49-F238E27FC236}">
                  <a16:creationId xmlns:a16="http://schemas.microsoft.com/office/drawing/2014/main" id="{289333B2-963F-A4D0-E7DF-DC3B0C9A67B7}"/>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r="40000"/>
            <a:stretch/>
          </p:blipFill>
          <p:spPr>
            <a:xfrm>
              <a:off x="9144000" y="3708400"/>
              <a:ext cx="3048000" cy="3149600"/>
            </a:xfrm>
            <a:prstGeom prst="rect">
              <a:avLst/>
            </a:prstGeom>
          </p:spPr>
        </p:pic>
      </p:grpSp>
      <p:sp>
        <p:nvSpPr>
          <p:cNvPr id="10" name="TextBox 9">
            <a:extLst>
              <a:ext uri="{FF2B5EF4-FFF2-40B4-BE49-F238E27FC236}">
                <a16:creationId xmlns:a16="http://schemas.microsoft.com/office/drawing/2014/main" id="{A7C9A7B8-B0BE-F450-4549-09902871AABB}"/>
              </a:ext>
            </a:extLst>
          </p:cNvPr>
          <p:cNvSpPr txBox="1"/>
          <p:nvPr/>
        </p:nvSpPr>
        <p:spPr>
          <a:xfrm>
            <a:off x="9144000" y="6858000"/>
            <a:ext cx="5080000" cy="230832"/>
          </a:xfrm>
          <a:prstGeom prst="rect">
            <a:avLst/>
          </a:prstGeom>
          <a:noFill/>
        </p:spPr>
        <p:txBody>
          <a:bodyPr wrap="square" rtlCol="0">
            <a:spAutoFit/>
          </a:bodyPr>
          <a:lstStyle/>
          <a:p>
            <a:r>
              <a:rPr lang="en-US" sz="900">
                <a:hlinkClick r:id="rId3" tooltip="https://en.wikipedia.org/wiki/Aquifer"/>
              </a:rPr>
              <a:t>This Photo</a:t>
            </a:r>
            <a:r>
              <a:rPr lang="en-US" sz="900"/>
              <a:t> by Unknown Author is licensed under </a:t>
            </a:r>
            <a:r>
              <a:rPr lang="en-US" sz="900">
                <a:hlinkClick r:id="rId4" tooltip="https://creativecommons.org/licenses/by-sa/3.0/"/>
              </a:rPr>
              <a:t>CC BY-SA</a:t>
            </a:r>
            <a:endParaRPr lang="en-US" sz="900"/>
          </a:p>
        </p:txBody>
      </p:sp>
      <p:sp>
        <p:nvSpPr>
          <p:cNvPr id="3" name="Subtitle 2">
            <a:extLst>
              <a:ext uri="{FF2B5EF4-FFF2-40B4-BE49-F238E27FC236}">
                <a16:creationId xmlns:a16="http://schemas.microsoft.com/office/drawing/2014/main" id="{C209828E-6AFD-267E-049B-7FB8D126E3FF}"/>
              </a:ext>
            </a:extLst>
          </p:cNvPr>
          <p:cNvSpPr>
            <a:spLocks noGrp="1"/>
          </p:cNvSpPr>
          <p:nvPr>
            <p:ph type="subTitle" idx="1"/>
          </p:nvPr>
        </p:nvSpPr>
        <p:spPr>
          <a:xfrm>
            <a:off x="5989320" y="263236"/>
            <a:ext cx="5919470" cy="6425309"/>
          </a:xfrm>
          <a:solidFill>
            <a:schemeClr val="tx1"/>
          </a:solidFill>
        </p:spPr>
        <p:txBody>
          <a:bodyPr>
            <a:noAutofit/>
          </a:bodyPr>
          <a:lstStyle/>
          <a:p>
            <a:r>
              <a:rPr lang="en-US" sz="1800" dirty="0">
                <a:solidFill>
                  <a:schemeClr val="bg1"/>
                </a:solidFill>
                <a:latin typeface="Times New Roman" panose="02020603050405020304" pitchFamily="18" charset="0"/>
                <a:cs typeface="Times New Roman" panose="02020603050405020304" pitchFamily="18" charset="0"/>
              </a:rPr>
              <a:t>Project-related products</a:t>
            </a:r>
          </a:p>
          <a:p>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Health and economic impact analysis of nitrate pollution in Nebraska's groundwater</a:t>
            </a: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Nitrate management in Nebraska community water systems is a complex issue: A short article analyzing nitrate trends in Nebraska community water systems</a:t>
            </a:r>
          </a:p>
          <a:p>
            <a:endParaRPr lang="en-US" sz="1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Nitrate Contamination in Drinking Water: An article, published in </a:t>
            </a:r>
            <a:r>
              <a:rPr lang="en-US" sz="12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Actuary</a:t>
            </a:r>
            <a:r>
              <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magazine, that provides an overview of potential pollution causes and adverse health outcomes linked to nitrate contamination</a:t>
            </a: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Value of water quality: A recorded Nebraska Water Center seminar presentation on the economic costs of nitrate contamination in Nebraska’s groundwater </a:t>
            </a:r>
          </a:p>
          <a:p>
            <a:endParaRPr lang="en-US"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7728ACE6-073F-B66E-9A81-175E4D55EEC8}"/>
              </a:ext>
            </a:extLst>
          </p:cNvPr>
          <p:cNvSpPr>
            <a:spLocks noGrp="1"/>
          </p:cNvSpPr>
          <p:nvPr>
            <p:ph type="ctrTitle"/>
          </p:nvPr>
        </p:nvSpPr>
        <p:spPr>
          <a:xfrm>
            <a:off x="181600" y="831174"/>
            <a:ext cx="5732780" cy="2144205"/>
          </a:xfrm>
          <a:noFill/>
          <a:ln>
            <a:noFill/>
          </a:ln>
        </p:spPr>
        <p:txBody>
          <a:bodyPr>
            <a:normAutofit fontScale="90000"/>
          </a:bodyPr>
          <a:lstStyle/>
          <a:p>
            <a:pPr>
              <a:lnSpc>
                <a:spcPct val="100000"/>
              </a:lnSpc>
            </a:pPr>
            <a:r>
              <a:rPr lang="en-US" b="1" dirty="0">
                <a:latin typeface="Times New Roman" panose="02020603050405020304" pitchFamily="18" charset="0"/>
                <a:cs typeface="Times New Roman" panose="02020603050405020304" pitchFamily="18" charset="0"/>
              </a:rPr>
              <a:t>Thank you!</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Contact: </a:t>
            </a:r>
            <a:r>
              <a:rPr lang="en-US" sz="2000" dirty="0" err="1">
                <a:latin typeface="Times New Roman" panose="02020603050405020304" pitchFamily="18" charset="0"/>
                <a:cs typeface="Times New Roman" panose="02020603050405020304" pitchFamily="18" charset="0"/>
              </a:rPr>
              <a:t>djayasekera@nebraska.edu</a:t>
            </a:r>
            <a:endParaRPr lang="en-US"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6BAA33C8-9FAA-46A4-7EAE-AD4C02E5BA10}"/>
              </a:ext>
            </a:extLst>
          </p:cNvPr>
          <p:cNvPicPr>
            <a:picLocks noChangeAspect="1"/>
          </p:cNvPicPr>
          <p:nvPr/>
        </p:nvPicPr>
        <p:blipFill>
          <a:blip r:embed="rId6"/>
          <a:stretch>
            <a:fillRect/>
          </a:stretch>
        </p:blipFill>
        <p:spPr>
          <a:xfrm>
            <a:off x="2816617" y="1889688"/>
            <a:ext cx="462746" cy="723900"/>
          </a:xfrm>
          <a:prstGeom prst="rect">
            <a:avLst/>
          </a:prstGeom>
        </p:spPr>
      </p:pic>
      <p:sp>
        <p:nvSpPr>
          <p:cNvPr id="4" name="TextBox 3">
            <a:extLst>
              <a:ext uri="{FF2B5EF4-FFF2-40B4-BE49-F238E27FC236}">
                <a16:creationId xmlns:a16="http://schemas.microsoft.com/office/drawing/2014/main" id="{E3EBE0AB-A69E-E02A-386A-C0C2F99FB898}"/>
              </a:ext>
            </a:extLst>
          </p:cNvPr>
          <p:cNvSpPr txBox="1"/>
          <p:nvPr/>
        </p:nvSpPr>
        <p:spPr>
          <a:xfrm>
            <a:off x="181600" y="5365106"/>
            <a:ext cx="5732780" cy="1323439"/>
          </a:xfrm>
          <a:prstGeom prst="rect">
            <a:avLst/>
          </a:prstGeom>
          <a:noFill/>
        </p:spPr>
        <p:txBody>
          <a:bodyPr wrap="square" rtlCol="0">
            <a:spAutoFit/>
          </a:bodyPr>
          <a:lstStyle/>
          <a:p>
            <a:pPr algn="l"/>
            <a:r>
              <a:rPr lang="en-US" sz="1600" b="0" i="0" u="none" strike="noStrike" dirty="0">
                <a:solidFill>
                  <a:srgbClr val="3F4549"/>
                </a:solidFill>
                <a:effectLst/>
                <a:latin typeface="Times New Roman" panose="02020603050405020304" pitchFamily="18" charset="0"/>
                <a:cs typeface="Times New Roman" panose="02020603050405020304" pitchFamily="18" charset="0"/>
              </a:rPr>
              <a:t>This work was supported by the Water, Climate and Health Program, UNMC College of Public Health project, </a:t>
            </a:r>
            <a:r>
              <a:rPr lang="en-US" sz="1600" b="0" i="1" u="none" strike="noStrike" dirty="0">
                <a:solidFill>
                  <a:srgbClr val="3F4549"/>
                </a:solidFill>
                <a:effectLst/>
                <a:latin typeface="Times New Roman" panose="02020603050405020304" pitchFamily="18" charset="0"/>
                <a:cs typeface="Times New Roman" panose="02020603050405020304" pitchFamily="18" charset="0"/>
              </a:rPr>
              <a:t>Health and Economic Impact Analysis of Nitrate Contamination of Groundwater in Nebraska</a:t>
            </a:r>
            <a:r>
              <a:rPr lang="en-US" sz="1600" b="0" i="0" u="none" strike="noStrike" dirty="0">
                <a:solidFill>
                  <a:srgbClr val="3F4549"/>
                </a:solidFill>
                <a:effectLst/>
                <a:latin typeface="Times New Roman" panose="02020603050405020304" pitchFamily="18" charset="0"/>
                <a:cs typeface="Times New Roman" panose="02020603050405020304" pitchFamily="18" charset="0"/>
              </a:rPr>
              <a:t>, and the Daugherty Water for Food Global Institute at the University of Nebraska.</a:t>
            </a:r>
          </a:p>
        </p:txBody>
      </p:sp>
      <p:pic>
        <p:nvPicPr>
          <p:cNvPr id="13" name="Picture 12">
            <a:extLst>
              <a:ext uri="{FF2B5EF4-FFF2-40B4-BE49-F238E27FC236}">
                <a16:creationId xmlns:a16="http://schemas.microsoft.com/office/drawing/2014/main" id="{29D8F664-33DD-97D9-C451-0028E59D940C}"/>
              </a:ext>
            </a:extLst>
          </p:cNvPr>
          <p:cNvPicPr>
            <a:picLocks noChangeAspect="1"/>
          </p:cNvPicPr>
          <p:nvPr/>
        </p:nvPicPr>
        <p:blipFill>
          <a:blip r:embed="rId7"/>
          <a:stretch>
            <a:fillRect/>
          </a:stretch>
        </p:blipFill>
        <p:spPr>
          <a:xfrm>
            <a:off x="8540163" y="2456233"/>
            <a:ext cx="804672" cy="790718"/>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5B608948-DC22-64CB-F26D-B8620C72ABB5}"/>
              </a:ext>
            </a:extLst>
          </p:cNvPr>
          <p:cNvPicPr>
            <a:picLocks noChangeAspect="1"/>
          </p:cNvPicPr>
          <p:nvPr/>
        </p:nvPicPr>
        <p:blipFill>
          <a:blip r:embed="rId8"/>
          <a:stretch>
            <a:fillRect/>
          </a:stretch>
        </p:blipFill>
        <p:spPr>
          <a:xfrm>
            <a:off x="8543771" y="3790136"/>
            <a:ext cx="803519" cy="803519"/>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1335D494-4352-FA59-B13A-E3D6463A2C53}"/>
              </a:ext>
            </a:extLst>
          </p:cNvPr>
          <p:cNvPicPr>
            <a:picLocks noChangeAspect="1"/>
          </p:cNvPicPr>
          <p:nvPr/>
        </p:nvPicPr>
        <p:blipFill>
          <a:blip r:embed="rId9"/>
          <a:stretch>
            <a:fillRect/>
          </a:stretch>
        </p:blipFill>
        <p:spPr>
          <a:xfrm>
            <a:off x="8546719" y="5277656"/>
            <a:ext cx="804672" cy="789584"/>
          </a:xfrm>
          <a:prstGeom prst="rect">
            <a:avLst/>
          </a:prstGeom>
        </p:spPr>
      </p:pic>
      <p:pic>
        <p:nvPicPr>
          <p:cNvPr id="14" name="Picture 13" descr="A qr code with a black background&#10;&#10;Description automatically generated">
            <a:extLst>
              <a:ext uri="{FF2B5EF4-FFF2-40B4-BE49-F238E27FC236}">
                <a16:creationId xmlns:a16="http://schemas.microsoft.com/office/drawing/2014/main" id="{967C50CC-4430-1A68-FDE1-7115B10F9659}"/>
              </a:ext>
            </a:extLst>
          </p:cNvPr>
          <p:cNvPicPr>
            <a:picLocks noChangeAspect="1"/>
          </p:cNvPicPr>
          <p:nvPr/>
        </p:nvPicPr>
        <p:blipFill>
          <a:blip r:embed="rId10"/>
          <a:stretch>
            <a:fillRect/>
          </a:stretch>
        </p:blipFill>
        <p:spPr>
          <a:xfrm>
            <a:off x="8537215" y="1249067"/>
            <a:ext cx="807620" cy="804672"/>
          </a:xfrm>
          <a:prstGeom prst="rect">
            <a:avLst/>
          </a:prstGeom>
        </p:spPr>
      </p:pic>
    </p:spTree>
    <p:extLst>
      <p:ext uri="{BB962C8B-B14F-4D97-AF65-F5344CB8AC3E}">
        <p14:creationId xmlns:p14="http://schemas.microsoft.com/office/powerpoint/2010/main" val="584678621"/>
      </p:ext>
    </p:extLst>
  </p:cSld>
  <p:clrMapOvr>
    <a:masterClrMapping/>
  </p:clrMapOvr>
  <mc:AlternateContent xmlns:mc="http://schemas.openxmlformats.org/markup-compatibility/2006" xmlns:p14="http://schemas.microsoft.com/office/powerpoint/2010/main">
    <mc:Choice Requires="p14">
      <p:transition spd="slow" p14:dur="2000" advTm="4828"/>
    </mc:Choice>
    <mc:Fallback xmlns="">
      <p:transition spd="slow" advTm="48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808074" y="457200"/>
            <a:ext cx="10544137"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The health and economic cost of groundwater nitrate contamination in Nebraska </a:t>
            </a:r>
          </a:p>
        </p:txBody>
      </p:sp>
      <p:graphicFrame>
        <p:nvGraphicFramePr>
          <p:cNvPr id="14" name="Diagram 13">
            <a:extLst>
              <a:ext uri="{FF2B5EF4-FFF2-40B4-BE49-F238E27FC236}">
                <a16:creationId xmlns:a16="http://schemas.microsoft.com/office/drawing/2014/main" id="{8EBDA8AB-531D-5332-63B6-2D4697547D0B}"/>
              </a:ext>
            </a:extLst>
          </p:cNvPr>
          <p:cNvGraphicFramePr/>
          <p:nvPr>
            <p:extLst>
              <p:ext uri="{D42A27DB-BD31-4B8C-83A1-F6EECF244321}">
                <p14:modId xmlns:p14="http://schemas.microsoft.com/office/powerpoint/2010/main" val="152322291"/>
              </p:ext>
            </p:extLst>
          </p:nvPr>
        </p:nvGraphicFramePr>
        <p:xfrm>
          <a:off x="1955409" y="2166425"/>
          <a:ext cx="8204591" cy="423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695079"/>
      </p:ext>
    </p:extLst>
  </p:cSld>
  <p:clrMapOvr>
    <a:masterClrMapping/>
  </p:clrMapOvr>
  <mc:AlternateContent xmlns:mc="http://schemas.openxmlformats.org/markup-compatibility/2006" xmlns:p14="http://schemas.microsoft.com/office/powerpoint/2010/main">
    <mc:Choice Requires="p14">
      <p:transition spd="slow" p14:dur="2000" advTm="56876"/>
    </mc:Choice>
    <mc:Fallback xmlns="">
      <p:transition spd="slow" advTm="568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611F8B4-6F06-E242-F484-408F35038464}"/>
              </a:ext>
            </a:extLst>
          </p:cNvPr>
          <p:cNvGraphicFramePr/>
          <p:nvPr>
            <p:extLst>
              <p:ext uri="{D42A27DB-BD31-4B8C-83A1-F6EECF244321}">
                <p14:modId xmlns:p14="http://schemas.microsoft.com/office/powerpoint/2010/main" val="191546165"/>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077BE6-4BD6-EA03-C740-2B042B49C22E}"/>
              </a:ext>
            </a:extLst>
          </p:cNvPr>
          <p:cNvSpPr>
            <a:spLocks noGrp="1"/>
          </p:cNvSpPr>
          <p:nvPr>
            <p:ph type="title"/>
          </p:nvPr>
        </p:nvSpPr>
        <p:spPr>
          <a:xfrm>
            <a:off x="1018082" y="245204"/>
            <a:ext cx="10515600" cy="1325563"/>
          </a:xfrm>
          <a:solidFill>
            <a:schemeClr val="tx1"/>
          </a:solidFill>
          <a:ln>
            <a:noFill/>
          </a:ln>
        </p:spPr>
        <p:txBody>
          <a:bodyPr/>
          <a:lstStyle/>
          <a:p>
            <a:r>
              <a:rPr lang="en-US" dirty="0">
                <a:solidFill>
                  <a:schemeClr val="bg1"/>
                </a:solidFill>
                <a:latin typeface="Times New Roman" panose="02020603050405020304" pitchFamily="18" charset="0"/>
                <a:cs typeface="Times New Roman" panose="02020603050405020304" pitchFamily="18" charset="0"/>
              </a:rPr>
              <a:t>Key points  </a:t>
            </a:r>
          </a:p>
        </p:txBody>
      </p:sp>
    </p:spTree>
    <p:extLst>
      <p:ext uri="{BB962C8B-B14F-4D97-AF65-F5344CB8AC3E}">
        <p14:creationId xmlns:p14="http://schemas.microsoft.com/office/powerpoint/2010/main" val="1854435748"/>
      </p:ext>
    </p:extLst>
  </p:cSld>
  <p:clrMapOvr>
    <a:masterClrMapping/>
  </p:clrMapOvr>
  <mc:AlternateContent xmlns:mc="http://schemas.openxmlformats.org/markup-compatibility/2006" xmlns:p14="http://schemas.microsoft.com/office/powerpoint/2010/main">
    <mc:Choice Requires="p14">
      <p:transition spd="slow" p14:dur="2000" advTm="30303"/>
    </mc:Choice>
    <mc:Fallback xmlns="">
      <p:transition spd="slow" advTm="303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637954" y="457200"/>
            <a:ext cx="10714258" cy="1600200"/>
          </a:xfrm>
          <a:solidFill>
            <a:schemeClr val="tx1"/>
          </a:solidFill>
          <a:ln>
            <a:noFill/>
          </a:ln>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Approach </a:t>
            </a:r>
          </a:p>
        </p:txBody>
      </p:sp>
      <p:graphicFrame>
        <p:nvGraphicFramePr>
          <p:cNvPr id="5" name="Diagram 4">
            <a:extLst>
              <a:ext uri="{FF2B5EF4-FFF2-40B4-BE49-F238E27FC236}">
                <a16:creationId xmlns:a16="http://schemas.microsoft.com/office/drawing/2014/main" id="{F070C763-9C8A-F4E6-1215-AF836969ABB2}"/>
              </a:ext>
            </a:extLst>
          </p:cNvPr>
          <p:cNvGraphicFramePr/>
          <p:nvPr>
            <p:extLst>
              <p:ext uri="{D42A27DB-BD31-4B8C-83A1-F6EECF244321}">
                <p14:modId xmlns:p14="http://schemas.microsoft.com/office/powerpoint/2010/main" val="3982878503"/>
              </p:ext>
            </p:extLst>
          </p:nvPr>
        </p:nvGraphicFramePr>
        <p:xfrm>
          <a:off x="4212236" y="2057400"/>
          <a:ext cx="7139976" cy="4688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6F0BEAE8-B0FE-A07B-81D6-2C74585BE9CD}"/>
              </a:ext>
            </a:extLst>
          </p:cNvPr>
          <p:cNvSpPr txBox="1"/>
          <p:nvPr/>
        </p:nvSpPr>
        <p:spPr>
          <a:xfrm>
            <a:off x="637954" y="2282253"/>
            <a:ext cx="2959685" cy="3416320"/>
          </a:xfrm>
          <a:prstGeom prst="rect">
            <a:avLst/>
          </a:prstGeom>
          <a:noFill/>
        </p:spPr>
        <p:txBody>
          <a:bodyPr wrap="square" rtlCol="0">
            <a:spAutoFit/>
          </a:bodyPr>
          <a:lstStyle/>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State of Nebraska groundwater</a:t>
            </a:r>
          </a:p>
          <a:p>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6D6B77D-B6FF-CF35-B410-D01449A2D183}"/>
              </a:ext>
            </a:extLst>
          </p:cNvPr>
          <p:cNvSpPr txBox="1"/>
          <p:nvPr/>
        </p:nvSpPr>
        <p:spPr>
          <a:xfrm>
            <a:off x="4955562" y="3657600"/>
            <a:ext cx="1599355" cy="1569660"/>
          </a:xfrm>
          <a:prstGeom prst="rect">
            <a:avLst/>
          </a:prstGeom>
          <a:noFill/>
        </p:spPr>
        <p:txBody>
          <a:bodyPr wrap="square" rtlCol="0">
            <a:spAutoFit/>
          </a:bodyPr>
          <a:lstStyle/>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NE Nitrate levels</a:t>
            </a:r>
          </a:p>
          <a:p>
            <a:pPr algn="ctr"/>
            <a:endParaRPr lang="en-US" sz="2400" dirty="0">
              <a:solidFill>
                <a:schemeClr val="bg1"/>
              </a:solidFill>
            </a:endParaRPr>
          </a:p>
        </p:txBody>
      </p:sp>
      <p:cxnSp>
        <p:nvCxnSpPr>
          <p:cNvPr id="14" name="Straight Connector 13">
            <a:extLst>
              <a:ext uri="{FF2B5EF4-FFF2-40B4-BE49-F238E27FC236}">
                <a16:creationId xmlns:a16="http://schemas.microsoft.com/office/drawing/2014/main" id="{CF12AEBE-7E39-A5C4-B27A-3525ACFF69D4}"/>
              </a:ext>
            </a:extLst>
          </p:cNvPr>
          <p:cNvCxnSpPr/>
          <p:nvPr/>
        </p:nvCxnSpPr>
        <p:spPr>
          <a:xfrm>
            <a:off x="6554917" y="2057400"/>
            <a:ext cx="1951130" cy="1153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3653835"/>
      </p:ext>
    </p:extLst>
  </p:cSld>
  <p:clrMapOvr>
    <a:masterClrMapping/>
  </p:clrMapOvr>
  <mc:AlternateContent xmlns:mc="http://schemas.openxmlformats.org/markup-compatibility/2006" xmlns:p14="http://schemas.microsoft.com/office/powerpoint/2010/main">
    <mc:Choice Requires="p14">
      <p:transition spd="slow" p14:dur="2000" advTm="27506"/>
    </mc:Choice>
    <mc:Fallback xmlns="">
      <p:transition spd="slow" advTm="27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Drinking water nitrate levels</a:t>
            </a:r>
            <a:br>
              <a:rPr lang="en-US" sz="4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Community water system wells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9383843" y="1898533"/>
            <a:ext cx="2608287" cy="4625943"/>
          </a:xfrm>
        </p:spPr>
        <p:txBody>
          <a:bodyPr>
            <a:normAutofit/>
          </a:bodyPr>
          <a:lstStyle/>
          <a:p>
            <a:endParaRPr lang="en-US" sz="2800" dirty="0"/>
          </a:p>
          <a:p>
            <a:endParaRPr lang="en-US" sz="2800" dirty="0"/>
          </a:p>
          <a:p>
            <a:r>
              <a:rPr lang="en-US" sz="2800" dirty="0">
                <a:latin typeface="Times New Roman" panose="02020603050405020304" pitchFamily="18" charset="0"/>
                <a:cs typeface="Times New Roman" panose="02020603050405020304" pitchFamily="18" charset="0"/>
              </a:rPr>
              <a:t>Over the last 25 years </a:t>
            </a:r>
            <a:r>
              <a:rPr lang="en-US" sz="2800" b="1" u="sng" dirty="0">
                <a:latin typeface="Times New Roman" panose="02020603050405020304" pitchFamily="18" charset="0"/>
                <a:cs typeface="Times New Roman" panose="02020603050405020304" pitchFamily="18" charset="0"/>
              </a:rPr>
              <a:t>average</a:t>
            </a:r>
            <a:r>
              <a:rPr lang="en-US" sz="2800" dirty="0">
                <a:latin typeface="Times New Roman" panose="02020603050405020304" pitchFamily="18" charset="0"/>
                <a:cs typeface="Times New Roman" panose="02020603050405020304" pitchFamily="18" charset="0"/>
              </a:rPr>
              <a:t> nitrate levels have increased by about 2 mg/L</a:t>
            </a:r>
          </a:p>
        </p:txBody>
      </p:sp>
      <p:pic>
        <p:nvPicPr>
          <p:cNvPr id="20" name="Picture 19" descr="A graph showing the growth of water&#10;&#10;Description automatically generated">
            <a:extLst>
              <a:ext uri="{FF2B5EF4-FFF2-40B4-BE49-F238E27FC236}">
                <a16:creationId xmlns:a16="http://schemas.microsoft.com/office/drawing/2014/main" id="{7A6BAA0D-7B85-186F-E404-3AA3153DDC89}"/>
              </a:ext>
            </a:extLst>
          </p:cNvPr>
          <p:cNvPicPr>
            <a:picLocks noChangeAspect="1"/>
          </p:cNvPicPr>
          <p:nvPr/>
        </p:nvPicPr>
        <p:blipFill>
          <a:blip r:embed="rId3"/>
          <a:stretch>
            <a:fillRect/>
          </a:stretch>
        </p:blipFill>
        <p:spPr>
          <a:xfrm>
            <a:off x="2913321" y="1898534"/>
            <a:ext cx="6365358" cy="4625943"/>
          </a:xfrm>
          <a:prstGeom prst="rect">
            <a:avLst/>
          </a:prstGeom>
        </p:spPr>
      </p:pic>
      <p:graphicFrame>
        <p:nvGraphicFramePr>
          <p:cNvPr id="21" name="Diagram 20">
            <a:extLst>
              <a:ext uri="{FF2B5EF4-FFF2-40B4-BE49-F238E27FC236}">
                <a16:creationId xmlns:a16="http://schemas.microsoft.com/office/drawing/2014/main" id="{711186F1-B4FB-B2F4-20A5-A4EF381109DD}"/>
              </a:ext>
            </a:extLst>
          </p:cNvPr>
          <p:cNvGraphicFramePr/>
          <p:nvPr>
            <p:extLst>
              <p:ext uri="{D42A27DB-BD31-4B8C-83A1-F6EECF244321}">
                <p14:modId xmlns:p14="http://schemas.microsoft.com/office/powerpoint/2010/main" val="2856952053"/>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78527"/>
      </p:ext>
    </p:extLst>
  </p:cSld>
  <p:clrMapOvr>
    <a:masterClrMapping/>
  </p:clrMapOvr>
  <mc:AlternateContent xmlns:mc="http://schemas.openxmlformats.org/markup-compatibility/2006" xmlns:p14="http://schemas.microsoft.com/office/powerpoint/2010/main">
    <mc:Choice Requires="p14">
      <p:transition spd="slow" p14:dur="2000" advTm="50151"/>
    </mc:Choice>
    <mc:Fallback xmlns="">
      <p:transition spd="slow" advTm="5015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water systems&#10;&#10;Description automatically generated">
            <a:extLst>
              <a:ext uri="{FF2B5EF4-FFF2-40B4-BE49-F238E27FC236}">
                <a16:creationId xmlns:a16="http://schemas.microsoft.com/office/drawing/2014/main" id="{435BDBDB-7712-BF64-8D28-D166BDFE2D9D}"/>
              </a:ext>
            </a:extLst>
          </p:cNvPr>
          <p:cNvPicPr>
            <a:picLocks noChangeAspect="1"/>
          </p:cNvPicPr>
          <p:nvPr/>
        </p:nvPicPr>
        <p:blipFill>
          <a:blip r:embed="rId3"/>
          <a:stretch>
            <a:fillRect/>
          </a:stretch>
        </p:blipFill>
        <p:spPr>
          <a:xfrm>
            <a:off x="2913321" y="1972839"/>
            <a:ext cx="6238817" cy="4535987"/>
          </a:xfrm>
          <a:prstGeom prst="rect">
            <a:avLst/>
          </a:prstGeom>
        </p:spPr>
      </p:pic>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Drinking water compliance record</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9278679" y="2101708"/>
            <a:ext cx="2713452" cy="4489564"/>
          </a:xfrm>
        </p:spPr>
        <p:txBody>
          <a:bodyPr>
            <a:normAutofit/>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recent years, NE community water systems have become more compliant</a:t>
            </a:r>
          </a:p>
        </p:txBody>
      </p:sp>
      <p:graphicFrame>
        <p:nvGraphicFramePr>
          <p:cNvPr id="2" name="Diagram 1">
            <a:extLst>
              <a:ext uri="{FF2B5EF4-FFF2-40B4-BE49-F238E27FC236}">
                <a16:creationId xmlns:a16="http://schemas.microsoft.com/office/drawing/2014/main" id="{7B228474-D9CF-5D2E-D271-500321BD5F3C}"/>
              </a:ext>
            </a:extLst>
          </p:cNvPr>
          <p:cNvGraphicFramePr/>
          <p:nvPr>
            <p:extLst>
              <p:ext uri="{D42A27DB-BD31-4B8C-83A1-F6EECF244321}">
                <p14:modId xmlns:p14="http://schemas.microsoft.com/office/powerpoint/2010/main" val="2314981824"/>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73743AB-A10A-4AF5-5ECA-9D8C1F6E4CF1}"/>
              </a:ext>
            </a:extLst>
          </p:cNvPr>
          <p:cNvSpPr txBox="1"/>
          <p:nvPr/>
        </p:nvSpPr>
        <p:spPr>
          <a:xfrm>
            <a:off x="3750039" y="2729413"/>
            <a:ext cx="1563974" cy="2029968"/>
          </a:xfrm>
          <a:prstGeom prst="rect">
            <a:avLst/>
          </a:prstGeom>
          <a:noFill/>
          <a:ln>
            <a:noFill/>
          </a:ln>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Caution! One compliance violation can trigger multiple enforcement actions</a:t>
            </a:r>
          </a:p>
        </p:txBody>
      </p:sp>
    </p:spTree>
    <p:extLst>
      <p:ext uri="{BB962C8B-B14F-4D97-AF65-F5344CB8AC3E}">
        <p14:creationId xmlns:p14="http://schemas.microsoft.com/office/powerpoint/2010/main" val="2632750846"/>
      </p:ext>
    </p:extLst>
  </p:cSld>
  <p:clrMapOvr>
    <a:masterClrMapping/>
  </p:clrMapOvr>
  <mc:AlternateContent xmlns:mc="http://schemas.openxmlformats.org/markup-compatibility/2006" xmlns:p14="http://schemas.microsoft.com/office/powerpoint/2010/main">
    <mc:Choice Requires="p14">
      <p:transition spd="slow" p14:dur="2000" advTm="75591"/>
    </mc:Choice>
    <mc:Fallback xmlns="">
      <p:transition spd="slow" advTm="755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Drinking water nitrate levels</a:t>
            </a:r>
            <a:br>
              <a:rPr lang="en-US" sz="4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Private (domestic) wells</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9383843" y="2101708"/>
            <a:ext cx="2608288" cy="4489564"/>
          </a:xfrm>
        </p:spPr>
        <p:txBody>
          <a:bodyPr>
            <a:normAutofit/>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b="1" u="sng" dirty="0">
                <a:latin typeface="Times New Roman" panose="02020603050405020304" pitchFamily="18" charset="0"/>
                <a:cs typeface="Times New Roman" panose="02020603050405020304" pitchFamily="18" charset="0"/>
              </a:rPr>
              <a:t>Average</a:t>
            </a:r>
            <a:r>
              <a:rPr lang="en-US" sz="2800" dirty="0">
                <a:latin typeface="Times New Roman" panose="02020603050405020304" pitchFamily="18" charset="0"/>
                <a:cs typeface="Times New Roman" panose="02020603050405020304" pitchFamily="18" charset="0"/>
              </a:rPr>
              <a:t> nitrate levels in private (domestic) wells are closer to 10mg/L </a:t>
            </a:r>
          </a:p>
          <a:p>
            <a:endParaRPr lang="en-US" sz="28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aph showing the growth of nitric oxide trends&#10;&#10;Description automatically generated">
            <a:extLst>
              <a:ext uri="{FF2B5EF4-FFF2-40B4-BE49-F238E27FC236}">
                <a16:creationId xmlns:a16="http://schemas.microsoft.com/office/drawing/2014/main" id="{9E67C34F-A301-AF47-DD97-2F3BFECC76EA}"/>
              </a:ext>
            </a:extLst>
          </p:cNvPr>
          <p:cNvPicPr>
            <a:picLocks noChangeAspect="1"/>
          </p:cNvPicPr>
          <p:nvPr/>
        </p:nvPicPr>
        <p:blipFill>
          <a:blip r:embed="rId8"/>
          <a:stretch>
            <a:fillRect/>
          </a:stretch>
        </p:blipFill>
        <p:spPr>
          <a:xfrm>
            <a:off x="2913321" y="1978702"/>
            <a:ext cx="6346956" cy="4612570"/>
          </a:xfrm>
          <a:prstGeom prst="rect">
            <a:avLst/>
          </a:prstGeom>
        </p:spPr>
      </p:pic>
    </p:spTree>
    <p:extLst>
      <p:ext uri="{BB962C8B-B14F-4D97-AF65-F5344CB8AC3E}">
        <p14:creationId xmlns:p14="http://schemas.microsoft.com/office/powerpoint/2010/main" val="176846405"/>
      </p:ext>
    </p:extLst>
  </p:cSld>
  <p:clrMapOvr>
    <a:masterClrMapping/>
  </p:clrMapOvr>
  <mc:AlternateContent xmlns:mc="http://schemas.openxmlformats.org/markup-compatibility/2006" xmlns:p14="http://schemas.microsoft.com/office/powerpoint/2010/main">
    <mc:Choice Requires="p14">
      <p:transition spd="slow" p14:dur="2000" advTm="37263"/>
    </mc:Choice>
    <mc:Fallback xmlns="">
      <p:transition spd="slow" advTm="372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Drinking water nitrate levels</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On average, Nebraska’s drinking water is safe </a:t>
            </a:r>
          </a:p>
          <a:p>
            <a:pPr algn="ct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However, there are notable exceptions </a:t>
            </a:r>
          </a:p>
        </p:txBody>
      </p:sp>
      <p:graphicFrame>
        <p:nvGraphicFramePr>
          <p:cNvPr id="2" name="Diagram 1">
            <a:extLst>
              <a:ext uri="{FF2B5EF4-FFF2-40B4-BE49-F238E27FC236}">
                <a16:creationId xmlns:a16="http://schemas.microsoft.com/office/drawing/2014/main" id="{7B228474-D9CF-5D2E-D271-500321BD5F3C}"/>
              </a:ext>
            </a:extLst>
          </p:cNvPr>
          <p:cNvGraphicFramePr/>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706421"/>
      </p:ext>
    </p:extLst>
  </p:cSld>
  <p:clrMapOvr>
    <a:masterClrMapping/>
  </p:clrMapOvr>
  <mc:AlternateContent xmlns:mc="http://schemas.openxmlformats.org/markup-compatibility/2006" xmlns:p14="http://schemas.microsoft.com/office/powerpoint/2010/main">
    <mc:Choice Requires="p14">
      <p:transition spd="slow" p14:dur="2000" advTm="19313"/>
    </mc:Choice>
    <mc:Fallback xmlns="">
      <p:transition spd="slow" advTm="193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1DCB-3102-1706-8D1B-40B50686BABA}"/>
              </a:ext>
            </a:extLst>
          </p:cNvPr>
          <p:cNvSpPr>
            <a:spLocks noGrp="1"/>
          </p:cNvSpPr>
          <p:nvPr>
            <p:ph type="title"/>
          </p:nvPr>
        </p:nvSpPr>
        <p:spPr>
          <a:xfrm>
            <a:off x="2913321" y="217357"/>
            <a:ext cx="9078810" cy="1600200"/>
          </a:xfrm>
          <a:solidFill>
            <a:schemeClr val="tx1"/>
          </a:solidFill>
        </p:spPr>
        <p:txBody>
          <a:bodyPr anchor="ctr">
            <a:normAutofit/>
          </a:bodyPr>
          <a:lstStyle/>
          <a:p>
            <a:r>
              <a:rPr lang="en-US" sz="4400" dirty="0">
                <a:solidFill>
                  <a:schemeClr val="bg1"/>
                </a:solidFill>
                <a:latin typeface="Times New Roman" panose="02020603050405020304" pitchFamily="18" charset="0"/>
                <a:cs typeface="Times New Roman" panose="02020603050405020304" pitchFamily="18" charset="0"/>
              </a:rPr>
              <a:t>Cost of ensuring safe drinking water</a:t>
            </a:r>
          </a:p>
        </p:txBody>
      </p:sp>
      <p:sp>
        <p:nvSpPr>
          <p:cNvPr id="12" name="Text Placeholder 11">
            <a:extLst>
              <a:ext uri="{FF2B5EF4-FFF2-40B4-BE49-F238E27FC236}">
                <a16:creationId xmlns:a16="http://schemas.microsoft.com/office/drawing/2014/main" id="{1EC88CEF-6FC5-0F87-F1BC-7BFFA36D0350}"/>
              </a:ext>
            </a:extLst>
          </p:cNvPr>
          <p:cNvSpPr>
            <a:spLocks noGrp="1"/>
          </p:cNvSpPr>
          <p:nvPr>
            <p:ph type="body" sz="half" idx="2"/>
          </p:nvPr>
        </p:nvSpPr>
        <p:spPr>
          <a:xfrm>
            <a:off x="2913321" y="2101708"/>
            <a:ext cx="9078810" cy="4489564"/>
          </a:xfrm>
        </p:spPr>
        <p:txBody>
          <a:bodyPr>
            <a:normAutofit/>
          </a:bodyPr>
          <a:lstStyle/>
          <a:p>
            <a:r>
              <a:rPr lang="en-US" sz="3200" dirty="0">
                <a:latin typeface="Times New Roman" panose="02020603050405020304" pitchFamily="18" charset="0"/>
                <a:cs typeface="Times New Roman" panose="02020603050405020304" pitchFamily="18" charset="0"/>
              </a:rPr>
              <a:t>Current nitrate levels are affected by past management actions </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Water blending </a:t>
            </a:r>
          </a:p>
          <a:p>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Water purchasing </a:t>
            </a:r>
          </a:p>
        </p:txBody>
      </p:sp>
      <p:graphicFrame>
        <p:nvGraphicFramePr>
          <p:cNvPr id="2" name="Diagram 1">
            <a:extLst>
              <a:ext uri="{FF2B5EF4-FFF2-40B4-BE49-F238E27FC236}">
                <a16:creationId xmlns:a16="http://schemas.microsoft.com/office/drawing/2014/main" id="{7B228474-D9CF-5D2E-D271-500321BD5F3C}"/>
              </a:ext>
            </a:extLst>
          </p:cNvPr>
          <p:cNvGraphicFramePr/>
          <p:nvPr>
            <p:extLst>
              <p:ext uri="{D42A27DB-BD31-4B8C-83A1-F6EECF244321}">
                <p14:modId xmlns:p14="http://schemas.microsoft.com/office/powerpoint/2010/main" val="1107294077"/>
              </p:ext>
            </p:extLst>
          </p:nvPr>
        </p:nvGraphicFramePr>
        <p:xfrm>
          <a:off x="338111" y="217358"/>
          <a:ext cx="2345128" cy="630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7D336A69-2AFC-7C0D-11C2-AEC60B2E7E2F}"/>
              </a:ext>
            </a:extLst>
          </p:cNvPr>
          <p:cNvGraphicFramePr/>
          <p:nvPr>
            <p:extLst>
              <p:ext uri="{D42A27DB-BD31-4B8C-83A1-F6EECF244321}">
                <p14:modId xmlns:p14="http://schemas.microsoft.com/office/powerpoint/2010/main" val="611540744"/>
              </p:ext>
            </p:extLst>
          </p:nvPr>
        </p:nvGraphicFramePr>
        <p:xfrm>
          <a:off x="6625652" y="2818152"/>
          <a:ext cx="4916774" cy="34327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9343642"/>
      </p:ext>
    </p:extLst>
  </p:cSld>
  <p:clrMapOvr>
    <a:masterClrMapping/>
  </p:clrMapOvr>
  <mc:AlternateContent xmlns:mc="http://schemas.openxmlformats.org/markup-compatibility/2006" xmlns:p14="http://schemas.microsoft.com/office/powerpoint/2010/main">
    <mc:Choice Requires="p14">
      <p:transition spd="slow" p14:dur="2000" advTm="54578"/>
    </mc:Choice>
    <mc:Fallback xmlns="">
      <p:transition spd="slow" advTm="5457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133E8D-FF64-804A-A975-60D2ADA2A50F}" vid="{23AD1B0D-9081-FB42-8C18-6CCE2DC84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{5E3574D3-8A68-8245-9572-78ACD34B1292}tf10001060</Template>
  <TotalTime>13734</TotalTime>
  <Words>1012</Words>
  <Application>Microsoft Macintosh PowerPoint</Application>
  <PresentationFormat>Widescreen</PresentationFormat>
  <Paragraphs>208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The economic cost of groundwater nitrate contamination</vt:lpstr>
      <vt:lpstr>The health and economic cost of groundwater nitrate contamination in Nebraska </vt:lpstr>
      <vt:lpstr>Key points  </vt:lpstr>
      <vt:lpstr>Approach </vt:lpstr>
      <vt:lpstr>Drinking water nitrate levels Community water system wells</vt:lpstr>
      <vt:lpstr>Drinking water compliance record</vt:lpstr>
      <vt:lpstr>Drinking water nitrate levels Private (domestic) wells</vt:lpstr>
      <vt:lpstr>Drinking water nitrate levels</vt:lpstr>
      <vt:lpstr>Cost of ensuring safe drinking water</vt:lpstr>
      <vt:lpstr>Cost of ensuring safe drinking water</vt:lpstr>
      <vt:lpstr>Cost of ensuring safe drinking water</vt:lpstr>
      <vt:lpstr>Cost of ensuring safe drinking water</vt:lpstr>
      <vt:lpstr>Cost of ensuring safe drinking water</vt:lpstr>
      <vt:lpstr>Cost of ensuring safe drinking water</vt:lpstr>
      <vt:lpstr>Water quality protection works</vt:lpstr>
      <vt:lpstr>Water quality protection</vt:lpstr>
      <vt:lpstr>Re: Key points  </vt:lpstr>
      <vt:lpstr>Thank you!  Contact: djayasekera@nebraska.edu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Deshamithra Jayasekera</dc:creator>
  <cp:lastModifiedBy>Gaj, Melissa</cp:lastModifiedBy>
  <cp:revision>66</cp:revision>
  <dcterms:created xsi:type="dcterms:W3CDTF">2023-11-15T01:35:24Z</dcterms:created>
  <dcterms:modified xsi:type="dcterms:W3CDTF">2023-12-18T17:21:22Z</dcterms:modified>
</cp:coreProperties>
</file>