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28"/>
  </p:notesMasterIdLst>
  <p:sldIdLst>
    <p:sldId id="262" r:id="rId5"/>
    <p:sldId id="479" r:id="rId6"/>
    <p:sldId id="472" r:id="rId7"/>
    <p:sldId id="308" r:id="rId8"/>
    <p:sldId id="260" r:id="rId9"/>
    <p:sldId id="467" r:id="rId10"/>
    <p:sldId id="474" r:id="rId11"/>
    <p:sldId id="473" r:id="rId12"/>
    <p:sldId id="265" r:id="rId13"/>
    <p:sldId id="469" r:id="rId14"/>
    <p:sldId id="475" r:id="rId15"/>
    <p:sldId id="476" r:id="rId16"/>
    <p:sldId id="303" r:id="rId17"/>
    <p:sldId id="468" r:id="rId18"/>
    <p:sldId id="477" r:id="rId19"/>
    <p:sldId id="266" r:id="rId20"/>
    <p:sldId id="470" r:id="rId21"/>
    <p:sldId id="478" r:id="rId22"/>
    <p:sldId id="304" r:id="rId23"/>
    <p:sldId id="471" r:id="rId24"/>
    <p:sldId id="268" r:id="rId25"/>
    <p:sldId id="310" r:id="rId26"/>
    <p:sldId id="25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E6F2B3-955B-3000-71ED-114DCC8A4CA9}" name="Westmark, Danielle M" initials="WM" userId="S::danielle.westmark@unmc.edu::a92f690d-1ac3-40be-9914-e0414e2a1d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estmark, Danielle M" initials="WDM" lastIdx="2" clrIdx="0">
    <p:extLst>
      <p:ext uri="{19B8F6BF-5375-455C-9EA6-DF929625EA0E}">
        <p15:presenceInfo xmlns:p15="http://schemas.microsoft.com/office/powerpoint/2012/main" userId="S::danielle.westmark@unmc.edu::a92f690d-1ac3-40be-9914-e0414e2a1d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526"/>
    <a:srgbClr val="C3CD7B"/>
    <a:srgbClr val="FDB713"/>
    <a:srgbClr val="AC1F2D"/>
    <a:srgbClr val="AD122A"/>
    <a:srgbClr val="303B42"/>
    <a:srgbClr val="989E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2A1BB-842F-0B31-CED0-F994DD165D55}" v="84" dt="2024-11-25T18:43:32.321"/>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032" autoAdjust="0"/>
  </p:normalViewPr>
  <p:slideViewPr>
    <p:cSldViewPr snapToGrid="0">
      <p:cViewPr varScale="1">
        <p:scale>
          <a:sx n="47" d="100"/>
          <a:sy n="47" d="100"/>
        </p:scale>
        <p:origin x="248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3A9C3-438C-BE4C-9B47-00447DA1FF7D}" type="datetimeFigureOut">
              <a:rPr lang="en-US" smtClean="0"/>
              <a:t>11/25/2024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B9F7B-6D2C-D847-BDB0-B95DB96DAEE8}" type="slidenum">
              <a:rPr lang="en-US" smtClean="0"/>
              <a:t>‹#›</a:t>
            </a:fld>
            <a:endParaRPr lang="en-US"/>
          </a:p>
        </p:txBody>
      </p:sp>
    </p:spTree>
    <p:extLst>
      <p:ext uri="{BB962C8B-B14F-4D97-AF65-F5344CB8AC3E}">
        <p14:creationId xmlns:p14="http://schemas.microsoft.com/office/powerpoint/2010/main" val="6813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rcid.org/orcid-search/search?searchQuery=UNMC%20coph"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scholar.google.com/citations?user=0A0KHX4AAAAJ&amp;hl=en&amp;oi=ao"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rcid.org/Shibboleth.sso/Login?SAMLDS=1&amp;target=https://orcid.org/shibboleth/signin&amp;entityID=https%3A%2F%2Fidp.unmc.edu%2Fidp%2Fshibbolet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cholar.google.com/citations?hl=en&amp;view_op=new_profil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Introduce myself: wellness, trauma-informed libraries, DEI on campus, graphic medicine, counseling</a:t>
            </a:r>
          </a:p>
        </p:txBody>
      </p:sp>
      <p:sp>
        <p:nvSpPr>
          <p:cNvPr id="4" name="Slide Number Placeholder 3"/>
          <p:cNvSpPr>
            <a:spLocks noGrp="1"/>
          </p:cNvSpPr>
          <p:nvPr>
            <p:ph type="sldNum" sz="quarter" idx="5"/>
          </p:nvPr>
        </p:nvSpPr>
        <p:spPr/>
        <p:txBody>
          <a:bodyPr/>
          <a:lstStyle/>
          <a:p>
            <a:fld id="{224B9F7B-6D2C-D847-BDB0-B95DB96DAEE8}" type="slidenum">
              <a:rPr lang="en-US" smtClean="0"/>
              <a:t>1</a:t>
            </a:fld>
            <a:endParaRPr lang="en-US"/>
          </a:p>
        </p:txBody>
      </p:sp>
    </p:spTree>
    <p:extLst>
      <p:ext uri="{BB962C8B-B14F-4D97-AF65-F5344CB8AC3E}">
        <p14:creationId xmlns:p14="http://schemas.microsoft.com/office/powerpoint/2010/main" val="3588527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Scopus is an abstract and citation database of peer-reviewed literature containing citation statistics and impact factors. Scopus is accessible with your UNMC NetID.</a:t>
            </a:r>
          </a:p>
          <a:p>
            <a:pPr marL="285750" indent="-285750">
              <a:buFont typeface="Arial"/>
              <a:buChar char="•"/>
            </a:pPr>
            <a:r>
              <a:rPr lang="en-US" dirty="0">
                <a:cs typeface="Calibri"/>
              </a:rPr>
              <a:t>Shows number of citations, publication history, and h-index: metrics may be used for tenure, funding, other research performance based decisions</a:t>
            </a:r>
          </a:p>
          <a:p>
            <a:pPr marL="285750" indent="-285750">
              <a:buFont typeface="Arial"/>
              <a:buChar char="•"/>
            </a:pPr>
            <a:r>
              <a:rPr lang="en-US" dirty="0"/>
              <a:t>Scopus Author Profile is automatically created by Scopus</a:t>
            </a:r>
            <a:endParaRPr lang="en-US" dirty="0">
              <a:cs typeface="Calibri"/>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14</a:t>
            </a:fld>
            <a:endParaRPr lang="en-US"/>
          </a:p>
        </p:txBody>
      </p:sp>
    </p:spTree>
    <p:extLst>
      <p:ext uri="{BB962C8B-B14F-4D97-AF65-F5344CB8AC3E}">
        <p14:creationId xmlns:p14="http://schemas.microsoft.com/office/powerpoint/2010/main" val="3387817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another way to track your publications.</a:t>
            </a:r>
          </a:p>
        </p:txBody>
      </p:sp>
      <p:sp>
        <p:nvSpPr>
          <p:cNvPr id="4" name="Slide Number Placeholder 3"/>
          <p:cNvSpPr>
            <a:spLocks noGrp="1"/>
          </p:cNvSpPr>
          <p:nvPr>
            <p:ph type="sldNum" sz="quarter" idx="5"/>
          </p:nvPr>
        </p:nvSpPr>
        <p:spPr/>
        <p:txBody>
          <a:bodyPr/>
          <a:lstStyle/>
          <a:p>
            <a:fld id="{224B9F7B-6D2C-D847-BDB0-B95DB96DAEE8}" type="slidenum">
              <a:rPr lang="en-US" smtClean="0"/>
              <a:t>15</a:t>
            </a:fld>
            <a:endParaRPr lang="en-US"/>
          </a:p>
        </p:txBody>
      </p:sp>
    </p:spTree>
    <p:extLst>
      <p:ext uri="{BB962C8B-B14F-4D97-AF65-F5344CB8AC3E}">
        <p14:creationId xmlns:p14="http://schemas.microsoft.com/office/powerpoint/2010/main" val="2088056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What is an h-index?</a:t>
            </a:r>
          </a:p>
          <a:p>
            <a:pPr marL="342900" lvl="1" indent="-171450">
              <a:buFont typeface="Courier New"/>
              <a:buChar char="o"/>
            </a:pPr>
            <a:r>
              <a:rPr lang="en-US">
                <a:cs typeface="Calibri"/>
              </a:rPr>
              <a:t>H-index is a type of scholarly metric. Scholarly metrics attempt to measure the impact that an article or journal or author have. In this case, an h-index attempts to measure the productivity and impact that a researcher or author has.</a:t>
            </a:r>
          </a:p>
          <a:p>
            <a:pPr marL="171450" indent="-171450">
              <a:buFont typeface="Arial"/>
              <a:buChar char="•"/>
            </a:pPr>
            <a:r>
              <a:rPr lang="en-US" dirty="0">
                <a:cs typeface="Calibri"/>
              </a:rPr>
              <a:t>What is high? What is low? This is relative to the discipline and the length of time that a researcher has been publishing. These numbers are also dependent on the content of the database from which it is calculated, the numbers will be different if they are calculated manually vs automatically.</a:t>
            </a:r>
          </a:p>
          <a:p>
            <a:pPr marL="171450" indent="-171450">
              <a:buFont typeface="Arial"/>
              <a:buChar char="•"/>
            </a:pPr>
            <a:r>
              <a:rPr lang="en-US" dirty="0">
                <a:cs typeface="Calibri"/>
              </a:rPr>
              <a:t>Citation analysis – allows the researcher/author to see who is citing their work and is often used to measure the researcher and article impact.</a:t>
            </a:r>
          </a:p>
        </p:txBody>
      </p:sp>
      <p:sp>
        <p:nvSpPr>
          <p:cNvPr id="4" name="Slide Number Placeholder 3"/>
          <p:cNvSpPr>
            <a:spLocks noGrp="1"/>
          </p:cNvSpPr>
          <p:nvPr>
            <p:ph type="sldNum" sz="quarter" idx="5"/>
          </p:nvPr>
        </p:nvSpPr>
        <p:spPr/>
        <p:txBody>
          <a:bodyPr/>
          <a:lstStyle/>
          <a:p>
            <a:fld id="{224B9F7B-6D2C-D847-BDB0-B95DB96DAEE8}" type="slidenum">
              <a:rPr lang="en-US" smtClean="0"/>
              <a:t>17</a:t>
            </a:fld>
            <a:endParaRPr lang="en-US"/>
          </a:p>
        </p:txBody>
      </p:sp>
    </p:spTree>
    <p:extLst>
      <p:ext uri="{BB962C8B-B14F-4D97-AF65-F5344CB8AC3E}">
        <p14:creationId xmlns:p14="http://schemas.microsoft.com/office/powerpoint/2010/main" val="372064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Scopus </a:t>
            </a:r>
            <a:r>
              <a:rPr lang="en-US" i="1" dirty="0"/>
              <a:t>h</a:t>
            </a:r>
            <a:r>
              <a:rPr lang="en-US" dirty="0"/>
              <a:t>-index is based on the number of documents and number of citations. It attempts to measure both the productivity and impact of the published work of an author and/or scientist.</a:t>
            </a:r>
          </a:p>
          <a:p>
            <a:pPr>
              <a:buFont typeface="Arial"/>
              <a:buChar char="•"/>
            </a:pPr>
            <a:r>
              <a:rPr lang="en-US" dirty="0"/>
              <a:t>The graph includes two lines: the </a:t>
            </a:r>
            <a:r>
              <a:rPr lang="en-US" i="1" dirty="0"/>
              <a:t>h-</a:t>
            </a:r>
            <a:r>
              <a:rPr lang="en-US" dirty="0"/>
              <a:t>index and the 45-degree line</a:t>
            </a:r>
            <a:endParaRPr lang="en-US" dirty="0">
              <a:cs typeface="Calibri"/>
            </a:endParaRPr>
          </a:p>
          <a:p>
            <a:pPr lvl="1">
              <a:buFont typeface="Courier New"/>
              <a:buChar char="o"/>
            </a:pPr>
            <a:r>
              <a:rPr lang="en-US"/>
              <a:t>The h-index represents the number of citations received for each of the articles in descending order</a:t>
            </a:r>
            <a:endParaRPr lang="en-US">
              <a:cs typeface="Calibri" panose="020F0502020204030204"/>
            </a:endParaRPr>
          </a:p>
          <a:p>
            <a:pPr lvl="1">
              <a:buFont typeface="Courier New"/>
              <a:buChar char="o"/>
            </a:pPr>
            <a:r>
              <a:rPr lang="en-US"/>
              <a:t>The 45-degree line represents the number of citations equal to the number of articles.</a:t>
            </a:r>
            <a:endParaRPr lang="en-US">
              <a:cs typeface="Calibri" panose="020F0502020204030204"/>
            </a:endParaRPr>
          </a:p>
          <a:p>
            <a:pPr lvl="1">
              <a:buFont typeface="Courier New"/>
              <a:buChar char="o"/>
            </a:pPr>
            <a:r>
              <a:rPr lang="en-US"/>
              <a:t>Where the author's line meets the 45 degree line marks the </a:t>
            </a:r>
            <a:r>
              <a:rPr lang="en-US" i="1"/>
              <a:t>h-</a:t>
            </a:r>
            <a:r>
              <a:rPr lang="en-US"/>
              <a:t>index</a:t>
            </a:r>
            <a:endParaRPr lang="en-US">
              <a:cs typeface="Calibri" panose="020F0502020204030204"/>
            </a:endParaRPr>
          </a:p>
          <a:p>
            <a:endParaRPr lang="en-US" dirty="0">
              <a:cs typeface="Calibri"/>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18</a:t>
            </a:fld>
            <a:endParaRPr lang="en-US"/>
          </a:p>
        </p:txBody>
      </p:sp>
    </p:spTree>
    <p:extLst>
      <p:ext uri="{BB962C8B-B14F-4D97-AF65-F5344CB8AC3E}">
        <p14:creationId xmlns:p14="http://schemas.microsoft.com/office/powerpoint/2010/main" val="184686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We've really been talking about this the entire time, but just to recap:</a:t>
            </a:r>
          </a:p>
          <a:p>
            <a:pPr marL="285750" indent="-285750">
              <a:buFont typeface="Arial"/>
              <a:buChar char="•"/>
            </a:pPr>
            <a:r>
              <a:rPr lang="en-US" dirty="0">
                <a:cs typeface="Calibri"/>
              </a:rPr>
              <a:t>Why: If you don't manage your researcher profile who is going to? You don't want something that isn't yours attached to your name particularly if the quality isn't great and you want to make sure that </a:t>
            </a:r>
            <a:endParaRPr lang="en-US" dirty="0"/>
          </a:p>
          <a:p>
            <a:pPr marL="285750" indent="-285750">
              <a:buFont typeface="Arial"/>
              <a:buChar char="•"/>
            </a:pPr>
            <a:r>
              <a:rPr lang="en-US" dirty="0">
                <a:cs typeface="Calibri"/>
              </a:rPr>
              <a:t>Have already seen a few ways to track your publications and take control of that: Scopus, Google Scholar, ORCID</a:t>
            </a:r>
          </a:p>
          <a:p>
            <a:pPr marL="285750" indent="-285750">
              <a:buFont typeface="Arial"/>
              <a:buChar char="•"/>
            </a:pPr>
            <a:r>
              <a:rPr lang="en-US" dirty="0" err="1">
                <a:cs typeface="Calibri"/>
              </a:rPr>
              <a:t>Altmetrics</a:t>
            </a:r>
          </a:p>
          <a:p>
            <a:pPr marL="457200">
              <a:buFont typeface="Arial"/>
              <a:buChar char="•"/>
            </a:pPr>
            <a:r>
              <a:rPr lang="en-US" err="1"/>
              <a:t>Altmetrics</a:t>
            </a:r>
            <a:r>
              <a:rPr lang="en-US"/>
              <a:t> stands for "alternative metrics". It is metrics and qualitative data that are </a:t>
            </a:r>
            <a:r>
              <a:rPr lang="en-US" b="1"/>
              <a:t>complementary </a:t>
            </a:r>
            <a:r>
              <a:rPr lang="en-US"/>
              <a:t>to traditional, citation-based metrics. This allows authors to measure and monitor the reach &amp; impact of scholarship and research via online activity.</a:t>
            </a:r>
            <a:endParaRPr lang="en-US" dirty="0">
              <a:cs typeface="Calibri"/>
            </a:endParaRPr>
          </a:p>
          <a:p>
            <a:pPr lvl="1">
              <a:buFont typeface="Arial"/>
              <a:buChar char="•"/>
            </a:pPr>
            <a:r>
              <a:rPr lang="en-US" err="1"/>
              <a:t>Altmetrics</a:t>
            </a:r>
            <a:r>
              <a:rPr lang="en-US"/>
              <a:t> can help answer questions such as:</a:t>
            </a:r>
          </a:p>
          <a:p>
            <a:pPr marL="742950" lvl="1">
              <a:buFont typeface="Courier New"/>
              <a:buChar char="o"/>
            </a:pPr>
            <a:r>
              <a:rPr lang="en-US"/>
              <a:t>How many times was it (article, book chapter, conference proceeding, etc.) was downloaded</a:t>
            </a:r>
            <a:endParaRPr lang="en-US">
              <a:cs typeface="Calibri" panose="020F0502020204030204"/>
            </a:endParaRPr>
          </a:p>
          <a:p>
            <a:pPr marL="742950" lvl="1">
              <a:buFont typeface="Courier New"/>
              <a:buChar char="o"/>
            </a:pPr>
            <a:r>
              <a:rPr lang="en-US"/>
              <a:t>How many times was it shared on social media? </a:t>
            </a:r>
            <a:endParaRPr lang="en-US">
              <a:cs typeface="Calibri" panose="020F0502020204030204"/>
            </a:endParaRPr>
          </a:p>
          <a:p>
            <a:pPr marL="742950" lvl="1">
              <a:buFont typeface="Courier New"/>
              <a:buChar char="o"/>
            </a:pPr>
            <a:r>
              <a:rPr lang="en-US"/>
              <a:t>Which countries are looking at my research?</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20</a:t>
            </a:fld>
            <a:endParaRPr lang="en-US"/>
          </a:p>
        </p:txBody>
      </p:sp>
    </p:spTree>
    <p:extLst>
      <p:ext uri="{BB962C8B-B14F-4D97-AF65-F5344CB8AC3E}">
        <p14:creationId xmlns:p14="http://schemas.microsoft.com/office/powerpoint/2010/main" val="3815138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available for 1:1 meetings</a:t>
            </a:r>
          </a:p>
          <a:p>
            <a:pPr>
              <a:defRPr/>
            </a:pPr>
            <a:r>
              <a:rPr lang="en-US" dirty="0">
                <a:ea typeface="Calibri"/>
                <a:cs typeface="Calibri"/>
              </a:rPr>
              <a:t>Digital Commons: another way to manage your researcher identity, can give more information about that it it's of interest</a:t>
            </a:r>
          </a:p>
        </p:txBody>
      </p:sp>
      <p:sp>
        <p:nvSpPr>
          <p:cNvPr id="4" name="Slide Number Placeholder 3"/>
          <p:cNvSpPr>
            <a:spLocks noGrp="1"/>
          </p:cNvSpPr>
          <p:nvPr>
            <p:ph type="sldNum" sz="quarter" idx="5"/>
          </p:nvPr>
        </p:nvSpPr>
        <p:spPr/>
        <p:txBody>
          <a:bodyPr/>
          <a:lstStyle/>
          <a:p>
            <a:fld id="{224B9F7B-6D2C-D847-BDB0-B95DB96DAEE8}" type="slidenum">
              <a:rPr lang="en-US" smtClean="0"/>
              <a:t>21</a:t>
            </a:fld>
            <a:endParaRPr lang="en-US"/>
          </a:p>
        </p:txBody>
      </p:sp>
    </p:spTree>
    <p:extLst>
      <p:ext uri="{BB962C8B-B14F-4D97-AF65-F5344CB8AC3E}">
        <p14:creationId xmlns:p14="http://schemas.microsoft.com/office/powerpoint/2010/main" val="3152287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ORCID: </a:t>
            </a:r>
            <a:r>
              <a:rPr lang="en-US" dirty="0">
                <a:hlinkClick r:id="rId3"/>
              </a:rPr>
              <a:t>https://orcid.org/orcid-search/search?searchQuery=UNMC%20coph</a:t>
            </a:r>
            <a:endParaRPr lang="en-US" dirty="0">
              <a:ea typeface="Calibri" panose="020F0502020204030204"/>
              <a:cs typeface="Calibri" panose="020F0502020204030204"/>
            </a:endParaRPr>
          </a:p>
          <a:p>
            <a:r>
              <a:rPr lang="en-US" dirty="0">
                <a:ea typeface="Calibri" panose="020F0502020204030204"/>
                <a:cs typeface="Calibri" panose="020F0502020204030204"/>
              </a:rPr>
              <a:t>Google Scholar: </a:t>
            </a:r>
            <a:r>
              <a:rPr lang="en-US" dirty="0">
                <a:hlinkClick r:id="rId4"/>
              </a:rPr>
              <a:t>https://scholar.google.com/citations?user=0A0KHX4AAAAJ&amp;hl=en&amp;oi=ao</a:t>
            </a:r>
            <a:endParaRPr lang="en-US" dirty="0"/>
          </a:p>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22</a:t>
            </a:fld>
            <a:endParaRPr lang="en-US"/>
          </a:p>
        </p:txBody>
      </p:sp>
    </p:spTree>
    <p:extLst>
      <p:ext uri="{BB962C8B-B14F-4D97-AF65-F5344CB8AC3E}">
        <p14:creationId xmlns:p14="http://schemas.microsoft.com/office/powerpoint/2010/main" val="199017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What do you think of when someone mentions researcher identity management?</a:t>
            </a:r>
          </a:p>
        </p:txBody>
      </p:sp>
      <p:sp>
        <p:nvSpPr>
          <p:cNvPr id="4" name="Slide Number Placeholder 3"/>
          <p:cNvSpPr>
            <a:spLocks noGrp="1"/>
          </p:cNvSpPr>
          <p:nvPr>
            <p:ph type="sldNum" sz="quarter" idx="5"/>
          </p:nvPr>
        </p:nvSpPr>
        <p:spPr/>
        <p:txBody>
          <a:bodyPr/>
          <a:lstStyle/>
          <a:p>
            <a:fld id="{224B9F7B-6D2C-D847-BDB0-B95DB96DAEE8}" type="slidenum">
              <a:rPr lang="en-US" smtClean="0"/>
              <a:t>2</a:t>
            </a:fld>
            <a:endParaRPr lang="en-US"/>
          </a:p>
        </p:txBody>
      </p:sp>
    </p:spTree>
    <p:extLst>
      <p:ext uri="{BB962C8B-B14F-4D97-AF65-F5344CB8AC3E}">
        <p14:creationId xmlns:p14="http://schemas.microsoft.com/office/powerpoint/2010/main" val="232603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What is your researcher identity? Your researcher identity is formed by combining all of your research outputs (e.g., articles, books, datasets, conference proceedings, blog posts, </a:t>
            </a:r>
            <a:r>
              <a:rPr lang="en-US" dirty="0" err="1"/>
              <a:t>etc</a:t>
            </a:r>
            <a:r>
              <a:rPr lang="en-US" dirty="0"/>
              <a:t>) and its impact that may be aligned with or act as an author profile. And there are different author profiles that you can build to take control of this.</a:t>
            </a:r>
            <a:endParaRPr lang="en-US" dirty="0">
              <a:ea typeface="Calibri"/>
              <a:cs typeface="Calibri"/>
            </a:endParaRPr>
          </a:p>
          <a:p>
            <a:pPr marL="171450" indent="-171450">
              <a:buFont typeface="Arial"/>
              <a:buChar char="•"/>
            </a:pPr>
            <a:r>
              <a:rPr lang="en-US" dirty="0">
                <a:ea typeface="Calibri"/>
                <a:cs typeface="Calibri"/>
              </a:rPr>
              <a:t>Why should we play an active role in managing our identity as researchers?</a:t>
            </a:r>
          </a:p>
          <a:p>
            <a:pPr marL="171450" indent="-171450">
              <a:buFont typeface="Arial"/>
              <a:buChar char="•"/>
            </a:pPr>
            <a:r>
              <a:rPr lang="en-US" dirty="0">
                <a:ea typeface="Calibri"/>
                <a:cs typeface="Calibri"/>
              </a:rPr>
              <a:t>Ensure accuracy-getting credit where credit is due (so getting credit for what is yours)</a:t>
            </a:r>
            <a:endParaRPr lang="en-US" dirty="0"/>
          </a:p>
          <a:p>
            <a:pPr marL="171450" indent="-171450">
              <a:buFont typeface="Arial"/>
              <a:buChar char="•"/>
            </a:pPr>
            <a:r>
              <a:rPr lang="en-US" dirty="0">
                <a:ea typeface="Calibri"/>
                <a:cs typeface="Calibri"/>
              </a:rPr>
              <a:t>Increase visibility-make connections with colleagues: my work with graphic medicine got me invited to submit a proposal for a panel talk at comic con by a colleague I've never met before who is a marriage and family counselor out in CA that recently wrote a graphic medicine book on building a better marriage</a:t>
            </a:r>
          </a:p>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3</a:t>
            </a:fld>
            <a:endParaRPr lang="en-US"/>
          </a:p>
        </p:txBody>
      </p:sp>
    </p:spTree>
    <p:extLst>
      <p:ext uri="{BB962C8B-B14F-4D97-AF65-F5344CB8AC3E}">
        <p14:creationId xmlns:p14="http://schemas.microsoft.com/office/powerpoint/2010/main" val="2069970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be55d3c836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be55d3c83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cs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ORCID provides a persistent digital identifier that distinguishes an author from every other researcher, it supports automated linkages between a researcher/author and their professional activities.</a:t>
            </a:r>
          </a:p>
          <a:p>
            <a:pPr marL="285750" indent="-285750">
              <a:buFont typeface="Arial"/>
              <a:buChar char="•"/>
            </a:pPr>
            <a:r>
              <a:rPr lang="en-US" dirty="0">
                <a:cs typeface="Calibri"/>
              </a:rPr>
              <a:t>Why start account</a:t>
            </a:r>
          </a:p>
          <a:p>
            <a:pPr marL="742950" lvl="1" indent="-285750">
              <a:buFont typeface="Courier New"/>
              <a:buChar char="o"/>
            </a:pPr>
            <a:r>
              <a:rPr lang="en-US" dirty="0">
                <a:cs typeface="Calibri"/>
              </a:rPr>
              <a:t>Ensures research output and activities are correctly attributed to the correct person. Important: I have a common name so there are many authors that have published under it.</a:t>
            </a:r>
          </a:p>
          <a:p>
            <a:pPr marL="1200150" lvl="2" indent="-285750">
              <a:buFont typeface="Wingdings"/>
              <a:buChar char="§"/>
            </a:pPr>
            <a:r>
              <a:rPr lang="en-US" dirty="0">
                <a:cs typeface="Calibri"/>
              </a:rPr>
              <a:t>Don't rely on your name to identify yourself in databases or publisher sites. Names change, they aren't used consistently, and can refer to several different people. ORCID is a reliable identifier that helps you distinguish your name and your work from everyone else's.</a:t>
            </a:r>
          </a:p>
          <a:p>
            <a:pPr marL="742950" lvl="1" indent="-285750">
              <a:buFont typeface="Courier New"/>
              <a:buChar char="o"/>
            </a:pPr>
            <a:r>
              <a:rPr lang="en-US" dirty="0">
                <a:cs typeface="Calibri"/>
              </a:rPr>
              <a:t>Easily connects your contributions and affiliations</a:t>
            </a:r>
          </a:p>
          <a:p>
            <a:pPr marL="742950" lvl="1" indent="-285750">
              <a:buFont typeface="Courier New"/>
              <a:buChar char="o"/>
            </a:pPr>
            <a:r>
              <a:rPr lang="en-US" dirty="0">
                <a:cs typeface="Calibri"/>
              </a:rPr>
              <a:t>Reduces form-filling</a:t>
            </a:r>
          </a:p>
          <a:p>
            <a:pPr marL="742950" lvl="1" indent="-285750">
              <a:buFont typeface="Courier New"/>
              <a:buChar char="o"/>
            </a:pPr>
            <a:r>
              <a:rPr lang="en-US" dirty="0">
                <a:cs typeface="Calibri"/>
              </a:rPr>
              <a:t>Improves recognition and discoverability</a:t>
            </a:r>
          </a:p>
          <a:p>
            <a:pPr marL="742950" lvl="1" indent="-285750">
              <a:buFont typeface="Courier New"/>
              <a:buChar char="o"/>
            </a:pPr>
            <a:r>
              <a:rPr lang="en-US" dirty="0">
                <a:cs typeface="Calibri"/>
              </a:rPr>
              <a:t>Interoperable: works with many institutions, funders, and publishers</a:t>
            </a:r>
          </a:p>
          <a:p>
            <a:pPr marL="742950" lvl="1" indent="-285750">
              <a:buFont typeface="Courier New"/>
              <a:buChar char="o"/>
            </a:pPr>
            <a:r>
              <a:rPr lang="en-US" dirty="0">
                <a:cs typeface="Calibri"/>
              </a:rPr>
              <a:t>Is persistent so won't change</a:t>
            </a:r>
          </a:p>
        </p:txBody>
      </p:sp>
      <p:sp>
        <p:nvSpPr>
          <p:cNvPr id="4" name="Slide Number Placeholder 3"/>
          <p:cNvSpPr>
            <a:spLocks noGrp="1"/>
          </p:cNvSpPr>
          <p:nvPr>
            <p:ph type="sldNum" sz="quarter" idx="5"/>
          </p:nvPr>
        </p:nvSpPr>
        <p:spPr/>
        <p:txBody>
          <a:bodyPr/>
          <a:lstStyle/>
          <a:p>
            <a:fld id="{224B9F7B-6D2C-D847-BDB0-B95DB96DAEE8}" type="slidenum">
              <a:rPr lang="en-US" smtClean="0"/>
              <a:t>6</a:t>
            </a:fld>
            <a:endParaRPr lang="en-US"/>
          </a:p>
        </p:txBody>
      </p:sp>
    </p:spTree>
    <p:extLst>
      <p:ext uri="{BB962C8B-B14F-4D97-AF65-F5344CB8AC3E}">
        <p14:creationId xmlns:p14="http://schemas.microsoft.com/office/powerpoint/2010/main" val="313171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Register</a:t>
            </a:r>
          </a:p>
          <a:p>
            <a:pPr lvl="1">
              <a:buFont typeface="Courier New"/>
              <a:buChar char="o"/>
            </a:pPr>
            <a:r>
              <a:rPr lang="en-US" dirty="0"/>
              <a:t>Open the </a:t>
            </a:r>
            <a:r>
              <a:rPr lang="en-US" dirty="0">
                <a:hlinkClick r:id="rId3"/>
              </a:rPr>
              <a:t>ORCID sign-in page for UNMC researchers</a:t>
            </a:r>
            <a:r>
              <a:rPr lang="en-US" dirty="0"/>
              <a:t>. Enter your UNMC NetID credentials.</a:t>
            </a:r>
            <a:endParaRPr lang="en-US" dirty="0">
              <a:cs typeface="Calibri"/>
            </a:endParaRPr>
          </a:p>
          <a:p>
            <a:pPr lvl="1">
              <a:buFont typeface="Courier New"/>
              <a:buChar char="o"/>
            </a:pPr>
            <a:r>
              <a:rPr lang="en-US" dirty="0"/>
              <a:t>Once signed in, choose </a:t>
            </a:r>
            <a:r>
              <a:rPr lang="en-US" b="1" dirty="0"/>
              <a:t>Register for an ORCID ID</a:t>
            </a:r>
            <a:r>
              <a:rPr lang="en-US" dirty="0"/>
              <a:t> if you do not have an ORCID ID.</a:t>
            </a:r>
            <a:endParaRPr lang="en-US" b="1" dirty="0">
              <a:cs typeface="Calibri" panose="020F0502020204030204"/>
            </a:endParaRPr>
          </a:p>
          <a:p>
            <a:pPr lvl="1">
              <a:buFont typeface="Courier New"/>
              <a:buChar char="o"/>
            </a:pPr>
            <a:r>
              <a:rPr lang="en-US" dirty="0"/>
              <a:t>Fill in the appropriate fields. and submit the form.</a:t>
            </a:r>
            <a:endParaRPr lang="en-US" dirty="0">
              <a:cs typeface="Calibri"/>
            </a:endParaRPr>
          </a:p>
          <a:p>
            <a:pPr marL="285750" indent="-285750">
              <a:buFont typeface="Arial"/>
              <a:buChar char="•"/>
            </a:pPr>
            <a:r>
              <a:rPr lang="en-US" dirty="0">
                <a:cs typeface="Calibri"/>
              </a:rPr>
              <a:t>Confirm</a:t>
            </a:r>
          </a:p>
          <a:p>
            <a:pPr lvl="1">
              <a:buFont typeface="Courier New"/>
              <a:buChar char="o"/>
            </a:pPr>
            <a:r>
              <a:rPr lang="en-US" dirty="0"/>
              <a:t>You will receive an email confirmation:</a:t>
            </a:r>
            <a:endParaRPr lang="en-US" dirty="0">
              <a:cs typeface="Calibri" panose="020F0502020204030204"/>
            </a:endParaRPr>
          </a:p>
          <a:p>
            <a:pPr lvl="1">
              <a:buFont typeface="Courier New"/>
              <a:buChar char="o"/>
            </a:pPr>
            <a:r>
              <a:rPr lang="en-US" dirty="0"/>
              <a:t>In the email message, click Verify your email address.</a:t>
            </a:r>
            <a:endParaRPr lang="en-US" dirty="0">
              <a:cs typeface="Calibri"/>
            </a:endParaRPr>
          </a:p>
          <a:p>
            <a:pPr marL="285750" indent="-285750">
              <a:buFont typeface="Arial"/>
              <a:buChar char="•"/>
            </a:pPr>
            <a:r>
              <a:rPr lang="en-US">
                <a:cs typeface="Calibri"/>
              </a:rPr>
              <a:t>Add your information</a:t>
            </a:r>
          </a:p>
          <a:p>
            <a:pPr lvl="1" indent="-285750">
              <a:buFont typeface="Courier New"/>
              <a:buChar char="o"/>
            </a:pPr>
            <a:r>
              <a:rPr lang="en-US" dirty="0">
                <a:cs typeface="Calibri"/>
              </a:rPr>
              <a:t>fill</a:t>
            </a:r>
            <a:r>
              <a:rPr lang="en-US"/>
              <a:t> in some basic information for your profile.</a:t>
            </a:r>
            <a:r>
              <a:rPr lang="en-US" b="1" dirty="0"/>
              <a:t> </a:t>
            </a:r>
            <a:endParaRPr lang="en-US" dirty="0"/>
          </a:p>
          <a:p>
            <a:pPr lvl="1" indent="-285750">
              <a:buFont typeface="Courier New"/>
              <a:buChar char="o"/>
            </a:pPr>
            <a:r>
              <a:rPr lang="en-US" dirty="0"/>
              <a:t>Under </a:t>
            </a:r>
            <a:r>
              <a:rPr lang="en-US" b="1" dirty="0"/>
              <a:t>Employment</a:t>
            </a:r>
            <a:r>
              <a:rPr lang="en-US"/>
              <a:t>, add your current position at UNMC.</a:t>
            </a:r>
            <a:endParaRPr lang="en-US" dirty="0"/>
          </a:p>
          <a:p>
            <a:pPr lvl="1" indent="-285750">
              <a:buFont typeface="Courier New"/>
              <a:buChar char="o"/>
            </a:pPr>
            <a:r>
              <a:rPr lang="en-US" dirty="0"/>
              <a:t>Under </a:t>
            </a:r>
            <a:r>
              <a:rPr lang="en-US" b="1" dirty="0"/>
              <a:t>Works add your </a:t>
            </a:r>
            <a:r>
              <a:rPr lang="en-US" dirty="0"/>
              <a:t>work</a:t>
            </a:r>
            <a:endParaRPr lang="en-US" i="1" dirty="0">
              <a:cs typeface="Calibri" panose="020F0502020204030204"/>
            </a:endParaRPr>
          </a:p>
          <a:p>
            <a:pPr marL="285750" indent="-285750">
              <a:buFont typeface="Arial"/>
              <a:buChar char="•"/>
            </a:pPr>
            <a:r>
              <a:rPr lang="en-US" dirty="0">
                <a:cs typeface="Calibri"/>
              </a:rPr>
              <a:t>Use your ORCID ID</a:t>
            </a:r>
          </a:p>
          <a:p>
            <a:pPr lvl="1" indent="-285750">
              <a:buFont typeface="Courier New"/>
              <a:buChar char="o"/>
            </a:pPr>
            <a:r>
              <a:rPr lang="en-US"/>
              <a:t>Include your ORCID identifier on your web profiles, when you submit publications, apply for grants, and in any research workflow to ensure you get credit for your work. our ORCID is the full string, for example: https://orcid.org/0005-0003-3611-0000.</a:t>
            </a:r>
            <a:endParaRPr lang="en-US" dirty="0">
              <a:cs typeface="Calibri"/>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7</a:t>
            </a:fld>
            <a:endParaRPr lang="en-US"/>
          </a:p>
        </p:txBody>
      </p:sp>
    </p:spTree>
    <p:extLst>
      <p:ext uri="{BB962C8B-B14F-4D97-AF65-F5344CB8AC3E}">
        <p14:creationId xmlns:p14="http://schemas.microsoft.com/office/powerpoint/2010/main" val="3626070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What is it?</a:t>
            </a:r>
            <a:endParaRPr lang="en-US" dirty="0"/>
          </a:p>
          <a:p>
            <a:pPr lvl="1" indent="-285750">
              <a:buFont typeface="Courier New"/>
              <a:buChar char="o"/>
            </a:pPr>
            <a:r>
              <a:rPr lang="en-US" dirty="0">
                <a:cs typeface="Calibri"/>
              </a:rPr>
              <a:t>Google Scholar Citations provide a way for authors to track the citations to their articles.</a:t>
            </a:r>
          </a:p>
          <a:p>
            <a:pPr lvl="1" indent="-285750">
              <a:buFont typeface="Courier New"/>
              <a:buChar char="o"/>
            </a:pPr>
            <a:r>
              <a:rPr lang="en-US" dirty="0"/>
              <a:t>This profile is based on a personal Gmail/Google account. There is no unique identifier with Google Scholar Citations</a:t>
            </a:r>
            <a:endParaRPr lang="en-US" dirty="0">
              <a:cs typeface="Calibri"/>
            </a:endParaRPr>
          </a:p>
          <a:p>
            <a:pPr marL="285750" indent="-285750">
              <a:buFont typeface="Arial"/>
              <a:buChar char="•"/>
            </a:pPr>
            <a:r>
              <a:rPr lang="en-US" dirty="0">
                <a:cs typeface="Calibri"/>
              </a:rPr>
              <a:t>Why start an account?</a:t>
            </a:r>
          </a:p>
          <a:p>
            <a:pPr marL="628650" lvl="1" indent="-285750">
              <a:buFont typeface="Courier New,monospace"/>
              <a:buChar char="o"/>
            </a:pPr>
            <a:r>
              <a:rPr lang="en-US" dirty="0"/>
              <a:t>This is one way to track your publications. Track who is citing your publications, graph citations over a period of time, and computer citation metrics. </a:t>
            </a:r>
            <a:endParaRPr lang="en-US" dirty="0">
              <a:cs typeface="Calibri"/>
            </a:endParaRPr>
          </a:p>
          <a:p>
            <a:pPr marL="628650" lvl="1" indent="-285750">
              <a:buFont typeface="Courier New"/>
              <a:buChar char="o"/>
            </a:pPr>
            <a:r>
              <a:rPr lang="en-US" dirty="0"/>
              <a:t>You can obtain citation metrics on publications that are indexed in Google Scholar, retrieve h-index for Google Scholar, and export citations to ORCID.</a:t>
            </a:r>
            <a:endParaRPr lang="en-US" dirty="0">
              <a:cs typeface="Calibri" panose="020F0502020204030204"/>
            </a:endParaRPr>
          </a:p>
          <a:p>
            <a:pPr marL="628650" lvl="1" indent="-285750">
              <a:buFont typeface="Courier New"/>
              <a:buChar char="o"/>
            </a:pPr>
            <a:r>
              <a:rPr lang="en-US" dirty="0"/>
              <a:t>Audience reach is wide</a:t>
            </a:r>
            <a:endParaRPr lang="en-US" dirty="0">
              <a:cs typeface="Calibri" panose="020F0502020204030204"/>
            </a:endParaRPr>
          </a:p>
          <a:p>
            <a:pPr marL="628650" lvl="1" indent="-285750">
              <a:buFont typeface="Courier New"/>
              <a:buChar char="o"/>
            </a:pPr>
            <a:r>
              <a:rPr lang="en-US" dirty="0"/>
              <a:t>Index's wide variety of materials and is used by researchers</a:t>
            </a:r>
            <a:endParaRPr lang="en-US" dirty="0">
              <a:cs typeface="Calibri"/>
            </a:endParaRPr>
          </a:p>
          <a:p>
            <a:pPr marL="285750" indent="-285750">
              <a:buFont typeface="Arial"/>
              <a:buChar char="•"/>
            </a:pPr>
            <a:r>
              <a:rPr lang="en-US" dirty="0">
                <a:cs typeface="Calibri"/>
              </a:rPr>
              <a:t>Make your author profile page public so that it will appear in Google Scholar results when people search for names.</a:t>
            </a:r>
            <a:endParaRPr lang="en-US" dirty="0" err="1">
              <a:cs typeface="Calibri"/>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10</a:t>
            </a:fld>
            <a:endParaRPr lang="en-US"/>
          </a:p>
        </p:txBody>
      </p:sp>
    </p:spTree>
    <p:extLst>
      <p:ext uri="{BB962C8B-B14F-4D97-AF65-F5344CB8AC3E}">
        <p14:creationId xmlns:p14="http://schemas.microsoft.com/office/powerpoint/2010/main" val="308952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First, sign in to your Google account, or create one if you don't yet have one. We recommend that you use a personal account, not an account at your institution, so that you can keep your profile for as long as you wish. </a:t>
            </a:r>
          </a:p>
          <a:p>
            <a:pPr marL="285750" indent="-285750">
              <a:buFont typeface="Arial"/>
              <a:buChar char="•"/>
            </a:pPr>
            <a:r>
              <a:rPr lang="en-US" dirty="0"/>
              <a:t>Once you've signed in to your Google account, go to My Profile to open the </a:t>
            </a:r>
            <a:r>
              <a:rPr lang="en-US" dirty="0">
                <a:hlinkClick r:id="rId3"/>
              </a:rPr>
              <a:t>Scholar profile sign up form</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224B9F7B-6D2C-D847-BDB0-B95DB96DAEE8}" type="slidenum">
              <a:rPr lang="en-US" smtClean="0"/>
              <a:t>11</a:t>
            </a:fld>
            <a:endParaRPr lang="en-US"/>
          </a:p>
        </p:txBody>
      </p:sp>
    </p:spTree>
    <p:extLst>
      <p:ext uri="{BB962C8B-B14F-4D97-AF65-F5344CB8AC3E}">
        <p14:creationId xmlns:p14="http://schemas.microsoft.com/office/powerpoint/2010/main" val="1023599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dirty="0"/>
              <a:t>confirm the spelling of your name</a:t>
            </a:r>
          </a:p>
          <a:p>
            <a:pPr marL="285750" indent="-285750">
              <a:buFont typeface="Arial,Sans-Serif"/>
              <a:buChar char="•"/>
            </a:pPr>
            <a:r>
              <a:rPr lang="en-US" dirty="0"/>
              <a:t>enter your affiliation</a:t>
            </a:r>
            <a:endParaRPr lang="en-US" dirty="0">
              <a:cs typeface="Calibri"/>
            </a:endParaRPr>
          </a:p>
          <a:p>
            <a:pPr marL="285750" indent="-285750">
              <a:buFont typeface="Arial,Sans-Serif"/>
              <a:buChar char="•"/>
            </a:pPr>
            <a:r>
              <a:rPr lang="en-US" dirty="0"/>
              <a:t>you can also enter your university email address; this would make your profile eligible for inclusion in Google Scholar search results. </a:t>
            </a:r>
            <a:endParaRPr lang="en-US" dirty="0">
              <a:cs typeface="Calibri"/>
            </a:endParaRPr>
          </a:p>
          <a:p>
            <a:pPr marL="285750" indent="-285750">
              <a:buFont typeface="Arial,Sans-Serif"/>
              <a:buChar char="•"/>
            </a:pPr>
            <a:r>
              <a:rPr lang="en-US" dirty="0"/>
              <a:t>On the next page, you'll see groups of articles written by people with names similar to yours. Add all articles that you have written. If you publish under several different names, you may need to do several searches to add all your articles. </a:t>
            </a:r>
            <a:endParaRPr lang="en-US" dirty="0">
              <a:cs typeface="Calibri" panose="020F0502020204030204"/>
            </a:endParaRPr>
          </a:p>
          <a:p>
            <a:pPr marL="285750" indent="-285750">
              <a:buFont typeface="Arial,Sans-Serif"/>
              <a:buChar char="•"/>
            </a:pPr>
            <a:r>
              <a:rPr lang="en-US" dirty="0"/>
              <a:t>Once you're done with adding articles, it will ask you what to do when the article data changes in Google Scholar. You can either have the updates applied to your profile automatically, or you can choose to review them beforehand. In either case, you can always go to your profile and make changes by hand. </a:t>
            </a:r>
          </a:p>
        </p:txBody>
      </p:sp>
      <p:sp>
        <p:nvSpPr>
          <p:cNvPr id="4" name="Slide Number Placeholder 3"/>
          <p:cNvSpPr>
            <a:spLocks noGrp="1"/>
          </p:cNvSpPr>
          <p:nvPr>
            <p:ph type="sldNum" sz="quarter" idx="5"/>
          </p:nvPr>
        </p:nvSpPr>
        <p:spPr/>
        <p:txBody>
          <a:bodyPr/>
          <a:lstStyle/>
          <a:p>
            <a:fld id="{224B9F7B-6D2C-D847-BDB0-B95DB96DAEE8}" type="slidenum">
              <a:rPr lang="en-US" smtClean="0"/>
              <a:t>12</a:t>
            </a:fld>
            <a:endParaRPr lang="en-US"/>
          </a:p>
        </p:txBody>
      </p:sp>
    </p:spTree>
    <p:extLst>
      <p:ext uri="{BB962C8B-B14F-4D97-AF65-F5344CB8AC3E}">
        <p14:creationId xmlns:p14="http://schemas.microsoft.com/office/powerpoint/2010/main" val="4209790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shape&#10;&#10;Description automatically generated">
            <a:extLst>
              <a:ext uri="{FF2B5EF4-FFF2-40B4-BE49-F238E27FC236}">
                <a16:creationId xmlns:a16="http://schemas.microsoft.com/office/drawing/2014/main" id="{A796254C-AF42-6D4C-AD61-12035FCBE2E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307203" y="1054197"/>
            <a:ext cx="7088318" cy="1872612"/>
          </a:xfrm>
        </p:spPr>
        <p:txBody>
          <a:bodyPr anchor="b">
            <a:noAutofit/>
          </a:bodyPr>
          <a:lstStyle>
            <a:lvl1pPr algn="l">
              <a:lnSpc>
                <a:spcPct val="80000"/>
              </a:lnSpc>
              <a:defRPr sz="5400" b="1" i="0" baseline="0">
                <a:solidFill>
                  <a:schemeClr val="accent1"/>
                </a:solidFill>
                <a:latin typeface="Arial-BoldMT"/>
                <a:cs typeface="Arial-BoldMT"/>
              </a:defRPr>
            </a:lvl1pPr>
          </a:lstStyle>
          <a:p>
            <a:r>
              <a:rPr lang="en-US"/>
              <a:t>Title goes here</a:t>
            </a:r>
          </a:p>
        </p:txBody>
      </p:sp>
      <p:sp>
        <p:nvSpPr>
          <p:cNvPr id="3" name="Subtitle 2"/>
          <p:cNvSpPr>
            <a:spLocks noGrp="1"/>
          </p:cNvSpPr>
          <p:nvPr>
            <p:ph type="subTitle" idx="1" hasCustomPrompt="1"/>
          </p:nvPr>
        </p:nvSpPr>
        <p:spPr>
          <a:xfrm>
            <a:off x="1307203" y="3329193"/>
            <a:ext cx="7088318" cy="1721780"/>
          </a:xfrm>
        </p:spPr>
        <p:txBody>
          <a:bodyPr>
            <a:normAutofit/>
          </a:bodyPr>
          <a:lstStyle>
            <a:lvl1pPr marL="0" indent="0" algn="l">
              <a:buNone/>
              <a:defRPr sz="2800" b="0" i="0" baseline="0">
                <a:solidFill>
                  <a:schemeClr val="tx2"/>
                </a:solidFill>
                <a:latin typeface="+mn-lt"/>
                <a:cs typeface="Arial-BoldM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Speaker Name</a:t>
            </a:r>
          </a:p>
          <a:p>
            <a:r>
              <a:rPr lang="en-US"/>
              <a:t>College or Department</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029" y="1607424"/>
            <a:ext cx="8459942" cy="4953033"/>
          </a:xfrm>
        </p:spPr>
        <p:txBody>
          <a:bodyPr/>
          <a:lstStyle>
            <a:lvl1pPr>
              <a:lnSpc>
                <a:spcPct val="90000"/>
              </a:lnSpc>
              <a:defRPr/>
            </a:lvl1pPr>
            <a:lvl2pPr>
              <a:lnSpc>
                <a:spcPct val="90000"/>
              </a:lnSpc>
              <a:defRPr sz="2800">
                <a:latin typeface="Arial"/>
                <a:cs typeface="Arial"/>
              </a:defRPr>
            </a:lvl2pPr>
            <a:lvl3pPr>
              <a:lnSpc>
                <a:spcPct val="90000"/>
              </a:lnSpc>
              <a:defRPr sz="2800"/>
            </a:lvl3pPr>
            <a:lvl4pPr>
              <a:lnSpc>
                <a:spcPct val="90000"/>
              </a:lnSpc>
              <a:defRPr sz="2400"/>
            </a:lvl4pPr>
            <a:lvl5pPr>
              <a:lnSpc>
                <a:spcPct val="90000"/>
              </a:lnSpc>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BCB5F2CD-52C4-FA4C-8564-BD8F8929A51C}"/>
              </a:ext>
            </a:extLst>
          </p:cNvPr>
          <p:cNvSpPr>
            <a:spLocks noGrp="1"/>
          </p:cNvSpPr>
          <p:nvPr>
            <p:ph type="title"/>
          </p:nvPr>
        </p:nvSpPr>
        <p:spPr>
          <a:xfrm>
            <a:off x="342030" y="217589"/>
            <a:ext cx="8459940" cy="1229801"/>
          </a:xfrm>
        </p:spPr>
        <p:txBody>
          <a:bodyPr tIns="0" bIns="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028" y="1619037"/>
            <a:ext cx="4126605" cy="4941420"/>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Text Placeholder 2"/>
          <p:cNvSpPr>
            <a:spLocks noGrp="1"/>
          </p:cNvSpPr>
          <p:nvPr>
            <p:ph type="body" idx="14"/>
          </p:nvPr>
        </p:nvSpPr>
        <p:spPr>
          <a:xfrm>
            <a:off x="4679846" y="1619037"/>
            <a:ext cx="4122123" cy="4941419"/>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41D944D7-D9A8-8449-8A6F-7238FB14B43C}"/>
              </a:ext>
            </a:extLst>
          </p:cNvPr>
          <p:cNvSpPr>
            <a:spLocks noGrp="1"/>
          </p:cNvSpPr>
          <p:nvPr>
            <p:ph type="title"/>
          </p:nvPr>
        </p:nvSpPr>
        <p:spPr>
          <a:xfrm>
            <a:off x="342030" y="217589"/>
            <a:ext cx="8459940" cy="1229801"/>
          </a:xfrm>
        </p:spPr>
        <p:txBody>
          <a:bodyPr tIns="0" bIns="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 Image">
    <p:spTree>
      <p:nvGrpSpPr>
        <p:cNvPr id="1" name=""/>
        <p:cNvGrpSpPr/>
        <p:nvPr/>
      </p:nvGrpSpPr>
      <p:grpSpPr>
        <a:xfrm>
          <a:off x="0" y="0"/>
          <a:ext cx="0" cy="0"/>
          <a:chOff x="0" y="0"/>
          <a:chExt cx="0" cy="0"/>
        </a:xfrm>
      </p:grpSpPr>
      <p:sp>
        <p:nvSpPr>
          <p:cNvPr id="2" name="Title 1"/>
          <p:cNvSpPr>
            <a:spLocks noGrp="1"/>
          </p:cNvSpPr>
          <p:nvPr>
            <p:ph type="title"/>
          </p:nvPr>
        </p:nvSpPr>
        <p:spPr>
          <a:xfrm>
            <a:off x="342028" y="217589"/>
            <a:ext cx="8460660" cy="1229803"/>
          </a:xfrm>
        </p:spPr>
        <p:txBody>
          <a:bodyPr/>
          <a:lstStyle>
            <a:lvl1pPr>
              <a:defRPr>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342028" y="1619038"/>
            <a:ext cx="3196303" cy="4918197"/>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Picture Placeholder 4"/>
          <p:cNvSpPr>
            <a:spLocks noGrp="1"/>
          </p:cNvSpPr>
          <p:nvPr>
            <p:ph type="pic" sz="quarter" idx="10"/>
          </p:nvPr>
        </p:nvSpPr>
        <p:spPr>
          <a:xfrm>
            <a:off x="3768918" y="1630559"/>
            <a:ext cx="5033770" cy="4906676"/>
          </a:xfrm>
        </p:spPr>
        <p:txBody>
          <a:bodyPr/>
          <a:lstStyle/>
          <a:p>
            <a:endParaRPr lang="en-US"/>
          </a:p>
        </p:txBody>
      </p:sp>
    </p:spTree>
    <p:extLst>
      <p:ext uri="{BB962C8B-B14F-4D97-AF65-F5344CB8AC3E}">
        <p14:creationId xmlns:p14="http://schemas.microsoft.com/office/powerpoint/2010/main" val="75412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028" y="2348539"/>
            <a:ext cx="8459942" cy="4188696"/>
          </a:xfrm>
        </p:spPr>
        <p:txBody>
          <a:bodyPr anchor="t">
            <a:normAutofit/>
          </a:bodyPr>
          <a:lstStyle>
            <a:lvl1pPr marL="0" indent="0">
              <a:buNone/>
              <a:defRPr sz="3200" b="0">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Title 1"/>
          <p:cNvSpPr>
            <a:spLocks noGrp="1"/>
          </p:cNvSpPr>
          <p:nvPr>
            <p:ph type="title"/>
          </p:nvPr>
        </p:nvSpPr>
        <p:spPr>
          <a:xfrm>
            <a:off x="342030" y="217589"/>
            <a:ext cx="8459940" cy="1229801"/>
          </a:xfrm>
        </p:spPr>
        <p:txBody>
          <a:bodyPr tIns="0" bIns="0"/>
          <a:lstStyle>
            <a:lvl1pPr>
              <a:defRPr sz="4000">
                <a:solidFill>
                  <a:schemeClr val="accent1"/>
                </a:solidFill>
              </a:defRPr>
            </a:lvl1pPr>
          </a:lstStyle>
          <a:p>
            <a:r>
              <a:rPr lang="en-US"/>
              <a:t>Click to edit Master title style</a:t>
            </a:r>
          </a:p>
        </p:txBody>
      </p:sp>
      <p:sp>
        <p:nvSpPr>
          <p:cNvPr id="4" name="Text Placeholder 3"/>
          <p:cNvSpPr>
            <a:spLocks noGrp="1"/>
          </p:cNvSpPr>
          <p:nvPr>
            <p:ph type="body" sz="quarter" idx="10"/>
          </p:nvPr>
        </p:nvSpPr>
        <p:spPr>
          <a:xfrm>
            <a:off x="341310" y="1579218"/>
            <a:ext cx="8460660" cy="642101"/>
          </a:xfrm>
        </p:spPr>
        <p:txBody>
          <a:bodyPr anchor="ctr"/>
          <a:lstStyle>
            <a:lvl1pPr>
              <a:defRPr b="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763" y="2130753"/>
            <a:ext cx="8236475" cy="1609107"/>
          </a:xfrm>
        </p:spPr>
        <p:txBody>
          <a:bodyPr/>
          <a:lstStyle>
            <a:lvl1pPr algn="ctr">
              <a:defRPr baseline="0">
                <a:solidFill>
                  <a:schemeClr val="accent1"/>
                </a:solidFill>
              </a:defRPr>
            </a:lvl1pPr>
          </a:lstStyle>
          <a:p>
            <a:r>
              <a:rPr lang="en-US"/>
              <a:t>Subhead/ </a:t>
            </a:r>
            <a:br>
              <a:rPr lang="en-US"/>
            </a:br>
            <a:r>
              <a:rPr lang="en-US"/>
              <a:t>Section Header</a:t>
            </a:r>
          </a:p>
        </p:txBody>
      </p:sp>
    </p:spTree>
    <p:extLst>
      <p:ext uri="{BB962C8B-B14F-4D97-AF65-F5344CB8AC3E}">
        <p14:creationId xmlns:p14="http://schemas.microsoft.com/office/powerpoint/2010/main" val="105544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4" name="Picture 3" descr="A picture containing text, outdoor, road, sign&#10;&#10;Description automatically generated">
            <a:extLst>
              <a:ext uri="{FF2B5EF4-FFF2-40B4-BE49-F238E27FC236}">
                <a16:creationId xmlns:a16="http://schemas.microsoft.com/office/drawing/2014/main" id="{57E91FE3-4ECA-2E4E-9019-42055BC4A5D7}"/>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59"/>
        <p:cNvGrpSpPr/>
        <p:nvPr/>
      </p:nvGrpSpPr>
      <p:grpSpPr>
        <a:xfrm>
          <a:off x="0" y="0"/>
          <a:ext cx="0" cy="0"/>
          <a:chOff x="0" y="0"/>
          <a:chExt cx="0" cy="0"/>
        </a:xfrm>
      </p:grpSpPr>
      <p:sp>
        <p:nvSpPr>
          <p:cNvPr id="60" name="Google Shape;60;p9"/>
          <p:cNvSpPr/>
          <p:nvPr/>
        </p:nvSpPr>
        <p:spPr>
          <a:xfrm>
            <a:off x="132602" y="1331967"/>
            <a:ext cx="8878800" cy="535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1" name="Google Shape;61;p9"/>
          <p:cNvGrpSpPr/>
          <p:nvPr/>
        </p:nvGrpSpPr>
        <p:grpSpPr>
          <a:xfrm>
            <a:off x="132395" y="168467"/>
            <a:ext cx="8878501" cy="1296651"/>
            <a:chOff x="180850" y="168450"/>
            <a:chExt cx="8781900" cy="1296650"/>
          </a:xfrm>
        </p:grpSpPr>
        <p:sp>
          <p:nvSpPr>
            <p:cNvPr id="62" name="Google Shape;62;p9"/>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9"/>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9"/>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65" name="Google Shape;65;p9"/>
          <p:cNvSpPr txBox="1">
            <a:spLocks noGrp="1"/>
          </p:cNvSpPr>
          <p:nvPr>
            <p:ph type="title"/>
          </p:nvPr>
        </p:nvSpPr>
        <p:spPr>
          <a:xfrm>
            <a:off x="832475" y="168451"/>
            <a:ext cx="7951800" cy="97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a:endParaRPr/>
          </a:p>
        </p:txBody>
      </p:sp>
      <p:sp>
        <p:nvSpPr>
          <p:cNvPr id="66" name="Google Shape;66;p9"/>
          <p:cNvSpPr txBox="1">
            <a:spLocks noGrp="1"/>
          </p:cNvSpPr>
          <p:nvPr>
            <p:ph type="sldNum" idx="12"/>
          </p:nvPr>
        </p:nvSpPr>
        <p:spPr>
          <a:xfrm>
            <a:off x="4297650" y="62315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smtClean="0"/>
              <a:pPr algn="ctr"/>
              <a:t>‹#›</a:t>
            </a:fld>
            <a:endParaRPr lang="en"/>
          </a:p>
        </p:txBody>
      </p:sp>
    </p:spTree>
    <p:extLst>
      <p:ext uri="{BB962C8B-B14F-4D97-AF65-F5344CB8AC3E}">
        <p14:creationId xmlns:p14="http://schemas.microsoft.com/office/powerpoint/2010/main" val="8453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76599212-6A85-E540-B884-8E41C917E6F6}"/>
              </a:ext>
            </a:extLst>
          </p:cNvPr>
          <p:cNvPicPr>
            <a:picLocks noChangeAspect="1"/>
          </p:cNvPicPr>
          <p:nvPr userDrawn="1"/>
        </p:nvPicPr>
        <p:blipFill>
          <a:blip r:embed="rId10"/>
          <a:stretch>
            <a:fillRect/>
          </a:stretch>
        </p:blipFill>
        <p:spPr>
          <a:xfrm>
            <a:off x="0" y="0"/>
            <a:ext cx="9144000" cy="6858000"/>
          </a:xfrm>
          <a:prstGeom prst="rect">
            <a:avLst/>
          </a:prstGeom>
        </p:spPr>
      </p:pic>
      <p:sp>
        <p:nvSpPr>
          <p:cNvPr id="2" name="Title Placeholder 1"/>
          <p:cNvSpPr>
            <a:spLocks noGrp="1"/>
          </p:cNvSpPr>
          <p:nvPr>
            <p:ph type="title"/>
          </p:nvPr>
        </p:nvSpPr>
        <p:spPr>
          <a:xfrm>
            <a:off x="342028" y="205977"/>
            <a:ext cx="8459942" cy="1229803"/>
          </a:xfrm>
          <a:prstGeom prst="rect">
            <a:avLst/>
          </a:prstGeom>
        </p:spPr>
        <p:txBody>
          <a:bodyPr vert="horz" lIns="91440" tIns="0" rIns="91440" bIns="0" rtlCol="0" anchor="ctr">
            <a:noAutofit/>
          </a:bodyPr>
          <a:lstStyle/>
          <a:p>
            <a:r>
              <a:rPr lang="en-US"/>
              <a:t>Headline</a:t>
            </a:r>
          </a:p>
        </p:txBody>
      </p:sp>
      <p:sp>
        <p:nvSpPr>
          <p:cNvPr id="3" name="Text Placeholder 2"/>
          <p:cNvSpPr>
            <a:spLocks noGrp="1"/>
          </p:cNvSpPr>
          <p:nvPr>
            <p:ph type="body" idx="1"/>
          </p:nvPr>
        </p:nvSpPr>
        <p:spPr>
          <a:xfrm>
            <a:off x="342029" y="1570712"/>
            <a:ext cx="8459943" cy="4908465"/>
          </a:xfrm>
          <a:prstGeom prst="rect">
            <a:avLst/>
          </a:prstGeom>
        </p:spPr>
        <p:txBody>
          <a:bodyPr vert="horz" lIns="91440" tIns="45720" rIns="91440" bIns="45720" rtlCol="0">
            <a:normAutofit/>
          </a:bodyPr>
          <a:lstStyle/>
          <a:p>
            <a:pPr lvl="0"/>
            <a:r>
              <a:rPr lang="en-US"/>
              <a:t>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 id="2147483745" r:id="rId4"/>
    <p:sldLayoutId id="2147483728" r:id="rId5"/>
    <p:sldLayoutId id="2147483744" r:id="rId6"/>
    <p:sldLayoutId id="2147483743" r:id="rId7"/>
    <p:sldLayoutId id="2147483746" r:id="rId8"/>
  </p:sldLayoutIdLst>
  <p:txStyles>
    <p:titleStyle>
      <a:lvl1pPr algn="l" defTabSz="609585" rtl="0" eaLnBrk="1" latinLnBrk="0" hangingPunct="1">
        <a:lnSpc>
          <a:spcPct val="90000"/>
        </a:lnSpc>
        <a:spcBef>
          <a:spcPct val="0"/>
        </a:spcBef>
        <a:buNone/>
        <a:defRPr sz="4000" b="1" i="0" kern="1200" baseline="0">
          <a:solidFill>
            <a:schemeClr val="accent1"/>
          </a:solidFill>
          <a:latin typeface="Arial"/>
          <a:ea typeface="+mj-ea"/>
          <a:cs typeface="Arial"/>
        </a:defRPr>
      </a:lvl1pPr>
    </p:titleStyle>
    <p:bodyStyle>
      <a:lvl1pPr marL="0" indent="0" algn="l" defTabSz="609585" rtl="0" eaLnBrk="1" latinLnBrk="0" hangingPunct="1">
        <a:lnSpc>
          <a:spcPct val="90000"/>
        </a:lnSpc>
        <a:spcBef>
          <a:spcPct val="20000"/>
        </a:spcBef>
        <a:buFontTx/>
        <a:buNone/>
        <a:defRPr sz="3200" kern="1200">
          <a:solidFill>
            <a:schemeClr val="tx1"/>
          </a:solidFill>
          <a:latin typeface="Arial"/>
          <a:ea typeface="+mn-ea"/>
          <a:cs typeface="Arial"/>
        </a:defRPr>
      </a:lvl1pPr>
      <a:lvl2pPr marL="611702" indent="-383108" algn="l" defTabSz="609585" rtl="0" eaLnBrk="1" latinLnBrk="0" hangingPunct="1">
        <a:spcBef>
          <a:spcPct val="20000"/>
        </a:spcBef>
        <a:buFont typeface="Wingdings" charset="2"/>
        <a:buChar char="§"/>
        <a:tabLst/>
        <a:defRPr sz="2800" kern="1200">
          <a:solidFill>
            <a:schemeClr val="tx1"/>
          </a:solidFill>
          <a:latin typeface="+mn-lt"/>
          <a:ea typeface="+mn-ea"/>
          <a:cs typeface="+mn-cs"/>
        </a:defRPr>
      </a:lvl2pPr>
      <a:lvl3pPr marL="996926" indent="-302676" algn="l" defTabSz="609585" rtl="0" eaLnBrk="1" latinLnBrk="0" hangingPunct="1">
        <a:lnSpc>
          <a:spcPct val="90000"/>
        </a:lnSpc>
        <a:spcBef>
          <a:spcPct val="20000"/>
        </a:spcBef>
        <a:buFont typeface="Arial"/>
        <a:buChar char="•"/>
        <a:tabLst/>
        <a:defRPr sz="2800" kern="1200">
          <a:solidFill>
            <a:schemeClr val="tx1"/>
          </a:solidFill>
          <a:latin typeface="Arial"/>
          <a:ea typeface="+mn-ea"/>
          <a:cs typeface="Arial"/>
        </a:defRPr>
      </a:lvl3pPr>
      <a:lvl4pPr marL="1454114" indent="-311143"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4pPr>
      <a:lvl5pPr marL="1828754" indent="-338658" algn="l" defTabSz="609585"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nmc.libguides.com/c.php?g=930238&amp;p=672121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essicad.king@unmc.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unmc.libguides.com/authortoolkit/orcid" TargetMode="External"/><Relationship Id="rId5" Type="http://schemas.openxmlformats.org/officeDocument/2006/relationships/hyperlink" Target="https://unmc.libguides.com/scholarlymetrics" TargetMode="External"/><Relationship Id="rId4" Type="http://schemas.openxmlformats.org/officeDocument/2006/relationships/hyperlink" Target="mailto:askus@unmc.edu"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Dihttps:/orcid.org/signi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unmc.libguides.com/authortoolkit/orci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Researcher Identity Management</a:t>
            </a:r>
          </a:p>
        </p:txBody>
      </p:sp>
      <p:sp>
        <p:nvSpPr>
          <p:cNvPr id="3" name="Subtitle 2"/>
          <p:cNvSpPr>
            <a:spLocks noGrp="1"/>
          </p:cNvSpPr>
          <p:nvPr>
            <p:ph type="subTitle" idx="1"/>
          </p:nvPr>
        </p:nvSpPr>
        <p:spPr>
          <a:xfrm>
            <a:off x="1307203" y="3329193"/>
            <a:ext cx="7497432" cy="1721780"/>
          </a:xfrm>
        </p:spPr>
        <p:txBody>
          <a:bodyPr vert="horz" lIns="91440" tIns="45720" rIns="91440" bIns="45720" rtlCol="0" anchor="t">
            <a:normAutofit/>
          </a:bodyPr>
          <a:lstStyle/>
          <a:p>
            <a:r>
              <a:rPr lang="en-US" b="1"/>
              <a:t>Jess King, MLIS</a:t>
            </a:r>
          </a:p>
          <a:p>
            <a:r>
              <a:rPr lang="en-US"/>
              <a:t>Leon S. McGoogan Health Sciences Library</a:t>
            </a:r>
          </a:p>
        </p:txBody>
      </p:sp>
    </p:spTree>
    <p:extLst>
      <p:ext uri="{BB962C8B-B14F-4D97-AF65-F5344CB8AC3E}">
        <p14:creationId xmlns:p14="http://schemas.microsoft.com/office/powerpoint/2010/main" val="180732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C50F77-2480-D713-40C0-82BAF913F748}"/>
              </a:ext>
            </a:extLst>
          </p:cNvPr>
          <p:cNvSpPr>
            <a:spLocks noGrp="1"/>
          </p:cNvSpPr>
          <p:nvPr>
            <p:ph idx="1"/>
          </p:nvPr>
        </p:nvSpPr>
        <p:spPr/>
        <p:txBody>
          <a:bodyPr vert="horz" lIns="91440" tIns="45720" rIns="91440" bIns="45720" rtlCol="0" anchor="t">
            <a:normAutofit/>
          </a:bodyPr>
          <a:lstStyle/>
          <a:p>
            <a:pPr marL="457200" indent="-457200">
              <a:buFont typeface="Arial"/>
              <a:buChar char="•"/>
            </a:pPr>
            <a:r>
              <a:rPr lang="en-US" dirty="0"/>
              <a:t>What is it?</a:t>
            </a:r>
          </a:p>
          <a:p>
            <a:pPr marL="457200" indent="-457200">
              <a:buFont typeface="Arial"/>
              <a:buChar char="•"/>
            </a:pPr>
            <a:r>
              <a:rPr lang="en-US" dirty="0"/>
              <a:t>Why start an account?</a:t>
            </a:r>
          </a:p>
          <a:p>
            <a:pPr marL="457200" indent="-457200">
              <a:buFont typeface="Arial"/>
              <a:buChar char="•"/>
            </a:pPr>
            <a:r>
              <a:rPr lang="en-US" dirty="0"/>
              <a:t>Setting up your account</a:t>
            </a:r>
          </a:p>
          <a:p>
            <a:pPr marL="1068705" lvl="1" indent="-457200">
              <a:buFont typeface="Courier New"/>
              <a:buChar char="o"/>
            </a:pPr>
            <a:r>
              <a:rPr lang="en-US" dirty="0">
                <a:hlinkClick r:id="rId3"/>
              </a:rPr>
              <a:t>https://scholar.google.com/</a:t>
            </a:r>
          </a:p>
        </p:txBody>
      </p:sp>
      <p:sp>
        <p:nvSpPr>
          <p:cNvPr id="3" name="Title 2">
            <a:extLst>
              <a:ext uri="{FF2B5EF4-FFF2-40B4-BE49-F238E27FC236}">
                <a16:creationId xmlns:a16="http://schemas.microsoft.com/office/drawing/2014/main" id="{74CA4FEB-DEE1-A2FA-4363-695E76176DA6}"/>
              </a:ext>
            </a:extLst>
          </p:cNvPr>
          <p:cNvSpPr>
            <a:spLocks noGrp="1"/>
          </p:cNvSpPr>
          <p:nvPr>
            <p:ph type="title"/>
          </p:nvPr>
        </p:nvSpPr>
        <p:spPr/>
        <p:txBody>
          <a:bodyPr/>
          <a:lstStyle/>
          <a:p>
            <a:r>
              <a:rPr lang="en-US" dirty="0"/>
              <a:t>Google Scholar Author Profile</a:t>
            </a:r>
          </a:p>
        </p:txBody>
      </p:sp>
    </p:spTree>
    <p:extLst>
      <p:ext uri="{BB962C8B-B14F-4D97-AF65-F5344CB8AC3E}">
        <p14:creationId xmlns:p14="http://schemas.microsoft.com/office/powerpoint/2010/main" val="187939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google scholar&#10;&#10;Description automatically generated">
            <a:extLst>
              <a:ext uri="{FF2B5EF4-FFF2-40B4-BE49-F238E27FC236}">
                <a16:creationId xmlns:a16="http://schemas.microsoft.com/office/drawing/2014/main" id="{5C2E2DEA-8C72-1FCC-508C-A070EF8F4F08}"/>
              </a:ext>
            </a:extLst>
          </p:cNvPr>
          <p:cNvPicPr>
            <a:picLocks noGrp="1" noChangeAspect="1"/>
          </p:cNvPicPr>
          <p:nvPr>
            <p:ph idx="1"/>
          </p:nvPr>
        </p:nvPicPr>
        <p:blipFill>
          <a:blip r:embed="rId3"/>
          <a:stretch>
            <a:fillRect/>
          </a:stretch>
        </p:blipFill>
        <p:spPr>
          <a:xfrm>
            <a:off x="342029" y="1715882"/>
            <a:ext cx="8459942" cy="4103071"/>
          </a:xfrm>
          <a:noFill/>
        </p:spPr>
      </p:pic>
      <p:sp>
        <p:nvSpPr>
          <p:cNvPr id="3" name="Title 2">
            <a:extLst>
              <a:ext uri="{FF2B5EF4-FFF2-40B4-BE49-F238E27FC236}">
                <a16:creationId xmlns:a16="http://schemas.microsoft.com/office/drawing/2014/main" id="{96ED43A9-9AF8-D3FF-0371-DC5AC6CABB2D}"/>
              </a:ext>
            </a:extLst>
          </p:cNvPr>
          <p:cNvSpPr>
            <a:spLocks noGrp="1"/>
          </p:cNvSpPr>
          <p:nvPr>
            <p:ph type="title"/>
          </p:nvPr>
        </p:nvSpPr>
        <p:spPr>
          <a:xfrm>
            <a:off x="342030" y="217589"/>
            <a:ext cx="8459940" cy="1229801"/>
          </a:xfrm>
        </p:spPr>
        <p:txBody>
          <a:bodyPr anchor="ctr">
            <a:normAutofit/>
          </a:bodyPr>
          <a:lstStyle/>
          <a:p>
            <a:r>
              <a:rPr lang="en-US" dirty="0"/>
              <a:t>Setting up your Google Scholar Author Profile</a:t>
            </a:r>
          </a:p>
        </p:txBody>
      </p:sp>
      <p:sp>
        <p:nvSpPr>
          <p:cNvPr id="5" name="Arrow: Right 4">
            <a:extLst>
              <a:ext uri="{FF2B5EF4-FFF2-40B4-BE49-F238E27FC236}">
                <a16:creationId xmlns:a16="http://schemas.microsoft.com/office/drawing/2014/main" id="{91F1B86F-57F8-1299-29AA-06D78B4B4B30}"/>
              </a:ext>
            </a:extLst>
          </p:cNvPr>
          <p:cNvSpPr/>
          <p:nvPr/>
        </p:nvSpPr>
        <p:spPr>
          <a:xfrm rot="16200000">
            <a:off x="565873" y="2424684"/>
            <a:ext cx="978408" cy="4846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7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13D50BD5-6FBF-A2B2-521F-C84C66072BAC}"/>
              </a:ext>
            </a:extLst>
          </p:cNvPr>
          <p:cNvPicPr>
            <a:picLocks noGrp="1" noChangeAspect="1"/>
          </p:cNvPicPr>
          <p:nvPr>
            <p:ph idx="1"/>
          </p:nvPr>
        </p:nvPicPr>
        <p:blipFill>
          <a:blip r:embed="rId3"/>
          <a:stretch>
            <a:fillRect/>
          </a:stretch>
        </p:blipFill>
        <p:spPr>
          <a:xfrm>
            <a:off x="1741695" y="1607424"/>
            <a:ext cx="5660609" cy="4953033"/>
          </a:xfrm>
          <a:noFill/>
        </p:spPr>
      </p:pic>
      <p:sp>
        <p:nvSpPr>
          <p:cNvPr id="3" name="Title 2">
            <a:extLst>
              <a:ext uri="{FF2B5EF4-FFF2-40B4-BE49-F238E27FC236}">
                <a16:creationId xmlns:a16="http://schemas.microsoft.com/office/drawing/2014/main" id="{9B576067-EA54-3EA8-B3E1-FE9618B6F65B}"/>
              </a:ext>
            </a:extLst>
          </p:cNvPr>
          <p:cNvSpPr>
            <a:spLocks noGrp="1"/>
          </p:cNvSpPr>
          <p:nvPr>
            <p:ph type="title"/>
          </p:nvPr>
        </p:nvSpPr>
        <p:spPr>
          <a:xfrm>
            <a:off x="342030" y="217589"/>
            <a:ext cx="8459940" cy="1229801"/>
          </a:xfrm>
        </p:spPr>
        <p:txBody>
          <a:bodyPr anchor="ctr">
            <a:normAutofit/>
          </a:bodyPr>
          <a:lstStyle/>
          <a:p>
            <a:r>
              <a:rPr lang="en-US" dirty="0"/>
              <a:t>Setting up your Google Scholar Author Profile</a:t>
            </a:r>
          </a:p>
        </p:txBody>
      </p:sp>
      <p:sp>
        <p:nvSpPr>
          <p:cNvPr id="5" name="Arrow: Right 4">
            <a:extLst>
              <a:ext uri="{FF2B5EF4-FFF2-40B4-BE49-F238E27FC236}">
                <a16:creationId xmlns:a16="http://schemas.microsoft.com/office/drawing/2014/main" id="{8ED51597-C335-938C-8042-35BA5D2590D3}"/>
              </a:ext>
            </a:extLst>
          </p:cNvPr>
          <p:cNvSpPr/>
          <p:nvPr/>
        </p:nvSpPr>
        <p:spPr>
          <a:xfrm>
            <a:off x="2429400" y="343109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F740709-17E5-DC6B-625E-5431910E2BFC}"/>
              </a:ext>
            </a:extLst>
          </p:cNvPr>
          <p:cNvSpPr/>
          <p:nvPr/>
        </p:nvSpPr>
        <p:spPr>
          <a:xfrm>
            <a:off x="2428501" y="248129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E28CEB8A-9557-22B1-BF7A-BB1AD8388512}"/>
              </a:ext>
            </a:extLst>
          </p:cNvPr>
          <p:cNvSpPr/>
          <p:nvPr/>
        </p:nvSpPr>
        <p:spPr>
          <a:xfrm>
            <a:off x="2427603" y="407628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EA4D9B-EC70-44F1-A7EA-466374AC6DDD}"/>
              </a:ext>
            </a:extLst>
          </p:cNvPr>
          <p:cNvSpPr>
            <a:spLocks noGrp="1"/>
          </p:cNvSpPr>
          <p:nvPr>
            <p:ph type="title"/>
          </p:nvPr>
        </p:nvSpPr>
        <p:spPr>
          <a:xfrm>
            <a:off x="453762" y="1916068"/>
            <a:ext cx="8236475" cy="1609107"/>
          </a:xfrm>
        </p:spPr>
        <p:txBody>
          <a:bodyPr/>
          <a:lstStyle/>
          <a:p>
            <a:r>
              <a:rPr lang="en-US" dirty="0"/>
              <a:t>3. Scopus</a:t>
            </a:r>
          </a:p>
        </p:txBody>
      </p:sp>
      <p:sp>
        <p:nvSpPr>
          <p:cNvPr id="3" name="Google Shape;398;p42">
            <a:extLst>
              <a:ext uri="{FF2B5EF4-FFF2-40B4-BE49-F238E27FC236}">
                <a16:creationId xmlns:a16="http://schemas.microsoft.com/office/drawing/2014/main" id="{5A379AD0-07F7-4AE5-AF3B-F45D51340318}"/>
              </a:ext>
            </a:extLst>
          </p:cNvPr>
          <p:cNvSpPr/>
          <p:nvPr/>
        </p:nvSpPr>
        <p:spPr>
          <a:xfrm>
            <a:off x="0" y="43521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4" name="Google Shape;403;p42">
            <a:extLst>
              <a:ext uri="{FF2B5EF4-FFF2-40B4-BE49-F238E27FC236}">
                <a16:creationId xmlns:a16="http://schemas.microsoft.com/office/drawing/2014/main" id="{8DDE00FE-9DBE-440B-BC6D-AAB0A8BCD8B1}"/>
              </a:ext>
            </a:extLst>
          </p:cNvPr>
          <p:cNvGrpSpPr/>
          <p:nvPr/>
        </p:nvGrpSpPr>
        <p:grpSpPr>
          <a:xfrm>
            <a:off x="3814414" y="3634077"/>
            <a:ext cx="473400" cy="473400"/>
            <a:chOff x="3814414" y="1703401"/>
            <a:chExt cx="473400" cy="473400"/>
          </a:xfrm>
        </p:grpSpPr>
        <p:sp>
          <p:nvSpPr>
            <p:cNvPr id="5" name="Google Shape;404;p42">
              <a:extLst>
                <a:ext uri="{FF2B5EF4-FFF2-40B4-BE49-F238E27FC236}">
                  <a16:creationId xmlns:a16="http://schemas.microsoft.com/office/drawing/2014/main" id="{C0301F06-B784-42CF-93EB-C968457BF922}"/>
                </a:ext>
              </a:extLst>
            </p:cNvPr>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7" name="Google Shape;405;p42">
              <a:extLst>
                <a:ext uri="{FF2B5EF4-FFF2-40B4-BE49-F238E27FC236}">
                  <a16:creationId xmlns:a16="http://schemas.microsoft.com/office/drawing/2014/main" id="{856B26AE-9E6E-4922-9B36-7D26C93C64AA}"/>
                </a:ext>
              </a:extLst>
            </p:cNvPr>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3</a:t>
              </a:r>
              <a:endParaRPr sz="600">
                <a:solidFill>
                  <a:schemeClr val="dk2"/>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2403533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45C705-9E40-B708-9895-AB0A9A693DD5}"/>
              </a:ext>
            </a:extLst>
          </p:cNvPr>
          <p:cNvSpPr>
            <a:spLocks noGrp="1"/>
          </p:cNvSpPr>
          <p:nvPr>
            <p:ph idx="1"/>
          </p:nvPr>
        </p:nvSpPr>
        <p:spPr/>
        <p:txBody>
          <a:bodyPr vert="horz" lIns="91440" tIns="45720" rIns="91440" bIns="45720" rtlCol="0" anchor="t">
            <a:normAutofit/>
          </a:bodyPr>
          <a:lstStyle/>
          <a:p>
            <a:pPr marL="457200" indent="-457200">
              <a:buFont typeface="Arial"/>
              <a:buChar char="•"/>
            </a:pPr>
            <a:r>
              <a:rPr lang="en-US" dirty="0"/>
              <a:t>What is it?</a:t>
            </a:r>
          </a:p>
          <a:p>
            <a:pPr marL="457200" indent="-457200">
              <a:buFont typeface="Arial"/>
              <a:buChar char="•"/>
            </a:pPr>
            <a:r>
              <a:rPr lang="en-US" dirty="0"/>
              <a:t>What does it do?</a:t>
            </a:r>
          </a:p>
          <a:p>
            <a:pPr marL="457200" indent="-457200">
              <a:buFont typeface="Arial"/>
              <a:buChar char="•"/>
            </a:pPr>
            <a:r>
              <a:rPr lang="en-US" dirty="0"/>
              <a:t>Set up account</a:t>
            </a:r>
          </a:p>
          <a:p>
            <a:pPr marL="1068705" lvl="1" indent="-382905">
              <a:buFont typeface="Courier New"/>
              <a:buChar char="o"/>
            </a:pPr>
            <a:r>
              <a:rPr lang="en-US" dirty="0"/>
              <a:t>Created automatically</a:t>
            </a:r>
          </a:p>
        </p:txBody>
      </p:sp>
      <p:sp>
        <p:nvSpPr>
          <p:cNvPr id="3" name="Title 2">
            <a:extLst>
              <a:ext uri="{FF2B5EF4-FFF2-40B4-BE49-F238E27FC236}">
                <a16:creationId xmlns:a16="http://schemas.microsoft.com/office/drawing/2014/main" id="{D7F8424D-E0EC-3528-DA41-18E1A3804114}"/>
              </a:ext>
            </a:extLst>
          </p:cNvPr>
          <p:cNvSpPr>
            <a:spLocks noGrp="1"/>
          </p:cNvSpPr>
          <p:nvPr>
            <p:ph type="title"/>
          </p:nvPr>
        </p:nvSpPr>
        <p:spPr/>
        <p:txBody>
          <a:bodyPr/>
          <a:lstStyle/>
          <a:p>
            <a:r>
              <a:rPr lang="en-US" dirty="0"/>
              <a:t>Scopus</a:t>
            </a:r>
          </a:p>
        </p:txBody>
      </p:sp>
    </p:spTree>
    <p:extLst>
      <p:ext uri="{BB962C8B-B14F-4D97-AF65-F5344CB8AC3E}">
        <p14:creationId xmlns:p14="http://schemas.microsoft.com/office/powerpoint/2010/main" val="224703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web page&#10;&#10;Description automatically generated">
            <a:extLst>
              <a:ext uri="{FF2B5EF4-FFF2-40B4-BE49-F238E27FC236}">
                <a16:creationId xmlns:a16="http://schemas.microsoft.com/office/drawing/2014/main" id="{0BA696E0-181A-FF6F-A77F-606AD42788B6}"/>
              </a:ext>
            </a:extLst>
          </p:cNvPr>
          <p:cNvPicPr>
            <a:picLocks noGrp="1" noChangeAspect="1"/>
          </p:cNvPicPr>
          <p:nvPr>
            <p:ph idx="1"/>
          </p:nvPr>
        </p:nvPicPr>
        <p:blipFill>
          <a:blip r:embed="rId3"/>
          <a:stretch>
            <a:fillRect/>
          </a:stretch>
        </p:blipFill>
        <p:spPr>
          <a:xfrm>
            <a:off x="342029" y="1694007"/>
            <a:ext cx="8459942" cy="4779866"/>
          </a:xfrm>
          <a:noFill/>
        </p:spPr>
      </p:pic>
      <p:sp>
        <p:nvSpPr>
          <p:cNvPr id="3" name="Title 2">
            <a:extLst>
              <a:ext uri="{FF2B5EF4-FFF2-40B4-BE49-F238E27FC236}">
                <a16:creationId xmlns:a16="http://schemas.microsoft.com/office/drawing/2014/main" id="{7562137F-D87B-269E-3517-49D3787C320F}"/>
              </a:ext>
            </a:extLst>
          </p:cNvPr>
          <p:cNvSpPr>
            <a:spLocks noGrp="1"/>
          </p:cNvSpPr>
          <p:nvPr>
            <p:ph type="title"/>
          </p:nvPr>
        </p:nvSpPr>
        <p:spPr>
          <a:xfrm>
            <a:off x="342030" y="217589"/>
            <a:ext cx="8459940" cy="1229801"/>
          </a:xfrm>
        </p:spPr>
        <p:txBody>
          <a:bodyPr anchor="ctr">
            <a:normAutofit/>
          </a:bodyPr>
          <a:lstStyle/>
          <a:p>
            <a:r>
              <a:rPr lang="en-US" dirty="0"/>
              <a:t>Scopus Author Profile</a:t>
            </a:r>
          </a:p>
        </p:txBody>
      </p:sp>
      <p:sp>
        <p:nvSpPr>
          <p:cNvPr id="5" name="Arrow: Right 4">
            <a:extLst>
              <a:ext uri="{FF2B5EF4-FFF2-40B4-BE49-F238E27FC236}">
                <a16:creationId xmlns:a16="http://schemas.microsoft.com/office/drawing/2014/main" id="{27E5DE49-2DD5-9E92-7DEB-BA368D9ADDB2}"/>
              </a:ext>
            </a:extLst>
          </p:cNvPr>
          <p:cNvSpPr/>
          <p:nvPr/>
        </p:nvSpPr>
        <p:spPr>
          <a:xfrm rot="13080000">
            <a:off x="6562138" y="2504295"/>
            <a:ext cx="978407" cy="4846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422018BA-6612-9514-8A38-F29E64EC50DC}"/>
              </a:ext>
            </a:extLst>
          </p:cNvPr>
          <p:cNvSpPr/>
          <p:nvPr/>
        </p:nvSpPr>
        <p:spPr>
          <a:xfrm rot="-2400000">
            <a:off x="4839820" y="3238573"/>
            <a:ext cx="978407" cy="48463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A848A153-B1A6-687A-B132-0F8CCB7A557F}"/>
              </a:ext>
            </a:extLst>
          </p:cNvPr>
          <p:cNvSpPr/>
          <p:nvPr/>
        </p:nvSpPr>
        <p:spPr>
          <a:xfrm rot="2940000">
            <a:off x="5946091" y="5102112"/>
            <a:ext cx="484631" cy="9784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49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H-index</a:t>
            </a:r>
          </a:p>
        </p:txBody>
      </p:sp>
      <p:sp>
        <p:nvSpPr>
          <p:cNvPr id="3" name="Google Shape;398;p42">
            <a:extLst>
              <a:ext uri="{FF2B5EF4-FFF2-40B4-BE49-F238E27FC236}">
                <a16:creationId xmlns:a16="http://schemas.microsoft.com/office/drawing/2014/main" id="{35BDD278-CD7E-4142-8DBA-2A9EA054C589}"/>
              </a:ext>
            </a:extLst>
          </p:cNvPr>
          <p:cNvSpPr/>
          <p:nvPr/>
        </p:nvSpPr>
        <p:spPr>
          <a:xfrm>
            <a:off x="0" y="43521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4" name="Google Shape;412;p42">
            <a:extLst>
              <a:ext uri="{FF2B5EF4-FFF2-40B4-BE49-F238E27FC236}">
                <a16:creationId xmlns:a16="http://schemas.microsoft.com/office/drawing/2014/main" id="{FC88E483-52D8-4D6A-B879-505362D14329}"/>
              </a:ext>
            </a:extLst>
          </p:cNvPr>
          <p:cNvGrpSpPr/>
          <p:nvPr/>
        </p:nvGrpSpPr>
        <p:grpSpPr>
          <a:xfrm>
            <a:off x="4852739" y="5602392"/>
            <a:ext cx="473400" cy="473400"/>
            <a:chOff x="4852739" y="3576300"/>
            <a:chExt cx="473400" cy="473400"/>
          </a:xfrm>
        </p:grpSpPr>
        <p:sp>
          <p:nvSpPr>
            <p:cNvPr id="5" name="Google Shape;413;p42">
              <a:extLst>
                <a:ext uri="{FF2B5EF4-FFF2-40B4-BE49-F238E27FC236}">
                  <a16:creationId xmlns:a16="http://schemas.microsoft.com/office/drawing/2014/main" id="{07364595-9464-4C21-AB42-34F4FDF88907}"/>
                </a:ext>
              </a:extLst>
            </p:cNvPr>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6" name="Google Shape;414;p42">
              <a:extLst>
                <a:ext uri="{FF2B5EF4-FFF2-40B4-BE49-F238E27FC236}">
                  <a16:creationId xmlns:a16="http://schemas.microsoft.com/office/drawing/2014/main" id="{1EB72CE6-92EF-484B-B37A-FB6491DC331C}"/>
                </a:ext>
              </a:extLst>
            </p:cNvPr>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4</a:t>
              </a:r>
              <a:endParaRPr sz="600">
                <a:solidFill>
                  <a:schemeClr val="dk2"/>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673397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E00B5A-3EA4-D4B0-9EDB-CFBDB4906F1F}"/>
              </a:ext>
            </a:extLst>
          </p:cNvPr>
          <p:cNvSpPr>
            <a:spLocks noGrp="1"/>
          </p:cNvSpPr>
          <p:nvPr>
            <p:ph idx="1"/>
          </p:nvPr>
        </p:nvSpPr>
        <p:spPr/>
        <p:txBody>
          <a:bodyPr vert="horz" lIns="91440" tIns="45720" rIns="91440" bIns="45720" rtlCol="0" anchor="t">
            <a:normAutofit/>
          </a:bodyPr>
          <a:lstStyle/>
          <a:p>
            <a:pPr marL="457200" indent="-457200">
              <a:buFont typeface="Arial"/>
              <a:buChar char="•"/>
            </a:pPr>
            <a:r>
              <a:rPr lang="en-US" dirty="0"/>
              <a:t>What is an h-index?</a:t>
            </a:r>
          </a:p>
          <a:p>
            <a:pPr marL="457200" indent="-457200">
              <a:buFont typeface="Arial"/>
              <a:buChar char="•"/>
            </a:pPr>
            <a:r>
              <a:rPr lang="en-US" dirty="0"/>
              <a:t>Why is it important?</a:t>
            </a:r>
          </a:p>
        </p:txBody>
      </p:sp>
      <p:sp>
        <p:nvSpPr>
          <p:cNvPr id="3" name="Title 2">
            <a:extLst>
              <a:ext uri="{FF2B5EF4-FFF2-40B4-BE49-F238E27FC236}">
                <a16:creationId xmlns:a16="http://schemas.microsoft.com/office/drawing/2014/main" id="{B875DECB-1B06-047C-AA88-F5B46716C098}"/>
              </a:ext>
            </a:extLst>
          </p:cNvPr>
          <p:cNvSpPr>
            <a:spLocks noGrp="1"/>
          </p:cNvSpPr>
          <p:nvPr>
            <p:ph type="title"/>
          </p:nvPr>
        </p:nvSpPr>
        <p:spPr/>
        <p:txBody>
          <a:bodyPr/>
          <a:lstStyle/>
          <a:p>
            <a:r>
              <a:rPr lang="en-US" dirty="0"/>
              <a:t>H-index</a:t>
            </a:r>
          </a:p>
        </p:txBody>
      </p:sp>
    </p:spTree>
    <p:extLst>
      <p:ext uri="{BB962C8B-B14F-4D97-AF65-F5344CB8AC3E}">
        <p14:creationId xmlns:p14="http://schemas.microsoft.com/office/powerpoint/2010/main" val="3580853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aph with a line and numbers&#10;&#10;Description automatically generated">
            <a:extLst>
              <a:ext uri="{FF2B5EF4-FFF2-40B4-BE49-F238E27FC236}">
                <a16:creationId xmlns:a16="http://schemas.microsoft.com/office/drawing/2014/main" id="{356C1350-7C6E-51FB-00A0-CCD9095416BC}"/>
              </a:ext>
            </a:extLst>
          </p:cNvPr>
          <p:cNvPicPr>
            <a:picLocks noGrp="1" noChangeAspect="1"/>
          </p:cNvPicPr>
          <p:nvPr>
            <p:ph idx="1"/>
          </p:nvPr>
        </p:nvPicPr>
        <p:blipFill>
          <a:blip r:embed="rId3"/>
          <a:stretch>
            <a:fillRect/>
          </a:stretch>
        </p:blipFill>
        <p:spPr>
          <a:xfrm>
            <a:off x="342029" y="1708970"/>
            <a:ext cx="8459942" cy="3743524"/>
          </a:xfrm>
          <a:noFill/>
        </p:spPr>
      </p:pic>
      <p:sp>
        <p:nvSpPr>
          <p:cNvPr id="3" name="Title 2">
            <a:extLst>
              <a:ext uri="{FF2B5EF4-FFF2-40B4-BE49-F238E27FC236}">
                <a16:creationId xmlns:a16="http://schemas.microsoft.com/office/drawing/2014/main" id="{0D3864D3-7472-9E60-6469-EA674250DBB8}"/>
              </a:ext>
            </a:extLst>
          </p:cNvPr>
          <p:cNvSpPr>
            <a:spLocks noGrp="1"/>
          </p:cNvSpPr>
          <p:nvPr>
            <p:ph type="title"/>
          </p:nvPr>
        </p:nvSpPr>
        <p:spPr>
          <a:xfrm>
            <a:off x="342030" y="217589"/>
            <a:ext cx="8459940" cy="1229801"/>
          </a:xfrm>
        </p:spPr>
        <p:txBody>
          <a:bodyPr anchor="ctr">
            <a:normAutofit/>
          </a:bodyPr>
          <a:lstStyle/>
          <a:p>
            <a:r>
              <a:rPr lang="en-US" dirty="0"/>
              <a:t>H-index Example</a:t>
            </a:r>
          </a:p>
        </p:txBody>
      </p:sp>
    </p:spTree>
    <p:extLst>
      <p:ext uri="{BB962C8B-B14F-4D97-AF65-F5344CB8AC3E}">
        <p14:creationId xmlns:p14="http://schemas.microsoft.com/office/powerpoint/2010/main" val="3228516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065D73-939B-436E-81F6-F9E1AEE0A691}"/>
              </a:ext>
            </a:extLst>
          </p:cNvPr>
          <p:cNvSpPr>
            <a:spLocks noGrp="1"/>
          </p:cNvSpPr>
          <p:nvPr>
            <p:ph type="title"/>
          </p:nvPr>
        </p:nvSpPr>
        <p:spPr/>
        <p:txBody>
          <a:bodyPr/>
          <a:lstStyle/>
          <a:p>
            <a:r>
              <a:rPr lang="en-US" dirty="0"/>
              <a:t>5. Publication Tracking</a:t>
            </a:r>
          </a:p>
        </p:txBody>
      </p:sp>
      <p:sp>
        <p:nvSpPr>
          <p:cNvPr id="3" name="Google Shape;398;p42">
            <a:extLst>
              <a:ext uri="{FF2B5EF4-FFF2-40B4-BE49-F238E27FC236}">
                <a16:creationId xmlns:a16="http://schemas.microsoft.com/office/drawing/2014/main" id="{DE3067CB-8A20-4483-BAB5-629AE3968CAA}"/>
              </a:ext>
            </a:extLst>
          </p:cNvPr>
          <p:cNvSpPr/>
          <p:nvPr/>
        </p:nvSpPr>
        <p:spPr>
          <a:xfrm>
            <a:off x="0" y="43521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5" name="Google Shape;406;p42">
            <a:extLst>
              <a:ext uri="{FF2B5EF4-FFF2-40B4-BE49-F238E27FC236}">
                <a16:creationId xmlns:a16="http://schemas.microsoft.com/office/drawing/2014/main" id="{A48FD6B8-86CD-4BA6-B189-4B73BF9693B0}"/>
              </a:ext>
            </a:extLst>
          </p:cNvPr>
          <p:cNvGrpSpPr/>
          <p:nvPr/>
        </p:nvGrpSpPr>
        <p:grpSpPr>
          <a:xfrm>
            <a:off x="5842489" y="3572585"/>
            <a:ext cx="473400" cy="473400"/>
            <a:chOff x="5842489" y="1703401"/>
            <a:chExt cx="473400" cy="473400"/>
          </a:xfrm>
        </p:grpSpPr>
        <p:sp>
          <p:nvSpPr>
            <p:cNvPr id="6" name="Google Shape;407;p42">
              <a:extLst>
                <a:ext uri="{FF2B5EF4-FFF2-40B4-BE49-F238E27FC236}">
                  <a16:creationId xmlns:a16="http://schemas.microsoft.com/office/drawing/2014/main" id="{1C7CC3C1-095C-4D3B-B4D3-536BBD7061DE}"/>
                </a:ext>
              </a:extLst>
            </p:cNvPr>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7" name="Google Shape;408;p42">
              <a:extLst>
                <a:ext uri="{FF2B5EF4-FFF2-40B4-BE49-F238E27FC236}">
                  <a16:creationId xmlns:a16="http://schemas.microsoft.com/office/drawing/2014/main" id="{D0B3BA1A-9679-468C-B639-0EBDBB245F8F}"/>
                </a:ext>
              </a:extLst>
            </p:cNvPr>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5</a:t>
              </a:r>
              <a:endParaRPr sz="600">
                <a:solidFill>
                  <a:schemeClr val="dk2"/>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1265921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6FF285-DD56-6572-4007-61F203EEB6B6}"/>
              </a:ext>
            </a:extLst>
          </p:cNvPr>
          <p:cNvSpPr>
            <a:spLocks noGrp="1"/>
          </p:cNvSpPr>
          <p:nvPr>
            <p:ph idx="1"/>
          </p:nvPr>
        </p:nvSpPr>
        <p:spPr/>
        <p:txBody>
          <a:bodyPr vert="horz" lIns="91440" tIns="45720" rIns="91440" bIns="45720" rtlCol="0" anchor="t">
            <a:normAutofit/>
          </a:bodyPr>
          <a:lstStyle/>
          <a:p>
            <a:pPr marL="457200" indent="-457200">
              <a:buFont typeface="Arial"/>
              <a:buChar char="•"/>
            </a:pPr>
            <a:r>
              <a:rPr lang="en-US" dirty="0"/>
              <a:t>Describe the importance of managing researcher identity</a:t>
            </a:r>
          </a:p>
          <a:p>
            <a:pPr marL="457200" indent="-457200">
              <a:buFont typeface="Arial"/>
              <a:buChar char="•"/>
            </a:pPr>
            <a:r>
              <a:rPr lang="en-US" dirty="0"/>
              <a:t>Identify 3 ways researchers can take control of their researcher identity</a:t>
            </a:r>
          </a:p>
          <a:p>
            <a:pPr marL="457200" indent="-457200">
              <a:buFont typeface="Arial"/>
              <a:buChar char="•"/>
            </a:pPr>
            <a:endParaRPr lang="en-US" dirty="0"/>
          </a:p>
        </p:txBody>
      </p:sp>
      <p:sp>
        <p:nvSpPr>
          <p:cNvPr id="3" name="Title 2">
            <a:extLst>
              <a:ext uri="{FF2B5EF4-FFF2-40B4-BE49-F238E27FC236}">
                <a16:creationId xmlns:a16="http://schemas.microsoft.com/office/drawing/2014/main" id="{751B2660-FA5A-A5C4-10D4-35AB38C7A69C}"/>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562614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7FAB82-AF13-A07C-E2F9-A98BDCFD64E5}"/>
              </a:ext>
            </a:extLst>
          </p:cNvPr>
          <p:cNvSpPr>
            <a:spLocks noGrp="1"/>
          </p:cNvSpPr>
          <p:nvPr>
            <p:ph idx="1"/>
          </p:nvPr>
        </p:nvSpPr>
        <p:spPr/>
        <p:txBody>
          <a:bodyPr vert="horz" lIns="91440" tIns="45720" rIns="91440" bIns="45720" rtlCol="0" anchor="t">
            <a:normAutofit/>
          </a:bodyPr>
          <a:lstStyle/>
          <a:p>
            <a:pPr marL="457200" indent="-457200">
              <a:buFont typeface="Arial"/>
              <a:buChar char="•"/>
            </a:pPr>
            <a:r>
              <a:rPr lang="en-US" dirty="0"/>
              <a:t>Why track my publications?</a:t>
            </a:r>
          </a:p>
          <a:p>
            <a:pPr marL="457200" indent="-457200">
              <a:buFont typeface="Arial"/>
              <a:buChar char="•"/>
            </a:pPr>
            <a:r>
              <a:rPr lang="en-US" dirty="0"/>
              <a:t>How to track my publications?</a:t>
            </a:r>
          </a:p>
          <a:p>
            <a:pPr marL="457200" indent="-457200">
              <a:buFont typeface="Arial"/>
              <a:buChar char="•"/>
            </a:pPr>
            <a:r>
              <a:rPr lang="en-US" dirty="0" err="1"/>
              <a:t>Altmetrics</a:t>
            </a:r>
            <a:r>
              <a:rPr lang="en-US" dirty="0"/>
              <a:t>: </a:t>
            </a:r>
            <a:r>
              <a:rPr lang="en-US" dirty="0" err="1"/>
              <a:t>PlumX</a:t>
            </a:r>
            <a:r>
              <a:rPr lang="en-US" dirty="0"/>
              <a:t> Metrics</a:t>
            </a:r>
          </a:p>
          <a:p>
            <a:pPr marL="1068705" lvl="1" indent="-382905">
              <a:buFont typeface="Courier New"/>
              <a:buChar char="o"/>
            </a:pPr>
            <a:r>
              <a:rPr lang="en-US" dirty="0">
                <a:hlinkClick r:id="rId3"/>
              </a:rPr>
              <a:t>https://unmc.libguides.com/c.php?g=930238&amp;p=6721219</a:t>
            </a:r>
          </a:p>
        </p:txBody>
      </p:sp>
      <p:sp>
        <p:nvSpPr>
          <p:cNvPr id="3" name="Title 2">
            <a:extLst>
              <a:ext uri="{FF2B5EF4-FFF2-40B4-BE49-F238E27FC236}">
                <a16:creationId xmlns:a16="http://schemas.microsoft.com/office/drawing/2014/main" id="{E6E42E86-96B8-BD88-9777-F93358EF2A49}"/>
              </a:ext>
            </a:extLst>
          </p:cNvPr>
          <p:cNvSpPr>
            <a:spLocks noGrp="1"/>
          </p:cNvSpPr>
          <p:nvPr>
            <p:ph type="title"/>
          </p:nvPr>
        </p:nvSpPr>
        <p:spPr/>
        <p:txBody>
          <a:bodyPr/>
          <a:lstStyle/>
          <a:p>
            <a:r>
              <a:rPr lang="en-US" dirty="0"/>
              <a:t>Publication Tracking</a:t>
            </a:r>
          </a:p>
        </p:txBody>
      </p:sp>
    </p:spTree>
    <p:extLst>
      <p:ext uri="{BB962C8B-B14F-4D97-AF65-F5344CB8AC3E}">
        <p14:creationId xmlns:p14="http://schemas.microsoft.com/office/powerpoint/2010/main" val="2562558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413FF-F320-4624-9557-E1F411773DA7}"/>
              </a:ext>
            </a:extLst>
          </p:cNvPr>
          <p:cNvSpPr>
            <a:spLocks noGrp="1"/>
          </p:cNvSpPr>
          <p:nvPr>
            <p:ph idx="1"/>
          </p:nvPr>
        </p:nvSpPr>
        <p:spPr>
          <a:xfrm>
            <a:off x="342028" y="959556"/>
            <a:ext cx="8643927" cy="5802488"/>
          </a:xfrm>
        </p:spPr>
        <p:txBody>
          <a:bodyPr vert="horz" lIns="91440" tIns="45720" rIns="91440" bIns="45720" rtlCol="0" anchor="t">
            <a:normAutofit/>
          </a:bodyPr>
          <a:lstStyle/>
          <a:p>
            <a:r>
              <a:rPr lang="en-US" b="1" dirty="0"/>
              <a:t>Librarian</a:t>
            </a:r>
            <a:r>
              <a:rPr lang="en-US" dirty="0"/>
              <a:t>	</a:t>
            </a:r>
          </a:p>
          <a:p>
            <a:r>
              <a:rPr lang="en-US" sz="2800" dirty="0"/>
              <a:t>	Jess King, MLIS</a:t>
            </a:r>
          </a:p>
          <a:p>
            <a:r>
              <a:rPr lang="en-US" sz="2800" dirty="0"/>
              <a:t>	</a:t>
            </a:r>
            <a:r>
              <a:rPr lang="en-US" sz="2800" dirty="0">
                <a:hlinkClick r:id="rId3"/>
              </a:rPr>
              <a:t>jessicad.king@unmc.edu</a:t>
            </a:r>
          </a:p>
          <a:p>
            <a:r>
              <a:rPr lang="en-US" b="1" err="1"/>
              <a:t>AskUs</a:t>
            </a:r>
            <a:endParaRPr lang="en-US" b="1"/>
          </a:p>
          <a:p>
            <a:r>
              <a:rPr lang="en-US" dirty="0"/>
              <a:t>	</a:t>
            </a:r>
            <a:r>
              <a:rPr lang="en-US" sz="2800" dirty="0"/>
              <a:t>Email: </a:t>
            </a:r>
            <a:r>
              <a:rPr lang="en-US" sz="2800" dirty="0">
                <a:hlinkClick r:id="rId4"/>
              </a:rPr>
              <a:t>askus@unmc.edu</a:t>
            </a:r>
            <a:endParaRPr lang="en-US" sz="2800" dirty="0"/>
          </a:p>
          <a:p>
            <a:r>
              <a:rPr lang="en-US" sz="2800" dirty="0"/>
              <a:t>	Phone: 402-559-6221</a:t>
            </a:r>
            <a:endParaRPr lang="en-US" dirty="0"/>
          </a:p>
          <a:p>
            <a:endParaRPr lang="en-US" sz="2800"/>
          </a:p>
          <a:p>
            <a:r>
              <a:rPr lang="en-US" b="1"/>
              <a:t>More Information: </a:t>
            </a:r>
          </a:p>
          <a:p>
            <a:r>
              <a:rPr lang="en-US" sz="2000"/>
              <a:t>Scholarly Metrics Research Guide: </a:t>
            </a:r>
            <a:r>
              <a:rPr lang="en-US" sz="2000" dirty="0">
                <a:hlinkClick r:id="rId5"/>
              </a:rPr>
              <a:t>https://unmc.libguides.com/scholarlymetrics</a:t>
            </a:r>
          </a:p>
          <a:p>
            <a:r>
              <a:rPr lang="en-US" sz="2000" dirty="0"/>
              <a:t>Author Toolkit Research Guide: </a:t>
            </a:r>
            <a:r>
              <a:rPr lang="en-US" sz="2000" dirty="0">
                <a:hlinkClick r:id="rId6"/>
              </a:rPr>
              <a:t>https://unmc.libguides.com/authortoolkit/orcid</a:t>
            </a:r>
          </a:p>
        </p:txBody>
      </p:sp>
      <p:sp>
        <p:nvSpPr>
          <p:cNvPr id="3" name="Title 2">
            <a:extLst>
              <a:ext uri="{FF2B5EF4-FFF2-40B4-BE49-F238E27FC236}">
                <a16:creationId xmlns:a16="http://schemas.microsoft.com/office/drawing/2014/main" id="{ACEBCE1A-29D2-4E1A-AADC-BA74DE2AC351}"/>
              </a:ext>
            </a:extLst>
          </p:cNvPr>
          <p:cNvSpPr>
            <a:spLocks noGrp="1"/>
          </p:cNvSpPr>
          <p:nvPr>
            <p:ph type="title"/>
          </p:nvPr>
        </p:nvSpPr>
        <p:spPr>
          <a:xfrm>
            <a:off x="342030" y="217590"/>
            <a:ext cx="8459940" cy="583922"/>
          </a:xfrm>
        </p:spPr>
        <p:txBody>
          <a:bodyPr/>
          <a:lstStyle/>
          <a:p>
            <a:r>
              <a:rPr lang="en-US"/>
              <a:t>Contact The Library</a:t>
            </a:r>
          </a:p>
        </p:txBody>
      </p:sp>
    </p:spTree>
    <p:extLst>
      <p:ext uri="{BB962C8B-B14F-4D97-AF65-F5344CB8AC3E}">
        <p14:creationId xmlns:p14="http://schemas.microsoft.com/office/powerpoint/2010/main" val="326880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64E7-3EB6-4D9A-99D2-33E124217E6C}"/>
              </a:ext>
            </a:extLst>
          </p:cNvPr>
          <p:cNvSpPr>
            <a:spLocks noGrp="1"/>
          </p:cNvSpPr>
          <p:nvPr>
            <p:ph type="title"/>
          </p:nvPr>
        </p:nvSpPr>
        <p:spPr/>
        <p:txBody>
          <a:bodyPr/>
          <a:lstStyle/>
          <a:p>
            <a:r>
              <a:rPr lang="en-US"/>
              <a:t>6. Questions?</a:t>
            </a:r>
          </a:p>
        </p:txBody>
      </p:sp>
      <p:sp>
        <p:nvSpPr>
          <p:cNvPr id="3" name="Google Shape;398;p42">
            <a:extLst>
              <a:ext uri="{FF2B5EF4-FFF2-40B4-BE49-F238E27FC236}">
                <a16:creationId xmlns:a16="http://schemas.microsoft.com/office/drawing/2014/main" id="{9A55BC33-96E9-4DBE-9FE7-543B9B39C16D}"/>
              </a:ext>
            </a:extLst>
          </p:cNvPr>
          <p:cNvSpPr/>
          <p:nvPr/>
        </p:nvSpPr>
        <p:spPr>
          <a:xfrm>
            <a:off x="0" y="43521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4" name="Google Shape;409;p42">
            <a:extLst>
              <a:ext uri="{FF2B5EF4-FFF2-40B4-BE49-F238E27FC236}">
                <a16:creationId xmlns:a16="http://schemas.microsoft.com/office/drawing/2014/main" id="{58D69AFB-8B31-4AC8-A457-71D2319F10E9}"/>
              </a:ext>
            </a:extLst>
          </p:cNvPr>
          <p:cNvGrpSpPr/>
          <p:nvPr/>
        </p:nvGrpSpPr>
        <p:grpSpPr>
          <a:xfrm>
            <a:off x="6947864" y="5602392"/>
            <a:ext cx="473400" cy="473400"/>
            <a:chOff x="6880814" y="3576300"/>
            <a:chExt cx="473400" cy="473400"/>
          </a:xfrm>
        </p:grpSpPr>
        <p:sp>
          <p:nvSpPr>
            <p:cNvPr id="5" name="Google Shape;410;p42">
              <a:extLst>
                <a:ext uri="{FF2B5EF4-FFF2-40B4-BE49-F238E27FC236}">
                  <a16:creationId xmlns:a16="http://schemas.microsoft.com/office/drawing/2014/main" id="{6FA99E33-0C2B-4D79-BBD2-2BF1A5C09BFE}"/>
                </a:ext>
              </a:extLst>
            </p:cNvPr>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6" name="Google Shape;411;p42">
              <a:extLst>
                <a:ext uri="{FF2B5EF4-FFF2-40B4-BE49-F238E27FC236}">
                  <a16:creationId xmlns:a16="http://schemas.microsoft.com/office/drawing/2014/main" id="{1483DAD6-9587-4B13-8B24-4AC9E55EF1B5}"/>
                </a:ext>
              </a:extLst>
            </p:cNvPr>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6</a:t>
              </a:r>
              <a:endParaRPr sz="600">
                <a:solidFill>
                  <a:schemeClr val="dk2"/>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1946702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3D3475-6464-1143-4CB6-AC41C8C644A8}"/>
              </a:ext>
            </a:extLst>
          </p:cNvPr>
          <p:cNvSpPr>
            <a:spLocks noGrp="1"/>
          </p:cNvSpPr>
          <p:nvPr>
            <p:ph idx="1"/>
          </p:nvPr>
        </p:nvSpPr>
        <p:spPr/>
        <p:txBody>
          <a:bodyPr vert="horz" lIns="91440" tIns="45720" rIns="91440" bIns="45720" rtlCol="0" anchor="t">
            <a:normAutofit/>
          </a:bodyPr>
          <a:lstStyle/>
          <a:p>
            <a:pPr marL="457200" indent="-457200">
              <a:buFont typeface="Arial"/>
              <a:buChar char="•"/>
            </a:pPr>
            <a:r>
              <a:rPr lang="en-US" dirty="0"/>
              <a:t>Distinguish your work from other researchers</a:t>
            </a:r>
          </a:p>
          <a:p>
            <a:pPr marL="457200" indent="-457200">
              <a:buFont typeface="Arial"/>
              <a:buChar char="•"/>
            </a:pPr>
            <a:r>
              <a:rPr lang="en-US" dirty="0"/>
              <a:t>Ensure accuracy</a:t>
            </a:r>
          </a:p>
          <a:p>
            <a:pPr marL="457200" indent="-457200">
              <a:buFont typeface="Arial"/>
              <a:buChar char="•"/>
            </a:pPr>
            <a:r>
              <a:rPr lang="en-US" dirty="0"/>
              <a:t>Track the impact of your research</a:t>
            </a:r>
          </a:p>
          <a:p>
            <a:pPr marL="457200" indent="-457200">
              <a:buFont typeface="Arial"/>
              <a:buChar char="•"/>
            </a:pPr>
            <a:r>
              <a:rPr lang="en-US" dirty="0"/>
              <a:t>Increase the visibility of your work</a:t>
            </a:r>
          </a:p>
          <a:p>
            <a:pPr marL="457200" indent="-457200">
              <a:buFont typeface="Arial"/>
              <a:buChar char="•"/>
            </a:pPr>
            <a:r>
              <a:rPr lang="en-US"/>
              <a:t>Find collaborators</a:t>
            </a:r>
            <a:endParaRPr lang="en-US" dirty="0"/>
          </a:p>
          <a:p>
            <a:pPr marL="457200" indent="-457200">
              <a:buFont typeface="Arial"/>
              <a:buChar char="•"/>
            </a:pPr>
            <a:endParaRPr lang="en-US" dirty="0"/>
          </a:p>
        </p:txBody>
      </p:sp>
      <p:sp>
        <p:nvSpPr>
          <p:cNvPr id="3" name="Title 2">
            <a:extLst>
              <a:ext uri="{FF2B5EF4-FFF2-40B4-BE49-F238E27FC236}">
                <a16:creationId xmlns:a16="http://schemas.microsoft.com/office/drawing/2014/main" id="{20B00BCF-8F0E-F3C1-B22B-B2BED39AF55E}"/>
              </a:ext>
            </a:extLst>
          </p:cNvPr>
          <p:cNvSpPr>
            <a:spLocks noGrp="1"/>
          </p:cNvSpPr>
          <p:nvPr>
            <p:ph type="title"/>
          </p:nvPr>
        </p:nvSpPr>
        <p:spPr/>
        <p:txBody>
          <a:bodyPr/>
          <a:lstStyle/>
          <a:p>
            <a:r>
              <a:rPr lang="en-US" dirty="0"/>
              <a:t>Why manage your researcher identity?</a:t>
            </a:r>
          </a:p>
        </p:txBody>
      </p:sp>
    </p:spTree>
    <p:extLst>
      <p:ext uri="{BB962C8B-B14F-4D97-AF65-F5344CB8AC3E}">
        <p14:creationId xmlns:p14="http://schemas.microsoft.com/office/powerpoint/2010/main" val="219160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96"/>
        <p:cNvGrpSpPr/>
        <p:nvPr/>
      </p:nvGrpSpPr>
      <p:grpSpPr>
        <a:xfrm>
          <a:off x="0" y="0"/>
          <a:ext cx="0" cy="0"/>
          <a:chOff x="0" y="0"/>
          <a:chExt cx="0" cy="0"/>
        </a:xfrm>
      </p:grpSpPr>
      <p:sp>
        <p:nvSpPr>
          <p:cNvPr id="398" name="Google Shape;398;p42"/>
          <p:cNvSpPr/>
          <p:nvPr/>
        </p:nvSpPr>
        <p:spPr>
          <a:xfrm>
            <a:off x="0" y="322827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399" name="Google Shape;399;p42"/>
          <p:cNvSpPr/>
          <p:nvPr/>
        </p:nvSpPr>
        <p:spPr>
          <a:xfrm>
            <a:off x="0" y="3228279"/>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endParaRPr>
              <a:solidFill>
                <a:schemeClr val="lt1"/>
              </a:solidFill>
              <a:latin typeface="Calibri"/>
              <a:ea typeface="Calibri"/>
              <a:cs typeface="Calibri"/>
              <a:sym typeface="Calibri"/>
            </a:endParaRPr>
          </a:p>
        </p:txBody>
      </p:sp>
      <p:grpSp>
        <p:nvGrpSpPr>
          <p:cNvPr id="400" name="Google Shape;400;p42"/>
          <p:cNvGrpSpPr/>
          <p:nvPr/>
        </p:nvGrpSpPr>
        <p:grpSpPr>
          <a:xfrm>
            <a:off x="1786339" y="2560651"/>
            <a:ext cx="473400" cy="473400"/>
            <a:chOff x="1786339" y="1703401"/>
            <a:chExt cx="473400" cy="473400"/>
          </a:xfrm>
        </p:grpSpPr>
        <p:sp>
          <p:nvSpPr>
            <p:cNvPr id="401" name="Google Shape;401;p42"/>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402" name="Google Shape;402;p42"/>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1</a:t>
              </a:r>
              <a:endParaRPr sz="600">
                <a:solidFill>
                  <a:schemeClr val="dk2"/>
                </a:solidFill>
                <a:latin typeface="Source Sans Pro"/>
                <a:ea typeface="Source Sans Pro"/>
                <a:cs typeface="Source Sans Pro"/>
                <a:sym typeface="Source Sans Pro"/>
              </a:endParaRPr>
            </a:p>
          </p:txBody>
        </p:sp>
      </p:grpSp>
      <p:grpSp>
        <p:nvGrpSpPr>
          <p:cNvPr id="403" name="Google Shape;403;p42"/>
          <p:cNvGrpSpPr/>
          <p:nvPr/>
        </p:nvGrpSpPr>
        <p:grpSpPr>
          <a:xfrm>
            <a:off x="3814414" y="2560651"/>
            <a:ext cx="473400" cy="473400"/>
            <a:chOff x="3814414" y="1703401"/>
            <a:chExt cx="473400" cy="473400"/>
          </a:xfrm>
        </p:grpSpPr>
        <p:sp>
          <p:nvSpPr>
            <p:cNvPr id="404" name="Google Shape;404;p42"/>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405" name="Google Shape;405;p42"/>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3</a:t>
              </a:r>
              <a:endParaRPr sz="600">
                <a:solidFill>
                  <a:schemeClr val="dk2"/>
                </a:solidFill>
                <a:latin typeface="Source Sans Pro"/>
                <a:ea typeface="Source Sans Pro"/>
                <a:cs typeface="Source Sans Pro"/>
                <a:sym typeface="Source Sans Pro"/>
              </a:endParaRPr>
            </a:p>
          </p:txBody>
        </p:sp>
      </p:grpSp>
      <p:grpSp>
        <p:nvGrpSpPr>
          <p:cNvPr id="406" name="Google Shape;406;p42"/>
          <p:cNvGrpSpPr/>
          <p:nvPr/>
        </p:nvGrpSpPr>
        <p:grpSpPr>
          <a:xfrm>
            <a:off x="5842489" y="2560651"/>
            <a:ext cx="473400" cy="473400"/>
            <a:chOff x="5842489" y="1703401"/>
            <a:chExt cx="473400" cy="473400"/>
          </a:xfrm>
        </p:grpSpPr>
        <p:sp>
          <p:nvSpPr>
            <p:cNvPr id="407" name="Google Shape;407;p42"/>
            <p:cNvSpPr/>
            <p:nvPr/>
          </p:nvSpPr>
          <p:spPr>
            <a:xfrm rot="8100000">
              <a:off x="5911817" y="1772729"/>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408" name="Google Shape;408;p42"/>
            <p:cNvSpPr/>
            <p:nvPr/>
          </p:nvSpPr>
          <p:spPr>
            <a:xfrm>
              <a:off x="6012139"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5</a:t>
              </a:r>
              <a:endParaRPr sz="600">
                <a:solidFill>
                  <a:schemeClr val="dk2"/>
                </a:solidFill>
                <a:latin typeface="Source Sans Pro"/>
                <a:ea typeface="Source Sans Pro"/>
                <a:cs typeface="Source Sans Pro"/>
                <a:sym typeface="Source Sans Pro"/>
              </a:endParaRPr>
            </a:p>
          </p:txBody>
        </p:sp>
      </p:grpSp>
      <p:grpSp>
        <p:nvGrpSpPr>
          <p:cNvPr id="409" name="Google Shape;409;p42"/>
          <p:cNvGrpSpPr/>
          <p:nvPr/>
        </p:nvGrpSpPr>
        <p:grpSpPr>
          <a:xfrm>
            <a:off x="6880814" y="4433550"/>
            <a:ext cx="473400" cy="473400"/>
            <a:chOff x="6880814" y="3576300"/>
            <a:chExt cx="473400" cy="473400"/>
          </a:xfrm>
        </p:grpSpPr>
        <p:sp>
          <p:nvSpPr>
            <p:cNvPr id="410" name="Google Shape;410;p42"/>
            <p:cNvSpPr/>
            <p:nvPr/>
          </p:nvSpPr>
          <p:spPr>
            <a:xfrm rot="-2700000">
              <a:off x="6950142" y="3645628"/>
              <a:ext cx="334744" cy="334744"/>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411" name="Google Shape;411;p42"/>
            <p:cNvSpPr/>
            <p:nvPr/>
          </p:nvSpPr>
          <p:spPr>
            <a:xfrm flipH="1">
              <a:off x="7050464"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6</a:t>
              </a:r>
              <a:endParaRPr sz="600">
                <a:solidFill>
                  <a:schemeClr val="dk2"/>
                </a:solidFill>
                <a:latin typeface="Source Sans Pro"/>
                <a:ea typeface="Source Sans Pro"/>
                <a:cs typeface="Source Sans Pro"/>
                <a:sym typeface="Source Sans Pro"/>
              </a:endParaRPr>
            </a:p>
          </p:txBody>
        </p:sp>
      </p:grpSp>
      <p:grpSp>
        <p:nvGrpSpPr>
          <p:cNvPr id="412" name="Google Shape;412;p42"/>
          <p:cNvGrpSpPr/>
          <p:nvPr/>
        </p:nvGrpSpPr>
        <p:grpSpPr>
          <a:xfrm>
            <a:off x="4852739" y="4433550"/>
            <a:ext cx="473400" cy="473400"/>
            <a:chOff x="4852739" y="3576300"/>
            <a:chExt cx="473400" cy="473400"/>
          </a:xfrm>
        </p:grpSpPr>
        <p:sp>
          <p:nvSpPr>
            <p:cNvPr id="413" name="Google Shape;413;p42"/>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414" name="Google Shape;414;p42"/>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4</a:t>
              </a:r>
              <a:endParaRPr sz="600">
                <a:solidFill>
                  <a:schemeClr val="dk2"/>
                </a:solidFill>
                <a:latin typeface="Source Sans Pro"/>
                <a:ea typeface="Source Sans Pro"/>
                <a:cs typeface="Source Sans Pro"/>
                <a:sym typeface="Source Sans Pro"/>
              </a:endParaRPr>
            </a:p>
          </p:txBody>
        </p:sp>
      </p:grpSp>
      <p:grpSp>
        <p:nvGrpSpPr>
          <p:cNvPr id="415" name="Google Shape;415;p42"/>
          <p:cNvGrpSpPr/>
          <p:nvPr/>
        </p:nvGrpSpPr>
        <p:grpSpPr>
          <a:xfrm>
            <a:off x="2824664" y="4433550"/>
            <a:ext cx="473400" cy="473400"/>
            <a:chOff x="2824664" y="3576300"/>
            <a:chExt cx="473400" cy="473400"/>
          </a:xfrm>
        </p:grpSpPr>
        <p:sp>
          <p:nvSpPr>
            <p:cNvPr id="416" name="Google Shape;416;p42"/>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417" name="Google Shape;417;p42"/>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2</a:t>
              </a:r>
              <a:endParaRPr sz="600">
                <a:solidFill>
                  <a:schemeClr val="dk2"/>
                </a:solidFill>
                <a:latin typeface="Source Sans Pro"/>
                <a:ea typeface="Source Sans Pro"/>
                <a:cs typeface="Source Sans Pro"/>
                <a:sym typeface="Source Sans Pro"/>
              </a:endParaRPr>
            </a:p>
          </p:txBody>
        </p:sp>
      </p:grpSp>
      <p:sp>
        <p:nvSpPr>
          <p:cNvPr id="418" name="Google Shape;418;p42"/>
          <p:cNvSpPr txBox="1"/>
          <p:nvPr/>
        </p:nvSpPr>
        <p:spPr>
          <a:xfrm>
            <a:off x="1379850" y="2013350"/>
            <a:ext cx="1286400" cy="533400"/>
          </a:xfrm>
          <a:prstGeom prst="rect">
            <a:avLst/>
          </a:prstGeom>
          <a:noFill/>
          <a:ln>
            <a:noFill/>
          </a:ln>
        </p:spPr>
        <p:txBody>
          <a:bodyPr spcFirstLastPara="1" wrap="square" lIns="0" tIns="0" rIns="0" bIns="0" anchor="b" anchorCtr="0">
            <a:noAutofit/>
          </a:bodyPr>
          <a:lstStyle/>
          <a:p>
            <a:pPr algn="ctr"/>
            <a:r>
              <a:rPr lang="en" sz="900" dirty="0">
                <a:solidFill>
                  <a:schemeClr val="dk2"/>
                </a:solidFill>
                <a:latin typeface="Source Sans Pro"/>
                <a:ea typeface="Source Sans Pro"/>
                <a:cs typeface="Source Sans Pro"/>
              </a:rPr>
              <a:t>ORCID</a:t>
            </a:r>
          </a:p>
        </p:txBody>
      </p:sp>
      <p:sp>
        <p:nvSpPr>
          <p:cNvPr id="419" name="Google Shape;419;p42"/>
          <p:cNvSpPr txBox="1"/>
          <p:nvPr/>
        </p:nvSpPr>
        <p:spPr>
          <a:xfrm>
            <a:off x="3377205" y="2013350"/>
            <a:ext cx="1286400" cy="533400"/>
          </a:xfrm>
          <a:prstGeom prst="rect">
            <a:avLst/>
          </a:prstGeom>
          <a:noFill/>
          <a:ln>
            <a:noFill/>
          </a:ln>
        </p:spPr>
        <p:txBody>
          <a:bodyPr spcFirstLastPara="1" wrap="square" lIns="0" tIns="0" rIns="0" bIns="0" anchor="b" anchorCtr="0">
            <a:noAutofit/>
          </a:bodyPr>
          <a:lstStyle/>
          <a:p>
            <a:pPr algn="ctr"/>
            <a:r>
              <a:rPr lang="en" sz="900" dirty="0">
                <a:solidFill>
                  <a:schemeClr val="dk2"/>
                </a:solidFill>
                <a:latin typeface="Source Sans Pro"/>
                <a:ea typeface="Source Sans Pro"/>
                <a:cs typeface="Source Sans Pro"/>
              </a:rPr>
              <a:t>Scopus</a:t>
            </a:r>
          </a:p>
        </p:txBody>
      </p:sp>
      <p:sp>
        <p:nvSpPr>
          <p:cNvPr id="420" name="Google Shape;420;p42"/>
          <p:cNvSpPr txBox="1"/>
          <p:nvPr/>
        </p:nvSpPr>
        <p:spPr>
          <a:xfrm>
            <a:off x="5436010" y="2013350"/>
            <a:ext cx="1286400" cy="533400"/>
          </a:xfrm>
          <a:prstGeom prst="rect">
            <a:avLst/>
          </a:prstGeom>
          <a:noFill/>
          <a:ln>
            <a:noFill/>
          </a:ln>
        </p:spPr>
        <p:txBody>
          <a:bodyPr spcFirstLastPara="1" wrap="square" lIns="0" tIns="0" rIns="0" bIns="0" anchor="b" anchorCtr="0">
            <a:noAutofit/>
          </a:bodyPr>
          <a:lstStyle/>
          <a:p>
            <a:pPr algn="ctr"/>
            <a:r>
              <a:rPr lang="en" sz="900" dirty="0">
                <a:solidFill>
                  <a:schemeClr val="dk2"/>
                </a:solidFill>
                <a:latin typeface="Source Sans Pro"/>
                <a:ea typeface="Source Sans Pro"/>
                <a:cs typeface="Source Sans Pro"/>
              </a:rPr>
              <a:t>Publication Tracking</a:t>
            </a:r>
          </a:p>
        </p:txBody>
      </p:sp>
      <p:sp>
        <p:nvSpPr>
          <p:cNvPr id="421" name="Google Shape;421;p42"/>
          <p:cNvSpPr txBox="1"/>
          <p:nvPr/>
        </p:nvSpPr>
        <p:spPr>
          <a:xfrm>
            <a:off x="2418175" y="4920850"/>
            <a:ext cx="1286400" cy="533400"/>
          </a:xfrm>
          <a:prstGeom prst="rect">
            <a:avLst/>
          </a:prstGeom>
          <a:noFill/>
          <a:ln>
            <a:noFill/>
          </a:ln>
        </p:spPr>
        <p:txBody>
          <a:bodyPr spcFirstLastPara="1" wrap="square" lIns="0" tIns="0" rIns="0" bIns="0" anchor="t" anchorCtr="0">
            <a:noAutofit/>
          </a:bodyPr>
          <a:lstStyle/>
          <a:p>
            <a:pPr algn="ctr"/>
            <a:r>
              <a:rPr lang="en" sz="900" dirty="0">
                <a:solidFill>
                  <a:schemeClr val="dk2"/>
                </a:solidFill>
                <a:latin typeface="Source Sans Pro"/>
                <a:ea typeface="Source Sans Pro"/>
                <a:cs typeface="Source Sans Pro"/>
              </a:rPr>
              <a:t>Google Scholar</a:t>
            </a:r>
          </a:p>
        </p:txBody>
      </p:sp>
      <p:sp>
        <p:nvSpPr>
          <p:cNvPr id="422" name="Google Shape;422;p42"/>
          <p:cNvSpPr txBox="1"/>
          <p:nvPr/>
        </p:nvSpPr>
        <p:spPr>
          <a:xfrm>
            <a:off x="4446255" y="4920850"/>
            <a:ext cx="1286400" cy="533400"/>
          </a:xfrm>
          <a:prstGeom prst="rect">
            <a:avLst/>
          </a:prstGeom>
          <a:noFill/>
          <a:ln>
            <a:noFill/>
          </a:ln>
        </p:spPr>
        <p:txBody>
          <a:bodyPr spcFirstLastPara="1" wrap="square" lIns="0" tIns="0" rIns="0" bIns="0" anchor="t" anchorCtr="0">
            <a:noAutofit/>
          </a:bodyPr>
          <a:lstStyle/>
          <a:p>
            <a:pPr algn="ctr"/>
            <a:r>
              <a:rPr lang="en" sz="900" dirty="0">
                <a:solidFill>
                  <a:schemeClr val="dk2"/>
                </a:solidFill>
                <a:latin typeface="Source Sans Pro"/>
                <a:ea typeface="Source Sans Pro"/>
                <a:cs typeface="Source Sans Pro"/>
              </a:rPr>
              <a:t>H-index</a:t>
            </a:r>
          </a:p>
        </p:txBody>
      </p:sp>
      <p:sp>
        <p:nvSpPr>
          <p:cNvPr id="423" name="Google Shape;423;p42"/>
          <p:cNvSpPr txBox="1"/>
          <p:nvPr/>
        </p:nvSpPr>
        <p:spPr>
          <a:xfrm>
            <a:off x="6474335" y="4920850"/>
            <a:ext cx="1286400" cy="533400"/>
          </a:xfrm>
          <a:prstGeom prst="rect">
            <a:avLst/>
          </a:prstGeom>
          <a:noFill/>
          <a:ln>
            <a:noFill/>
          </a:ln>
        </p:spPr>
        <p:txBody>
          <a:bodyPr spcFirstLastPara="1" wrap="square" lIns="0" tIns="0" rIns="0" bIns="0" anchor="t" anchorCtr="0">
            <a:noAutofit/>
          </a:bodyPr>
          <a:lstStyle/>
          <a:p>
            <a:pPr algn="ctr"/>
            <a:r>
              <a:rPr lang="en" sz="900" dirty="0">
                <a:solidFill>
                  <a:schemeClr val="dk2"/>
                </a:solidFill>
                <a:latin typeface="Source Sans Pro"/>
                <a:ea typeface="Source Sans Pro"/>
                <a:cs typeface="Source Sans Pro"/>
              </a:rPr>
              <a:t>Questions</a:t>
            </a:r>
          </a:p>
        </p:txBody>
      </p:sp>
      <p:sp>
        <p:nvSpPr>
          <p:cNvPr id="424" name="Google Shape;424;p42"/>
          <p:cNvSpPr txBox="1">
            <a:spLocks noGrp="1"/>
          </p:cNvSpPr>
          <p:nvPr>
            <p:ph type="title"/>
          </p:nvPr>
        </p:nvSpPr>
        <p:spPr>
          <a:xfrm>
            <a:off x="321750" y="272261"/>
            <a:ext cx="7951800" cy="730200"/>
          </a:xfrm>
          <a:prstGeom prst="rect">
            <a:avLst/>
          </a:prstGeom>
        </p:spPr>
        <p:txBody>
          <a:bodyPr spcFirstLastPara="1" vert="horz" wrap="square" lIns="91425" tIns="91425" rIns="91425" bIns="91425" rtlCol="0" anchor="ctr" anchorCtr="0">
            <a:noAutofit/>
          </a:bodyPr>
          <a:lstStyle/>
          <a:p>
            <a:r>
              <a:rPr lang="en"/>
              <a:t>Training Outline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62" y="1494846"/>
            <a:ext cx="8236475" cy="1609107"/>
          </a:xfrm>
        </p:spPr>
        <p:txBody>
          <a:bodyPr/>
          <a:lstStyle/>
          <a:p>
            <a:r>
              <a:rPr lang="en-US" dirty="0"/>
              <a:t>1. ORCID</a:t>
            </a:r>
          </a:p>
        </p:txBody>
      </p:sp>
      <p:sp>
        <p:nvSpPr>
          <p:cNvPr id="3" name="Google Shape;398;p42">
            <a:extLst>
              <a:ext uri="{FF2B5EF4-FFF2-40B4-BE49-F238E27FC236}">
                <a16:creationId xmlns:a16="http://schemas.microsoft.com/office/drawing/2014/main" id="{DAED1F7F-3B4B-404A-B3CD-E2CEC7E9DC46}"/>
              </a:ext>
            </a:extLst>
          </p:cNvPr>
          <p:cNvSpPr/>
          <p:nvPr/>
        </p:nvSpPr>
        <p:spPr>
          <a:xfrm>
            <a:off x="0" y="43521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4" name="Google Shape;400;p42">
            <a:extLst>
              <a:ext uri="{FF2B5EF4-FFF2-40B4-BE49-F238E27FC236}">
                <a16:creationId xmlns:a16="http://schemas.microsoft.com/office/drawing/2014/main" id="{09F2B0B4-AA5D-4785-9980-8D68352DB6C5}"/>
              </a:ext>
            </a:extLst>
          </p:cNvPr>
          <p:cNvGrpSpPr/>
          <p:nvPr/>
        </p:nvGrpSpPr>
        <p:grpSpPr>
          <a:xfrm>
            <a:off x="1786339" y="3572585"/>
            <a:ext cx="473400" cy="473400"/>
            <a:chOff x="1786339" y="1703401"/>
            <a:chExt cx="473400" cy="473400"/>
          </a:xfrm>
        </p:grpSpPr>
        <p:sp>
          <p:nvSpPr>
            <p:cNvPr id="5" name="Google Shape;401;p42">
              <a:extLst>
                <a:ext uri="{FF2B5EF4-FFF2-40B4-BE49-F238E27FC236}">
                  <a16:creationId xmlns:a16="http://schemas.microsoft.com/office/drawing/2014/main" id="{B519275F-7F48-4945-8318-3FC25133DEC0}"/>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6" name="Google Shape;402;p42">
              <a:extLst>
                <a:ext uri="{FF2B5EF4-FFF2-40B4-BE49-F238E27FC236}">
                  <a16:creationId xmlns:a16="http://schemas.microsoft.com/office/drawing/2014/main" id="{52AD272D-89B0-44DA-B0D9-7AB21B6D1581}"/>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1</a:t>
              </a:r>
              <a:endParaRPr sz="600">
                <a:solidFill>
                  <a:schemeClr val="dk2"/>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211162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C00FB8-7EDC-2940-3E8F-0E5CEBBE37EC}"/>
              </a:ext>
            </a:extLst>
          </p:cNvPr>
          <p:cNvSpPr>
            <a:spLocks noGrp="1"/>
          </p:cNvSpPr>
          <p:nvPr>
            <p:ph idx="1"/>
          </p:nvPr>
        </p:nvSpPr>
        <p:spPr/>
        <p:txBody>
          <a:bodyPr vert="horz" lIns="91440" tIns="45720" rIns="91440" bIns="45720" rtlCol="0" anchor="t">
            <a:noAutofit/>
          </a:bodyPr>
          <a:lstStyle/>
          <a:p>
            <a:pPr marL="457200" indent="-457200">
              <a:buFont typeface="Arial"/>
              <a:buChar char="•"/>
            </a:pPr>
            <a:r>
              <a:rPr lang="en-US" dirty="0"/>
              <a:t>What is it?</a:t>
            </a:r>
          </a:p>
          <a:p>
            <a:pPr marL="457200" indent="-457200">
              <a:buFont typeface="Arial"/>
              <a:buChar char="•"/>
            </a:pPr>
            <a:r>
              <a:rPr lang="en-US" dirty="0"/>
              <a:t>Why start an account?</a:t>
            </a:r>
          </a:p>
          <a:p>
            <a:pPr marL="457200" indent="-457200">
              <a:buFont typeface="Arial"/>
              <a:buChar char="•"/>
            </a:pPr>
            <a:r>
              <a:rPr lang="en-US" dirty="0"/>
              <a:t>Setting up your account</a:t>
            </a:r>
          </a:p>
          <a:p>
            <a:pPr marL="1068705" lvl="1" indent="-457200">
              <a:buFont typeface="Courier New"/>
              <a:buChar char="o"/>
            </a:pPr>
            <a:r>
              <a:rPr lang="en-US" dirty="0"/>
              <a:t>Direct Link: </a:t>
            </a:r>
            <a:r>
              <a:rPr lang="en-US" dirty="0">
                <a:hlinkClick r:id="rId3"/>
              </a:rPr>
              <a:t>https://orcid.org/signin</a:t>
            </a:r>
            <a:endParaRPr lang="en-US" dirty="0"/>
          </a:p>
          <a:p>
            <a:pPr marL="1068705" lvl="1" indent="-457200">
              <a:buFont typeface="Courier New"/>
              <a:buChar char="o"/>
            </a:pPr>
            <a:r>
              <a:rPr lang="en-US" dirty="0"/>
              <a:t>Research Guide with link for UNMC Researchers: </a:t>
            </a:r>
            <a:r>
              <a:rPr lang="en-US" dirty="0">
                <a:hlinkClick r:id="rId4"/>
              </a:rPr>
              <a:t>https://unmc.libguides.com/authortoolkit/orcid</a:t>
            </a:r>
          </a:p>
          <a:p>
            <a:pPr indent="0">
              <a:buFontTx/>
              <a:buNone/>
            </a:pPr>
            <a:endParaRPr lang="en-US" dirty="0"/>
          </a:p>
        </p:txBody>
      </p:sp>
      <p:sp>
        <p:nvSpPr>
          <p:cNvPr id="3" name="Title 2">
            <a:extLst>
              <a:ext uri="{FF2B5EF4-FFF2-40B4-BE49-F238E27FC236}">
                <a16:creationId xmlns:a16="http://schemas.microsoft.com/office/drawing/2014/main" id="{8FCFB64F-6CC2-62D0-E0DC-1CF345A27ADE}"/>
              </a:ext>
            </a:extLst>
          </p:cNvPr>
          <p:cNvSpPr>
            <a:spLocks noGrp="1"/>
          </p:cNvSpPr>
          <p:nvPr>
            <p:ph type="title"/>
          </p:nvPr>
        </p:nvSpPr>
        <p:spPr/>
        <p:txBody>
          <a:bodyPr/>
          <a:lstStyle/>
          <a:p>
            <a:r>
              <a:rPr lang="en-US" dirty="0"/>
              <a:t>ORCID</a:t>
            </a:r>
          </a:p>
        </p:txBody>
      </p:sp>
    </p:spTree>
    <p:extLst>
      <p:ext uri="{BB962C8B-B14F-4D97-AF65-F5344CB8AC3E}">
        <p14:creationId xmlns:p14="http://schemas.microsoft.com/office/powerpoint/2010/main" val="342132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A9BAC1-715B-EA02-D37D-A40707362629}"/>
              </a:ext>
            </a:extLst>
          </p:cNvPr>
          <p:cNvSpPr>
            <a:spLocks noGrp="1"/>
          </p:cNvSpPr>
          <p:nvPr>
            <p:ph idx="1"/>
          </p:nvPr>
        </p:nvSpPr>
        <p:spPr/>
        <p:txBody>
          <a:bodyPr vert="horz" lIns="91440" tIns="45720" rIns="91440" bIns="45720" rtlCol="0" anchor="t">
            <a:normAutofit/>
          </a:bodyPr>
          <a:lstStyle/>
          <a:p>
            <a:pPr marL="457200" indent="-457200">
              <a:buFont typeface="Arial"/>
              <a:buChar char="•"/>
            </a:pPr>
            <a:r>
              <a:rPr lang="en-US" dirty="0"/>
              <a:t>Register</a:t>
            </a:r>
          </a:p>
          <a:p>
            <a:pPr marL="457200" indent="-457200">
              <a:buFont typeface="Arial"/>
              <a:buChar char="•"/>
            </a:pPr>
            <a:r>
              <a:rPr lang="en-US" dirty="0"/>
              <a:t>Confirm</a:t>
            </a:r>
          </a:p>
          <a:p>
            <a:pPr marL="457200" indent="-457200">
              <a:buFont typeface="Arial"/>
              <a:buChar char="•"/>
            </a:pPr>
            <a:r>
              <a:rPr lang="en-US" dirty="0"/>
              <a:t>Add your information</a:t>
            </a:r>
          </a:p>
          <a:p>
            <a:pPr marL="457200" indent="-457200">
              <a:buFont typeface="Arial"/>
              <a:buChar char="•"/>
            </a:pPr>
            <a:r>
              <a:rPr lang="en-US" dirty="0"/>
              <a:t>Use your ORCID ID</a:t>
            </a:r>
          </a:p>
        </p:txBody>
      </p:sp>
      <p:sp>
        <p:nvSpPr>
          <p:cNvPr id="3" name="Title 2">
            <a:extLst>
              <a:ext uri="{FF2B5EF4-FFF2-40B4-BE49-F238E27FC236}">
                <a16:creationId xmlns:a16="http://schemas.microsoft.com/office/drawing/2014/main" id="{C10D2C50-4414-E0FF-823D-D3D2308C9976}"/>
              </a:ext>
            </a:extLst>
          </p:cNvPr>
          <p:cNvSpPr>
            <a:spLocks noGrp="1"/>
          </p:cNvSpPr>
          <p:nvPr>
            <p:ph type="title"/>
          </p:nvPr>
        </p:nvSpPr>
        <p:spPr/>
        <p:txBody>
          <a:bodyPr/>
          <a:lstStyle/>
          <a:p>
            <a:r>
              <a:rPr lang="en-US" dirty="0"/>
              <a:t>Setting up an ORCID account</a:t>
            </a:r>
          </a:p>
        </p:txBody>
      </p:sp>
    </p:spTree>
    <p:extLst>
      <p:ext uri="{BB962C8B-B14F-4D97-AF65-F5344CB8AC3E}">
        <p14:creationId xmlns:p14="http://schemas.microsoft.com/office/powerpoint/2010/main" val="109285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login form&#10;&#10;Description automatically generated">
            <a:extLst>
              <a:ext uri="{FF2B5EF4-FFF2-40B4-BE49-F238E27FC236}">
                <a16:creationId xmlns:a16="http://schemas.microsoft.com/office/drawing/2014/main" id="{A60E90D9-907A-9DB8-7D83-CB13425B3FBA}"/>
              </a:ext>
            </a:extLst>
          </p:cNvPr>
          <p:cNvPicPr>
            <a:picLocks noGrp="1" noChangeAspect="1"/>
          </p:cNvPicPr>
          <p:nvPr>
            <p:ph idx="1"/>
          </p:nvPr>
        </p:nvPicPr>
        <p:blipFill>
          <a:blip r:embed="rId2"/>
          <a:stretch>
            <a:fillRect/>
          </a:stretch>
        </p:blipFill>
        <p:spPr>
          <a:xfrm>
            <a:off x="2438799" y="1336403"/>
            <a:ext cx="4266401" cy="5400806"/>
          </a:xfrm>
          <a:noFill/>
        </p:spPr>
      </p:pic>
      <p:sp>
        <p:nvSpPr>
          <p:cNvPr id="3" name="Title 2">
            <a:extLst>
              <a:ext uri="{FF2B5EF4-FFF2-40B4-BE49-F238E27FC236}">
                <a16:creationId xmlns:a16="http://schemas.microsoft.com/office/drawing/2014/main" id="{CC594B26-66C8-9C90-90B7-146F9039725D}"/>
              </a:ext>
            </a:extLst>
          </p:cNvPr>
          <p:cNvSpPr>
            <a:spLocks noGrp="1"/>
          </p:cNvSpPr>
          <p:nvPr>
            <p:ph type="title"/>
          </p:nvPr>
        </p:nvSpPr>
        <p:spPr>
          <a:xfrm>
            <a:off x="342030" y="217589"/>
            <a:ext cx="8459940" cy="1229801"/>
          </a:xfrm>
        </p:spPr>
        <p:txBody>
          <a:bodyPr anchor="ctr">
            <a:normAutofit/>
          </a:bodyPr>
          <a:lstStyle/>
          <a:p>
            <a:r>
              <a:rPr lang="en-US" dirty="0"/>
              <a:t>Setting up an ORCID account</a:t>
            </a:r>
          </a:p>
        </p:txBody>
      </p:sp>
      <p:sp>
        <p:nvSpPr>
          <p:cNvPr id="5" name="Arrow: Right 4">
            <a:extLst>
              <a:ext uri="{FF2B5EF4-FFF2-40B4-BE49-F238E27FC236}">
                <a16:creationId xmlns:a16="http://schemas.microsoft.com/office/drawing/2014/main" id="{9A3165EA-60E3-4EC4-B5EC-335DC31D7009}"/>
              </a:ext>
            </a:extLst>
          </p:cNvPr>
          <p:cNvSpPr/>
          <p:nvPr/>
        </p:nvSpPr>
        <p:spPr>
          <a:xfrm rot="11580000">
            <a:off x="5685352" y="267999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7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63" y="1876311"/>
            <a:ext cx="8236475" cy="1609107"/>
          </a:xfrm>
        </p:spPr>
        <p:txBody>
          <a:bodyPr/>
          <a:lstStyle/>
          <a:p>
            <a:r>
              <a:rPr lang="en-US" dirty="0"/>
              <a:t>2. Google Scholar</a:t>
            </a:r>
          </a:p>
        </p:txBody>
      </p:sp>
      <p:sp>
        <p:nvSpPr>
          <p:cNvPr id="4" name="Google Shape;398;p42">
            <a:extLst>
              <a:ext uri="{FF2B5EF4-FFF2-40B4-BE49-F238E27FC236}">
                <a16:creationId xmlns:a16="http://schemas.microsoft.com/office/drawing/2014/main" id="{C4B3B503-0A57-4676-AB1D-4D002C71FD0C}"/>
              </a:ext>
            </a:extLst>
          </p:cNvPr>
          <p:cNvSpPr/>
          <p:nvPr/>
        </p:nvSpPr>
        <p:spPr>
          <a:xfrm>
            <a:off x="0" y="4352111"/>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nvGrpSpPr>
          <p:cNvPr id="5" name="Google Shape;415;p42">
            <a:extLst>
              <a:ext uri="{FF2B5EF4-FFF2-40B4-BE49-F238E27FC236}">
                <a16:creationId xmlns:a16="http://schemas.microsoft.com/office/drawing/2014/main" id="{D384BB61-8418-48F1-9962-79C0F992503B}"/>
              </a:ext>
            </a:extLst>
          </p:cNvPr>
          <p:cNvGrpSpPr/>
          <p:nvPr/>
        </p:nvGrpSpPr>
        <p:grpSpPr>
          <a:xfrm>
            <a:off x="2824664" y="5650100"/>
            <a:ext cx="473400" cy="473400"/>
            <a:chOff x="2824664" y="3576300"/>
            <a:chExt cx="473400" cy="473400"/>
          </a:xfrm>
        </p:grpSpPr>
        <p:sp>
          <p:nvSpPr>
            <p:cNvPr id="6" name="Google Shape;416;p42">
              <a:extLst>
                <a:ext uri="{FF2B5EF4-FFF2-40B4-BE49-F238E27FC236}">
                  <a16:creationId xmlns:a16="http://schemas.microsoft.com/office/drawing/2014/main" id="{ADA91A58-B23A-47B1-9B22-1A06D0DB346F}"/>
                </a:ext>
              </a:extLst>
            </p:cNvPr>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endParaRPr>
                <a:latin typeface="Source Sans Pro"/>
                <a:ea typeface="Source Sans Pro"/>
                <a:cs typeface="Source Sans Pro"/>
                <a:sym typeface="Source Sans Pro"/>
              </a:endParaRPr>
            </a:p>
          </p:txBody>
        </p:sp>
        <p:sp>
          <p:nvSpPr>
            <p:cNvPr id="7" name="Google Shape;417;p42">
              <a:extLst>
                <a:ext uri="{FF2B5EF4-FFF2-40B4-BE49-F238E27FC236}">
                  <a16:creationId xmlns:a16="http://schemas.microsoft.com/office/drawing/2014/main" id="{14437CE5-4516-4FB6-86A2-0570149FF004}"/>
                </a:ext>
              </a:extLst>
            </p:cNvPr>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algn="ctr"/>
              <a:r>
                <a:rPr lang="en" sz="600">
                  <a:solidFill>
                    <a:schemeClr val="dk2"/>
                  </a:solidFill>
                  <a:latin typeface="Source Sans Pro"/>
                  <a:ea typeface="Source Sans Pro"/>
                  <a:cs typeface="Source Sans Pro"/>
                  <a:sym typeface="Source Sans Pro"/>
                </a:rPr>
                <a:t>2</a:t>
              </a:r>
              <a:endParaRPr sz="600">
                <a:solidFill>
                  <a:schemeClr val="dk2"/>
                </a:solidFill>
                <a:latin typeface="Source Sans Pro"/>
                <a:ea typeface="Source Sans Pro"/>
                <a:cs typeface="Source Sans Pro"/>
                <a:sym typeface="Source Sans Pro"/>
              </a:endParaRPr>
            </a:p>
          </p:txBody>
        </p:sp>
      </p:grpSp>
    </p:spTree>
    <p:extLst>
      <p:ext uri="{BB962C8B-B14F-4D97-AF65-F5344CB8AC3E}">
        <p14:creationId xmlns:p14="http://schemas.microsoft.com/office/powerpoint/2010/main" val="1414149090"/>
      </p:ext>
    </p:extLst>
  </p:cSld>
  <p:clrMapOvr>
    <a:masterClrMapping/>
  </p:clrMapOvr>
</p:sld>
</file>

<file path=ppt/theme/theme1.xml><?xml version="1.0" encoding="utf-8"?>
<a:theme xmlns:a="http://schemas.openxmlformats.org/drawingml/2006/main" name="UNMC Theme">
  <a:themeElements>
    <a:clrScheme name="UNMC">
      <a:dk1>
        <a:srgbClr val="000000"/>
      </a:dk1>
      <a:lt1>
        <a:srgbClr val="FFFFFF"/>
      </a:lt1>
      <a:dk2>
        <a:srgbClr val="2F3A41"/>
      </a:dk2>
      <a:lt2>
        <a:srgbClr val="DCDDDF"/>
      </a:lt2>
      <a:accent1>
        <a:srgbClr val="AD122A"/>
      </a:accent1>
      <a:accent2>
        <a:srgbClr val="005E63"/>
      </a:accent2>
      <a:accent3>
        <a:srgbClr val="00B2B9"/>
      </a:accent3>
      <a:accent4>
        <a:srgbClr val="129DBF"/>
      </a:accent4>
      <a:accent5>
        <a:srgbClr val="F26721"/>
      </a:accent5>
      <a:accent6>
        <a:srgbClr val="FCB614"/>
      </a:accent6>
      <a:hlink>
        <a:srgbClr val="A1B426"/>
      </a:hlink>
      <a:folHlink>
        <a:srgbClr val="129D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C5AE8404D1CD44AC8CF28095A1AE1A" ma:contentTypeVersion="19" ma:contentTypeDescription="Create a new document." ma:contentTypeScope="" ma:versionID="ee855f66b07c2220f7532ef1fae80a16">
  <xsd:schema xmlns:xsd="http://www.w3.org/2001/XMLSchema" xmlns:xs="http://www.w3.org/2001/XMLSchema" xmlns:p="http://schemas.microsoft.com/office/2006/metadata/properties" xmlns:ns1="http://schemas.microsoft.com/sharepoint/v3" xmlns:ns2="4ed0a9ca-2d23-41dd-84aa-c642008b57ac" xmlns:ns3="f82ebd44-9513-4f2b-9144-2ba6100725c7" targetNamespace="http://schemas.microsoft.com/office/2006/metadata/properties" ma:root="true" ma:fieldsID="333e70ca1228cfab776ae9d249be9160" ns1:_="" ns2:_="" ns3:_="">
    <xsd:import namespace="http://schemas.microsoft.com/sharepoint/v3"/>
    <xsd:import namespace="4ed0a9ca-2d23-41dd-84aa-c642008b57ac"/>
    <xsd:import namespace="f82ebd44-9513-4f2b-9144-2ba6100725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d0a9ca-2d23-41dd-84aa-c642008b5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1d4a69-9812-4340-96bf-3c60240190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2ebd44-9513-4f2b-9144-2ba6100725c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dd44c92-b5ac-420e-8a31-9904e82cd869}" ma:internalName="TaxCatchAll" ma:showField="CatchAllData" ma:web="f82ebd44-9513-4f2b-9144-2ba6100725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82ebd44-9513-4f2b-9144-2ba6100725c7" xsi:nil="true"/>
    <lcf76f155ced4ddcb4097134ff3c332f xmlns="4ed0a9ca-2d23-41dd-84aa-c642008b57a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BE38EA-FB04-45B1-AD53-DA7F340FDDFC}">
  <ds:schemaRefs>
    <ds:schemaRef ds:uri="4ed0a9ca-2d23-41dd-84aa-c642008b57ac"/>
    <ds:schemaRef ds:uri="f82ebd44-9513-4f2b-9144-2ba6100725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626DD6A-C7F5-4888-92DB-1CF4D2FD84FE}">
  <ds:schemaRefs>
    <ds:schemaRef ds:uri="4ed0a9ca-2d23-41dd-84aa-c642008b57ac"/>
    <ds:schemaRef ds:uri="f82ebd44-9513-4f2b-9144-2ba6100725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B134DE-16B1-4BA5-9FA5-80E5690DE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1680</Words>
  <Application>Microsoft Office PowerPoint</Application>
  <PresentationFormat>On-screen Show (4:3)</PresentationFormat>
  <Paragraphs>167</Paragraphs>
  <Slides>23</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Arial,Sans-Serif</vt:lpstr>
      <vt:lpstr>Arial-BoldMT</vt:lpstr>
      <vt:lpstr>Calibri</vt:lpstr>
      <vt:lpstr>Courier New</vt:lpstr>
      <vt:lpstr>Courier New,monospace</vt:lpstr>
      <vt:lpstr>Source Sans Pro</vt:lpstr>
      <vt:lpstr>Wingdings</vt:lpstr>
      <vt:lpstr>UNMC Theme</vt:lpstr>
      <vt:lpstr>Researcher Identity Management</vt:lpstr>
      <vt:lpstr>Objectives</vt:lpstr>
      <vt:lpstr>Why manage your researcher identity?</vt:lpstr>
      <vt:lpstr>Training Outline</vt:lpstr>
      <vt:lpstr>1. ORCID</vt:lpstr>
      <vt:lpstr>ORCID</vt:lpstr>
      <vt:lpstr>Setting up an ORCID account</vt:lpstr>
      <vt:lpstr>Setting up an ORCID account</vt:lpstr>
      <vt:lpstr>2. Google Scholar</vt:lpstr>
      <vt:lpstr>Google Scholar Author Profile</vt:lpstr>
      <vt:lpstr>Setting up your Google Scholar Author Profile</vt:lpstr>
      <vt:lpstr>Setting up your Google Scholar Author Profile</vt:lpstr>
      <vt:lpstr>3. Scopus</vt:lpstr>
      <vt:lpstr>Scopus</vt:lpstr>
      <vt:lpstr>Scopus Author Profile</vt:lpstr>
      <vt:lpstr>4. H-index</vt:lpstr>
      <vt:lpstr>H-index</vt:lpstr>
      <vt:lpstr>H-index Example</vt:lpstr>
      <vt:lpstr>5. Publication Tracking</vt:lpstr>
      <vt:lpstr>Publication Tracking</vt:lpstr>
      <vt:lpstr>Contact The Library</vt:lpstr>
      <vt:lpstr>6.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King, Jess D</cp:lastModifiedBy>
  <cp:revision>638</cp:revision>
  <dcterms:created xsi:type="dcterms:W3CDTF">2014-09-17T15:14:42Z</dcterms:created>
  <dcterms:modified xsi:type="dcterms:W3CDTF">2024-11-25T19:10:14Z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0x01010004C5AE8404D1CD44AC8CF28095A1AE1A</vt:lpwstr>
  </property>
  <property fmtid="{D5CDD505-2E9C-101B-9397-08002B2CF9AE}" pid="3" name="MediaServiceImageTags">
    <vt:lpwstr/>
  </property>
</Properties>
</file>