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56"/>
  </p:notesMasterIdLst>
  <p:sldIdLst>
    <p:sldId id="262" r:id="rId5"/>
    <p:sldId id="308" r:id="rId6"/>
    <p:sldId id="260" r:id="rId7"/>
    <p:sldId id="264" r:id="rId8"/>
    <p:sldId id="269" r:id="rId9"/>
    <p:sldId id="270" r:id="rId10"/>
    <p:sldId id="271" r:id="rId11"/>
    <p:sldId id="274" r:id="rId12"/>
    <p:sldId id="273" r:id="rId13"/>
    <p:sldId id="311" r:id="rId14"/>
    <p:sldId id="466" r:id="rId15"/>
    <p:sldId id="455" r:id="rId16"/>
    <p:sldId id="454" r:id="rId17"/>
    <p:sldId id="265" r:id="rId18"/>
    <p:sldId id="305" r:id="rId19"/>
    <p:sldId id="303" r:id="rId20"/>
    <p:sldId id="306" r:id="rId21"/>
    <p:sldId id="266" r:id="rId22"/>
    <p:sldId id="456" r:id="rId23"/>
    <p:sldId id="457" r:id="rId24"/>
    <p:sldId id="276" r:id="rId25"/>
    <p:sldId id="458" r:id="rId26"/>
    <p:sldId id="460" r:id="rId27"/>
    <p:sldId id="280" r:id="rId28"/>
    <p:sldId id="281" r:id="rId29"/>
    <p:sldId id="299" r:id="rId30"/>
    <p:sldId id="461" r:id="rId31"/>
    <p:sldId id="282" r:id="rId32"/>
    <p:sldId id="283" r:id="rId33"/>
    <p:sldId id="294" r:id="rId34"/>
    <p:sldId id="295" r:id="rId35"/>
    <p:sldId id="297" r:id="rId36"/>
    <p:sldId id="267" r:id="rId37"/>
    <p:sldId id="462" r:id="rId38"/>
    <p:sldId id="278" r:id="rId39"/>
    <p:sldId id="463" r:id="rId40"/>
    <p:sldId id="284" r:id="rId41"/>
    <p:sldId id="285" r:id="rId42"/>
    <p:sldId id="464" r:id="rId43"/>
    <p:sldId id="290" r:id="rId44"/>
    <p:sldId id="291" r:id="rId45"/>
    <p:sldId id="292" r:id="rId46"/>
    <p:sldId id="465" r:id="rId47"/>
    <p:sldId id="296" r:id="rId48"/>
    <p:sldId id="286" r:id="rId49"/>
    <p:sldId id="298" r:id="rId50"/>
    <p:sldId id="304" r:id="rId51"/>
    <p:sldId id="279" r:id="rId52"/>
    <p:sldId id="268" r:id="rId53"/>
    <p:sldId id="310" r:id="rId54"/>
    <p:sldId id="25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6F2B3-955B-3000-71ED-114DCC8A4CA9}" name="Westmark, Danielle M" initials="WM" userId="S::danielle.westmark@unmc.edu::a92f690d-1ac3-40be-9914-e0414e2a1d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stmark, Danielle M" initials="WDM" lastIdx="2" clrIdx="0">
    <p:extLst>
      <p:ext uri="{19B8F6BF-5375-455C-9EA6-DF929625EA0E}">
        <p15:presenceInfo xmlns:p15="http://schemas.microsoft.com/office/powerpoint/2012/main" userId="S::danielle.westmark@unmc.edu::a92f690d-1ac3-40be-9914-e0414e2a1d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526"/>
    <a:srgbClr val="C3CD7B"/>
    <a:srgbClr val="FDB713"/>
    <a:srgbClr val="AC1F2D"/>
    <a:srgbClr val="AD122A"/>
    <a:srgbClr val="303B42"/>
    <a:srgbClr val="989E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5C97D-CD0B-C0B5-C4BD-8D4C95C1A45C}" v="33" dt="2024-11-11T21:05:32.52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0082E-2B2E-4D3C-B280-C35859B92D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8B34EE-2F4E-4C6E-A9A1-0A6F32AF83D6}">
      <dgm:prSet/>
      <dgm:spPr/>
      <dgm:t>
        <a:bodyPr/>
        <a:lstStyle/>
        <a:p>
          <a:r>
            <a:rPr lang="en-US"/>
            <a:t>Be careful when emailing Word documents with EndNote citations. This can cause the connection/code to EndNote to break, and it may not longer work with your EndNote library.</a:t>
          </a:r>
        </a:p>
      </dgm:t>
    </dgm:pt>
    <dgm:pt modelId="{B7ABA18A-68C2-4C8E-B9DB-23CC2DA5724B}" type="parTrans" cxnId="{46242C67-1C1C-4531-A8A4-5A7546609794}">
      <dgm:prSet/>
      <dgm:spPr/>
      <dgm:t>
        <a:bodyPr/>
        <a:lstStyle/>
        <a:p>
          <a:endParaRPr lang="en-US"/>
        </a:p>
      </dgm:t>
    </dgm:pt>
    <dgm:pt modelId="{66B767C4-4188-4AA5-B5A8-020ADEAE6123}" type="sibTrans" cxnId="{46242C67-1C1C-4531-A8A4-5A7546609794}">
      <dgm:prSet/>
      <dgm:spPr/>
      <dgm:t>
        <a:bodyPr/>
        <a:lstStyle/>
        <a:p>
          <a:endParaRPr lang="en-US"/>
        </a:p>
      </dgm:t>
    </dgm:pt>
    <dgm:pt modelId="{0D558FD3-1B0C-4D20-AC61-1354D7351D8A}">
      <dgm:prSet/>
      <dgm:spPr/>
      <dgm:t>
        <a:bodyPr/>
        <a:lstStyle/>
        <a:p>
          <a:r>
            <a:rPr lang="en-US"/>
            <a:t>If you must send a Word document via email, share the library with the colleague/collaborator/etc. and send the EndNote Library (</a:t>
          </a:r>
          <a:r>
            <a:rPr lang="en-US" b="1"/>
            <a:t>with the .data file</a:t>
          </a:r>
          <a:r>
            <a:rPr lang="en-US"/>
            <a:t>) with the Word doc.</a:t>
          </a:r>
        </a:p>
      </dgm:t>
    </dgm:pt>
    <dgm:pt modelId="{2D1E7FD8-89B7-4D77-9F2B-AE9710097031}" type="parTrans" cxnId="{F75BDD46-3FD4-40BE-B058-1FD376BCB45C}">
      <dgm:prSet/>
      <dgm:spPr/>
      <dgm:t>
        <a:bodyPr/>
        <a:lstStyle/>
        <a:p>
          <a:endParaRPr lang="en-US"/>
        </a:p>
      </dgm:t>
    </dgm:pt>
    <dgm:pt modelId="{166FF6E5-F78F-46DE-B92D-0E52383FEDED}" type="sibTrans" cxnId="{F75BDD46-3FD4-40BE-B058-1FD376BCB45C}">
      <dgm:prSet/>
      <dgm:spPr/>
      <dgm:t>
        <a:bodyPr/>
        <a:lstStyle/>
        <a:p>
          <a:endParaRPr lang="en-US"/>
        </a:p>
      </dgm:t>
    </dgm:pt>
    <dgm:pt modelId="{ECF72700-566F-4DDF-8080-4C1B59CEE08C}">
      <dgm:prSet/>
      <dgm:spPr/>
      <dgm:t>
        <a:bodyPr/>
        <a:lstStyle/>
        <a:p>
          <a:r>
            <a:rPr lang="en-US"/>
            <a:t>You can create a </a:t>
          </a:r>
          <a:r>
            <a:rPr lang="en-US" b="1"/>
            <a:t>Traveling Library</a:t>
          </a:r>
          <a:r>
            <a:rPr lang="en-US" b="0"/>
            <a:t>, but this may create duplicated libraries (and a lot of them!)</a:t>
          </a:r>
          <a:endParaRPr lang="en-US"/>
        </a:p>
      </dgm:t>
    </dgm:pt>
    <dgm:pt modelId="{F475D16C-F153-4CD5-9FFF-7072AF13855B}" type="parTrans" cxnId="{AA268D2C-084F-48A1-9AC8-3A9C22029354}">
      <dgm:prSet/>
      <dgm:spPr/>
      <dgm:t>
        <a:bodyPr/>
        <a:lstStyle/>
        <a:p>
          <a:endParaRPr lang="en-US"/>
        </a:p>
      </dgm:t>
    </dgm:pt>
    <dgm:pt modelId="{8CC3A672-0D9F-4452-9CC1-84FCEEFA0F40}" type="sibTrans" cxnId="{AA268D2C-084F-48A1-9AC8-3A9C22029354}">
      <dgm:prSet/>
      <dgm:spPr/>
      <dgm:t>
        <a:bodyPr/>
        <a:lstStyle/>
        <a:p>
          <a:endParaRPr lang="en-US"/>
        </a:p>
      </dgm:t>
    </dgm:pt>
    <dgm:pt modelId="{2CC48B69-F494-4B9D-AF50-6D191E4BA9A9}" type="pres">
      <dgm:prSet presAssocID="{EB80082E-2B2E-4D3C-B280-C35859B92DC8}" presName="vert0" presStyleCnt="0">
        <dgm:presLayoutVars>
          <dgm:dir/>
          <dgm:animOne val="branch"/>
          <dgm:animLvl val="lvl"/>
        </dgm:presLayoutVars>
      </dgm:prSet>
      <dgm:spPr/>
    </dgm:pt>
    <dgm:pt modelId="{E52D87E6-60E0-489A-B749-8F09DB7893D4}" type="pres">
      <dgm:prSet presAssocID="{608B34EE-2F4E-4C6E-A9A1-0A6F32AF83D6}" presName="thickLine" presStyleLbl="alignNode1" presStyleIdx="0" presStyleCnt="3"/>
      <dgm:spPr/>
    </dgm:pt>
    <dgm:pt modelId="{2CCEC0D7-3CEB-4155-801E-517A3BD1F116}" type="pres">
      <dgm:prSet presAssocID="{608B34EE-2F4E-4C6E-A9A1-0A6F32AF83D6}" presName="horz1" presStyleCnt="0"/>
      <dgm:spPr/>
    </dgm:pt>
    <dgm:pt modelId="{4CE5DA27-D64F-4F75-A283-3589FCBA3072}" type="pres">
      <dgm:prSet presAssocID="{608B34EE-2F4E-4C6E-A9A1-0A6F32AF83D6}" presName="tx1" presStyleLbl="revTx" presStyleIdx="0" presStyleCnt="3"/>
      <dgm:spPr/>
    </dgm:pt>
    <dgm:pt modelId="{E5C7BCD3-2D97-41DF-BF0F-61AAB9456474}" type="pres">
      <dgm:prSet presAssocID="{608B34EE-2F4E-4C6E-A9A1-0A6F32AF83D6}" presName="vert1" presStyleCnt="0"/>
      <dgm:spPr/>
    </dgm:pt>
    <dgm:pt modelId="{90358C20-29FD-46E7-8430-712A6B15EA8A}" type="pres">
      <dgm:prSet presAssocID="{0D558FD3-1B0C-4D20-AC61-1354D7351D8A}" presName="thickLine" presStyleLbl="alignNode1" presStyleIdx="1" presStyleCnt="3"/>
      <dgm:spPr/>
    </dgm:pt>
    <dgm:pt modelId="{6D1C3048-7BA8-4CEB-B172-F638CDEED3DE}" type="pres">
      <dgm:prSet presAssocID="{0D558FD3-1B0C-4D20-AC61-1354D7351D8A}" presName="horz1" presStyleCnt="0"/>
      <dgm:spPr/>
    </dgm:pt>
    <dgm:pt modelId="{0D946CA9-45EB-4844-963B-40241E328081}" type="pres">
      <dgm:prSet presAssocID="{0D558FD3-1B0C-4D20-AC61-1354D7351D8A}" presName="tx1" presStyleLbl="revTx" presStyleIdx="1" presStyleCnt="3"/>
      <dgm:spPr/>
    </dgm:pt>
    <dgm:pt modelId="{56A8F9B0-17B4-4691-8907-127A429B34C0}" type="pres">
      <dgm:prSet presAssocID="{0D558FD3-1B0C-4D20-AC61-1354D7351D8A}" presName="vert1" presStyleCnt="0"/>
      <dgm:spPr/>
    </dgm:pt>
    <dgm:pt modelId="{9333906F-58DA-41A6-8D5F-9A215CE388A3}" type="pres">
      <dgm:prSet presAssocID="{ECF72700-566F-4DDF-8080-4C1B59CEE08C}" presName="thickLine" presStyleLbl="alignNode1" presStyleIdx="2" presStyleCnt="3"/>
      <dgm:spPr/>
    </dgm:pt>
    <dgm:pt modelId="{0F66AE9B-7182-4CFB-9CDC-84E9011CC560}" type="pres">
      <dgm:prSet presAssocID="{ECF72700-566F-4DDF-8080-4C1B59CEE08C}" presName="horz1" presStyleCnt="0"/>
      <dgm:spPr/>
    </dgm:pt>
    <dgm:pt modelId="{A90B7282-D6D7-470F-8FCC-DBAA91DBEF4C}" type="pres">
      <dgm:prSet presAssocID="{ECF72700-566F-4DDF-8080-4C1B59CEE08C}" presName="tx1" presStyleLbl="revTx" presStyleIdx="2" presStyleCnt="3"/>
      <dgm:spPr/>
    </dgm:pt>
    <dgm:pt modelId="{6A0F8E73-2FC6-4ABE-BDF5-2A8F891CECC9}" type="pres">
      <dgm:prSet presAssocID="{ECF72700-566F-4DDF-8080-4C1B59CEE08C}" presName="vert1" presStyleCnt="0"/>
      <dgm:spPr/>
    </dgm:pt>
  </dgm:ptLst>
  <dgm:cxnLst>
    <dgm:cxn modelId="{AA268D2C-084F-48A1-9AC8-3A9C22029354}" srcId="{EB80082E-2B2E-4D3C-B280-C35859B92DC8}" destId="{ECF72700-566F-4DDF-8080-4C1B59CEE08C}" srcOrd="2" destOrd="0" parTransId="{F475D16C-F153-4CD5-9FFF-7072AF13855B}" sibTransId="{8CC3A672-0D9F-4452-9CC1-84FCEEFA0F40}"/>
    <dgm:cxn modelId="{5DA4E52E-F92A-4A1D-B1F9-82819989EF70}" type="presOf" srcId="{0D558FD3-1B0C-4D20-AC61-1354D7351D8A}" destId="{0D946CA9-45EB-4844-963B-40241E328081}" srcOrd="0" destOrd="0" presId="urn:microsoft.com/office/officeart/2008/layout/LinedList"/>
    <dgm:cxn modelId="{F75BDD46-3FD4-40BE-B058-1FD376BCB45C}" srcId="{EB80082E-2B2E-4D3C-B280-C35859B92DC8}" destId="{0D558FD3-1B0C-4D20-AC61-1354D7351D8A}" srcOrd="1" destOrd="0" parTransId="{2D1E7FD8-89B7-4D77-9F2B-AE9710097031}" sibTransId="{166FF6E5-F78F-46DE-B92D-0E52383FEDED}"/>
    <dgm:cxn modelId="{46242C67-1C1C-4531-A8A4-5A7546609794}" srcId="{EB80082E-2B2E-4D3C-B280-C35859B92DC8}" destId="{608B34EE-2F4E-4C6E-A9A1-0A6F32AF83D6}" srcOrd="0" destOrd="0" parTransId="{B7ABA18A-68C2-4C8E-B9DB-23CC2DA5724B}" sibTransId="{66B767C4-4188-4AA5-B5A8-020ADEAE6123}"/>
    <dgm:cxn modelId="{1B028295-AD6A-494F-91C6-D31CE4963C43}" type="presOf" srcId="{608B34EE-2F4E-4C6E-A9A1-0A6F32AF83D6}" destId="{4CE5DA27-D64F-4F75-A283-3589FCBA3072}" srcOrd="0" destOrd="0" presId="urn:microsoft.com/office/officeart/2008/layout/LinedList"/>
    <dgm:cxn modelId="{A75D959B-1893-4D89-BA91-4A379A036D2A}" type="presOf" srcId="{ECF72700-566F-4DDF-8080-4C1B59CEE08C}" destId="{A90B7282-D6D7-470F-8FCC-DBAA91DBEF4C}" srcOrd="0" destOrd="0" presId="urn:microsoft.com/office/officeart/2008/layout/LinedList"/>
    <dgm:cxn modelId="{18EAE6AC-43A9-4A62-9CBF-041DC9D5C7C2}" type="presOf" srcId="{EB80082E-2B2E-4D3C-B280-C35859B92DC8}" destId="{2CC48B69-F494-4B9D-AF50-6D191E4BA9A9}" srcOrd="0" destOrd="0" presId="urn:microsoft.com/office/officeart/2008/layout/LinedList"/>
    <dgm:cxn modelId="{48F4ACCA-4C5A-4D3F-9D89-6DE0A09DE519}" type="presParOf" srcId="{2CC48B69-F494-4B9D-AF50-6D191E4BA9A9}" destId="{E52D87E6-60E0-489A-B749-8F09DB7893D4}" srcOrd="0" destOrd="0" presId="urn:microsoft.com/office/officeart/2008/layout/LinedList"/>
    <dgm:cxn modelId="{C83374CB-3450-42C4-AAC5-2840DE8C2721}" type="presParOf" srcId="{2CC48B69-F494-4B9D-AF50-6D191E4BA9A9}" destId="{2CCEC0D7-3CEB-4155-801E-517A3BD1F116}" srcOrd="1" destOrd="0" presId="urn:microsoft.com/office/officeart/2008/layout/LinedList"/>
    <dgm:cxn modelId="{D6B8A2B0-E890-4EA9-BA60-0CB86E817858}" type="presParOf" srcId="{2CCEC0D7-3CEB-4155-801E-517A3BD1F116}" destId="{4CE5DA27-D64F-4F75-A283-3589FCBA3072}" srcOrd="0" destOrd="0" presId="urn:microsoft.com/office/officeart/2008/layout/LinedList"/>
    <dgm:cxn modelId="{1A00212E-AE61-44BC-AFCB-BE8D4F9643A5}" type="presParOf" srcId="{2CCEC0D7-3CEB-4155-801E-517A3BD1F116}" destId="{E5C7BCD3-2D97-41DF-BF0F-61AAB9456474}" srcOrd="1" destOrd="0" presId="urn:microsoft.com/office/officeart/2008/layout/LinedList"/>
    <dgm:cxn modelId="{14A293D4-6C2E-45D9-BF8A-2BD0BC60F4DD}" type="presParOf" srcId="{2CC48B69-F494-4B9D-AF50-6D191E4BA9A9}" destId="{90358C20-29FD-46E7-8430-712A6B15EA8A}" srcOrd="2" destOrd="0" presId="urn:microsoft.com/office/officeart/2008/layout/LinedList"/>
    <dgm:cxn modelId="{084AB23E-6A32-4D1E-976F-B7BD7083B356}" type="presParOf" srcId="{2CC48B69-F494-4B9D-AF50-6D191E4BA9A9}" destId="{6D1C3048-7BA8-4CEB-B172-F638CDEED3DE}" srcOrd="3" destOrd="0" presId="urn:microsoft.com/office/officeart/2008/layout/LinedList"/>
    <dgm:cxn modelId="{EADE489E-E520-4BA1-9CBA-7158299A7C44}" type="presParOf" srcId="{6D1C3048-7BA8-4CEB-B172-F638CDEED3DE}" destId="{0D946CA9-45EB-4844-963B-40241E328081}" srcOrd="0" destOrd="0" presId="urn:microsoft.com/office/officeart/2008/layout/LinedList"/>
    <dgm:cxn modelId="{9A3A57F0-3CF8-42E0-8B75-B2E75B84A225}" type="presParOf" srcId="{6D1C3048-7BA8-4CEB-B172-F638CDEED3DE}" destId="{56A8F9B0-17B4-4691-8907-127A429B34C0}" srcOrd="1" destOrd="0" presId="urn:microsoft.com/office/officeart/2008/layout/LinedList"/>
    <dgm:cxn modelId="{043EFBEF-D0BC-4770-956B-559732D4F758}" type="presParOf" srcId="{2CC48B69-F494-4B9D-AF50-6D191E4BA9A9}" destId="{9333906F-58DA-41A6-8D5F-9A215CE388A3}" srcOrd="4" destOrd="0" presId="urn:microsoft.com/office/officeart/2008/layout/LinedList"/>
    <dgm:cxn modelId="{941FAB69-D59C-410D-9CD7-C382CBA7C477}" type="presParOf" srcId="{2CC48B69-F494-4B9D-AF50-6D191E4BA9A9}" destId="{0F66AE9B-7182-4CFB-9CDC-84E9011CC560}" srcOrd="5" destOrd="0" presId="urn:microsoft.com/office/officeart/2008/layout/LinedList"/>
    <dgm:cxn modelId="{A6A19501-5A80-459B-ADA6-D0531DA8AC40}" type="presParOf" srcId="{0F66AE9B-7182-4CFB-9CDC-84E9011CC560}" destId="{A90B7282-D6D7-470F-8FCC-DBAA91DBEF4C}" srcOrd="0" destOrd="0" presId="urn:microsoft.com/office/officeart/2008/layout/LinedList"/>
    <dgm:cxn modelId="{8765A871-4E02-4326-B7E3-06955F85E0E2}" type="presParOf" srcId="{0F66AE9B-7182-4CFB-9CDC-84E9011CC560}" destId="{6A0F8E73-2FC6-4ABE-BDF5-2A8F891CEC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87E6-60E0-489A-B749-8F09DB7893D4}">
      <dsp:nvSpPr>
        <dsp:cNvPr id="0" name=""/>
        <dsp:cNvSpPr/>
      </dsp:nvSpPr>
      <dsp:spPr>
        <a:xfrm>
          <a:off x="0" y="2418"/>
          <a:ext cx="84599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5DA27-D64F-4F75-A283-3589FCBA3072}">
      <dsp:nvSpPr>
        <dsp:cNvPr id="0" name=""/>
        <dsp:cNvSpPr/>
      </dsp:nvSpPr>
      <dsp:spPr>
        <a:xfrm>
          <a:off x="0" y="2418"/>
          <a:ext cx="8459942" cy="16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Be careful when emailing Word documents with EndNote citations. This can cause the connection/code to EndNote to break, and it may not longer work with your EndNote library.</a:t>
          </a:r>
        </a:p>
      </dsp:txBody>
      <dsp:txXfrm>
        <a:off x="0" y="2418"/>
        <a:ext cx="8459942" cy="1649398"/>
      </dsp:txXfrm>
    </dsp:sp>
    <dsp:sp modelId="{90358C20-29FD-46E7-8430-712A6B15EA8A}">
      <dsp:nvSpPr>
        <dsp:cNvPr id="0" name=""/>
        <dsp:cNvSpPr/>
      </dsp:nvSpPr>
      <dsp:spPr>
        <a:xfrm>
          <a:off x="0" y="1651817"/>
          <a:ext cx="84599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46CA9-45EB-4844-963B-40241E328081}">
      <dsp:nvSpPr>
        <dsp:cNvPr id="0" name=""/>
        <dsp:cNvSpPr/>
      </dsp:nvSpPr>
      <dsp:spPr>
        <a:xfrm>
          <a:off x="0" y="1651817"/>
          <a:ext cx="8459942" cy="16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If you must send a Word document via email, share the library with the colleague/collaborator/etc. and send the EndNote Library (</a:t>
          </a:r>
          <a:r>
            <a:rPr lang="en-US" sz="2700" b="1" kern="1200"/>
            <a:t>with the .data file</a:t>
          </a:r>
          <a:r>
            <a:rPr lang="en-US" sz="2700" kern="1200"/>
            <a:t>) with the Word doc.</a:t>
          </a:r>
        </a:p>
      </dsp:txBody>
      <dsp:txXfrm>
        <a:off x="0" y="1651817"/>
        <a:ext cx="8459942" cy="1649398"/>
      </dsp:txXfrm>
    </dsp:sp>
    <dsp:sp modelId="{9333906F-58DA-41A6-8D5F-9A215CE388A3}">
      <dsp:nvSpPr>
        <dsp:cNvPr id="0" name=""/>
        <dsp:cNvSpPr/>
      </dsp:nvSpPr>
      <dsp:spPr>
        <a:xfrm>
          <a:off x="0" y="3301215"/>
          <a:ext cx="84599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B7282-D6D7-470F-8FCC-DBAA91DBEF4C}">
      <dsp:nvSpPr>
        <dsp:cNvPr id="0" name=""/>
        <dsp:cNvSpPr/>
      </dsp:nvSpPr>
      <dsp:spPr>
        <a:xfrm>
          <a:off x="0" y="3301215"/>
          <a:ext cx="8459942" cy="16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You can create a </a:t>
          </a:r>
          <a:r>
            <a:rPr lang="en-US" sz="2700" b="1" kern="1200"/>
            <a:t>Traveling Library</a:t>
          </a:r>
          <a:r>
            <a:rPr lang="en-US" sz="2700" b="0" kern="1200"/>
            <a:t>, but this may create duplicated libraries (and a lot of them!)</a:t>
          </a:r>
          <a:endParaRPr lang="en-US" sz="2700" kern="1200"/>
        </a:p>
      </dsp:txBody>
      <dsp:txXfrm>
        <a:off x="0" y="3301215"/>
        <a:ext cx="8459942" cy="16493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11/12/2024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mc.libguides.com/c.php?g=644589&amp;p=6809665"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clarivate.libguides.com/endnote_training/endnote_onlin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upport.clarivate.com/Endnote/s/?language=en_U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mc.edu/vcr/rito/software/endnote/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ccess.clarivate.com/login?app=endno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With me today is Danielle Westmark</a:t>
            </a:r>
          </a:p>
          <a:p>
            <a:endParaRPr lang="en-US" dirty="0">
              <a:cs typeface="Calibri"/>
            </a:endParaRPr>
          </a:p>
          <a:p>
            <a:r>
              <a:rPr lang="en-US"/>
              <a:t>open endnote guide, pubmed, endnote online, embase, google scholar, library catalog, downloads folder, empty word doc</a:t>
            </a:r>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358852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version of EndNote online is available for those who have installed and synced with EndNote 21</a:t>
            </a:r>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97624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Something else you will want to do is to add the full text link. So when you import citations into endnote you can check to see if there is full text available so go to edit and then preferences.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385946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Aug 2023, the EndNote find full-text feature does not work with </a:t>
            </a:r>
            <a:r>
              <a:rPr lang="en-US" dirty="0" err="1"/>
              <a:t>OpenAthens</a:t>
            </a:r>
            <a:r>
              <a:rPr lang="en-US" dirty="0"/>
              <a:t> (our library's authentication system) to find articles available through the library. Clarivate (EndNote) is aware of the issue and is working on a solution. This feature does work with open access/freely available articles.</a:t>
            </a:r>
          </a:p>
          <a:p>
            <a:r>
              <a:rPr lang="en-US" dirty="0"/>
              <a:t>As a workaround, you can be directed to the library's catalog to check for full-text availability or to the interlibrary loan link.</a:t>
            </a:r>
            <a:endParaRPr lang="en-US" dirty="0">
              <a:cs typeface="Calibri"/>
            </a:endParaRPr>
          </a:p>
          <a:p>
            <a:endParaRPr lang="en-US" dirty="0"/>
          </a:p>
          <a:p>
            <a:r>
              <a:rPr lang="en-US" dirty="0"/>
              <a:t>After this is done you can: Select a citation in your EndNote library, Right click and select </a:t>
            </a:r>
            <a:r>
              <a:rPr lang="en-US" dirty="0" err="1"/>
              <a:t>OpenURL</a:t>
            </a:r>
            <a:r>
              <a:rPr lang="en-US" dirty="0"/>
              <a:t> Link which will direct you to the library catalog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a:p>
        </p:txBody>
      </p:sp>
    </p:spTree>
    <p:extLst>
      <p:ext uri="{BB962C8B-B14F-4D97-AF65-F5344CB8AC3E}">
        <p14:creationId xmlns:p14="http://schemas.microsoft.com/office/powerpoint/2010/main" val="312263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a:t>
            </a:r>
            <a:r>
              <a:rPr lang="en-US" dirty="0" err="1"/>
              <a:t>ti</a:t>
            </a:r>
            <a:r>
              <a:rPr lang="en-US" dirty="0"/>
              <a:t>]) AND ("social media"[</a:t>
            </a:r>
            <a:r>
              <a:rPr lang="en-US" dirty="0" err="1"/>
              <a:t>tw</a:t>
            </a:r>
            <a:r>
              <a:rPr lang="en-US" dirty="0"/>
              <a:t>] OR twitter[</a:t>
            </a:r>
            <a:r>
              <a:rPr lang="en-US" dirty="0" err="1"/>
              <a:t>tw</a:t>
            </a:r>
            <a:r>
              <a:rPr lang="en-US" dirty="0"/>
              <a:t>] OR </a:t>
            </a:r>
            <a:r>
              <a:rPr lang="en-US" dirty="0" err="1"/>
              <a:t>facebook</a:t>
            </a:r>
            <a:r>
              <a:rPr lang="en-US" dirty="0"/>
              <a:t>[</a:t>
            </a:r>
            <a:r>
              <a:rPr lang="en-US" dirty="0" err="1"/>
              <a:t>tw</a:t>
            </a:r>
            <a:r>
              <a:rPr lang="en-US" dirty="0"/>
              <a:t>] OR </a:t>
            </a:r>
            <a:r>
              <a:rPr lang="en-US" dirty="0" err="1"/>
              <a:t>instagram</a:t>
            </a:r>
            <a:r>
              <a:rPr lang="en-US" dirty="0"/>
              <a:t>[</a:t>
            </a:r>
            <a:r>
              <a:rPr lang="en-US" dirty="0" err="1"/>
              <a:t>tw</a:t>
            </a:r>
            <a:r>
              <a:rPr lang="en-US" dirty="0"/>
              <a:t>])</a:t>
            </a:r>
          </a:p>
          <a:p>
            <a:endParaRPr lang="en-US"/>
          </a:p>
          <a:p>
            <a:r>
              <a:rPr lang="en-US" dirty="0"/>
              <a:t>leaders* AND twitter</a:t>
            </a:r>
            <a:endParaRPr lang="en-US" dirty="0">
              <a:cs typeface="Calibri"/>
            </a:endParaRPr>
          </a:p>
          <a:p>
            <a:endParaRPr lang="en-US">
              <a:cs typeface="Calibri"/>
            </a:endParaRPr>
          </a:p>
          <a:p>
            <a:r>
              <a:rPr lang="en-US" dirty="0">
                <a:cs typeface="Calibri"/>
              </a:rPr>
              <a:t>Open endnote library</a:t>
            </a:r>
          </a:p>
          <a:p>
            <a:r>
              <a:rPr lang="en-US" dirty="0">
                <a:cs typeface="Calibri"/>
              </a:rPr>
              <a:t>Think of groups as folders: to create right click on my groups and give it a name</a:t>
            </a:r>
          </a:p>
          <a:p>
            <a:r>
              <a:rPr lang="en-US" dirty="0">
                <a:cs typeface="Calibri"/>
              </a:rPr>
              <a:t>Can create a group set: so a main folder with subfolders, just an organizing thing if you need multiple sub-folders on a project</a:t>
            </a:r>
          </a:p>
          <a:p>
            <a:r>
              <a:rPr lang="en-US" dirty="0">
                <a:cs typeface="Calibri"/>
              </a:rPr>
              <a:t>Can also do this from the groups option along the top menu bar</a:t>
            </a:r>
          </a:p>
          <a:p>
            <a:r>
              <a:rPr lang="en-US" dirty="0">
                <a:cs typeface="Calibri"/>
              </a:rPr>
              <a:t>Under all references contains everything</a:t>
            </a:r>
          </a:p>
          <a:p>
            <a:r>
              <a:rPr lang="en-US" dirty="0">
                <a:cs typeface="Calibri"/>
              </a:rPr>
              <a:t>Recently </a:t>
            </a:r>
            <a:r>
              <a:rPr lang="en-US" dirty="0" err="1">
                <a:cs typeface="Calibri"/>
              </a:rPr>
              <a:t>aded</a:t>
            </a:r>
            <a:endParaRPr lang="en-US" dirty="0">
              <a:cs typeface="Calibri"/>
            </a:endParaRPr>
          </a:p>
          <a:p>
            <a:r>
              <a:rPr lang="en-US" dirty="0">
                <a:cs typeface="Calibri"/>
              </a:rPr>
              <a:t>Unfiled</a:t>
            </a:r>
          </a:p>
          <a:p>
            <a:r>
              <a:rPr lang="en-US" dirty="0">
                <a:cs typeface="Calibri"/>
              </a:rPr>
              <a:t>Is option to search within </a:t>
            </a:r>
            <a:r>
              <a:rPr lang="en-US" dirty="0" err="1">
                <a:cs typeface="Calibri"/>
              </a:rPr>
              <a:t>pubmed</a:t>
            </a:r>
            <a:r>
              <a:rPr lang="en-US">
                <a:cs typeface="Calibri"/>
              </a:rPr>
              <a:t> within endnote, we do not have access to web of science, but the </a:t>
            </a:r>
            <a:r>
              <a:rPr lang="en-US" dirty="0" err="1">
                <a:cs typeface="Calibri"/>
              </a:rPr>
              <a:t>pubmed</a:t>
            </a:r>
            <a:r>
              <a:rPr lang="en-US" dirty="0">
                <a:cs typeface="Calibri"/>
              </a:rPr>
              <a:t> one will work: quick and easy access to </a:t>
            </a:r>
            <a:r>
              <a:rPr lang="en-US" dirty="0" err="1">
                <a:cs typeface="Calibri"/>
              </a:rPr>
              <a:t>pubmed</a:t>
            </a:r>
            <a:r>
              <a:rPr lang="en-US" dirty="0">
                <a:cs typeface="Calibri"/>
              </a:rPr>
              <a:t> within endnote</a:t>
            </a:r>
          </a:p>
          <a:p>
            <a:r>
              <a:rPr lang="en-US" dirty="0">
                <a:cs typeface="Calibri"/>
              </a:rPr>
              <a:t>Great for quick and easy search but bigger searches you should go to pubmed.gov so you know you're not missing anything (student* AND </a:t>
            </a:r>
            <a:r>
              <a:rPr lang="en-US" dirty="0" err="1">
                <a:cs typeface="Calibri"/>
              </a:rPr>
              <a:t>wikipedia</a:t>
            </a:r>
            <a:r>
              <a:rPr lang="en-US" dirty="0">
                <a:cs typeface="Calibri"/>
              </a:rPr>
              <a:t>)</a:t>
            </a:r>
          </a:p>
          <a:p>
            <a:r>
              <a:rPr lang="en-US" dirty="0">
                <a:cs typeface="Calibri"/>
              </a:rPr>
              <a:t>If want some of those article need to add to endnote-that was just searching </a:t>
            </a:r>
            <a:r>
              <a:rPr lang="en-US" dirty="0" err="1">
                <a:cs typeface="Calibri"/>
              </a:rPr>
              <a:t>pubmed</a:t>
            </a:r>
            <a:endParaRPr lang="en-US" dirty="0">
              <a:cs typeface="Calibri"/>
            </a:endParaRPr>
          </a:p>
          <a:p>
            <a:r>
              <a:rPr lang="en-US" dirty="0">
                <a:cs typeface="Calibri"/>
              </a:rPr>
              <a:t>Add them to endnote library </a:t>
            </a:r>
          </a:p>
          <a:p>
            <a:r>
              <a:rPr lang="en-US" dirty="0">
                <a:cs typeface="Calibri"/>
              </a:rPr>
              <a:t>Add from </a:t>
            </a:r>
            <a:r>
              <a:rPr lang="en-US" dirty="0" err="1">
                <a:cs typeface="Calibri"/>
              </a:rPr>
              <a:t>pubmed</a:t>
            </a:r>
            <a:r>
              <a:rPr lang="en-US" dirty="0">
                <a:cs typeface="Calibri"/>
              </a:rPr>
              <a:t> .gov: </a:t>
            </a:r>
            <a:r>
              <a:rPr lang="en-US" dirty="0"/>
              <a:t>(student* AND (</a:t>
            </a:r>
            <a:r>
              <a:rPr lang="en-US" dirty="0" err="1"/>
              <a:t>wikipedia</a:t>
            </a:r>
            <a:r>
              <a:rPr lang="en-US" dirty="0"/>
              <a:t>[title])) download folder &amp; right click so </a:t>
            </a:r>
            <a:r>
              <a:rPr lang="en-US" dirty="0" err="1"/>
              <a:t>zotero</a:t>
            </a:r>
            <a:r>
              <a:rPr lang="en-US" dirty="0"/>
              <a:t> doesn't compete</a:t>
            </a:r>
            <a:endParaRPr lang="en-US" dirty="0">
              <a:cs typeface="Calibri"/>
            </a:endParaRPr>
          </a:p>
          <a:p>
            <a:r>
              <a:rPr lang="en-US" dirty="0">
                <a:cs typeface="Calibri"/>
              </a:rPr>
              <a:t>Remove duplicates: library, find duplicates</a:t>
            </a:r>
          </a:p>
          <a:p>
            <a:r>
              <a:rPr lang="en-US" dirty="0">
                <a:cs typeface="Calibri"/>
              </a:rPr>
              <a:t>Googles scholar change bibliography manager to endnote, must have endnote open to add</a:t>
            </a:r>
          </a:p>
          <a:p>
            <a:r>
              <a:rPr lang="en-US" dirty="0">
                <a:cs typeface="Calibri"/>
              </a:rPr>
              <a:t>Library catalog: endnote tab goes to endnote online so use </a:t>
            </a:r>
            <a:r>
              <a:rPr lang="en-US" dirty="0" err="1">
                <a:cs typeface="Calibri"/>
              </a:rPr>
              <a:t>ris</a:t>
            </a:r>
            <a:r>
              <a:rPr lang="en-US" dirty="0">
                <a:cs typeface="Calibri"/>
              </a:rPr>
              <a:t> &amp; utf-8</a:t>
            </a:r>
          </a:p>
          <a:p>
            <a:endParaRPr lang="en-US" dirty="0">
              <a:cs typeface="Calibri"/>
            </a:endParaRPr>
          </a:p>
          <a:p>
            <a:r>
              <a:rPr lang="en-US" dirty="0">
                <a:cs typeface="Calibri"/>
              </a:rPr>
              <a:t>OR – slides Danielle sent 22-32</a:t>
            </a:r>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98340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group (groups or right click on left hand side, can click on the + to add citations manually)</a:t>
            </a:r>
          </a:p>
          <a:p>
            <a:r>
              <a:rPr lang="en-US" dirty="0"/>
              <a:t>Editing &amp; attaching pdf (click on a citation – go to edit in right window, in summary view on right – click on attach file, add notes into pdfs &amp; highlight things (if you share group others don't see your notes, if you share full library they do))</a:t>
            </a:r>
            <a:endParaRPr lang="en-US" dirty="0">
              <a:cs typeface="Calibri"/>
            </a:endParaRPr>
          </a:p>
          <a:p>
            <a:r>
              <a:rPr lang="en-US" dirty="0"/>
              <a:t>Create quick bibliography (select references – references menu – copy formatted reference – paste into word doc)</a:t>
            </a:r>
            <a:endParaRPr lang="en-US" dirty="0">
              <a:cs typeface="Calibri"/>
            </a:endParaRPr>
          </a:p>
          <a:p>
            <a:r>
              <a:rPr lang="en-US" dirty="0"/>
              <a:t>Sync library to online (library – sync)</a:t>
            </a:r>
            <a:endParaRPr lang="en-US" dirty="0">
              <a:cs typeface="Calibri" panose="020F0502020204030204"/>
            </a:endParaRPr>
          </a:p>
          <a:p>
            <a:r>
              <a:rPr lang="en-US" dirty="0"/>
              <a:t>Share group or full library (share entire library: file – share, share group: right click – share group)</a:t>
            </a:r>
            <a:endParaRPr lang="en-US" dirty="0">
              <a:cs typeface="Calibri" panose="020F0502020204030204"/>
            </a:endParaRPr>
          </a:p>
          <a:p>
            <a:r>
              <a:rPr lang="en-US" dirty="0"/>
              <a:t>Find reference updates searches </a:t>
            </a:r>
            <a:r>
              <a:rPr lang="en-US" dirty="0" err="1"/>
              <a:t>pubmed</a:t>
            </a:r>
            <a:r>
              <a:rPr lang="en-US" dirty="0"/>
              <a:t> for updated citation info (references – find reference updates)</a:t>
            </a:r>
            <a:endParaRPr lang="en-US" dirty="0">
              <a:cs typeface="Calibri"/>
            </a:endParaRPr>
          </a:p>
          <a:p>
            <a:endParaRPr lang="en-US" dirty="0"/>
          </a:p>
          <a:p>
            <a:r>
              <a:rPr lang="en-US" dirty="0"/>
              <a:t>If you use </a:t>
            </a:r>
            <a:r>
              <a:rPr lang="en-US" dirty="0" err="1"/>
              <a:t>jama</a:t>
            </a:r>
            <a:r>
              <a:rPr lang="en-US" dirty="0"/>
              <a:t> endnote refers to it as ama, is also a </a:t>
            </a:r>
            <a:r>
              <a:rPr lang="en-US" dirty="0" err="1"/>
              <a:t>jama</a:t>
            </a:r>
            <a:r>
              <a:rPr lang="en-US" dirty="0"/>
              <a:t> one you can download-they're the same</a:t>
            </a:r>
            <a:endParaRPr lang="en-US" dirty="0">
              <a:cs typeface="Calibri"/>
            </a:endParaRPr>
          </a:p>
          <a:p>
            <a:r>
              <a:rPr lang="en-US" dirty="0"/>
              <a:t>Right click find full text: </a:t>
            </a:r>
            <a:r>
              <a:rPr lang="en-US" dirty="0" err="1"/>
              <a:t>highight</a:t>
            </a:r>
            <a:r>
              <a:rPr lang="en-US" dirty="0"/>
              <a:t> &amp; add notes </a:t>
            </a:r>
            <a:endParaRPr lang="en-US" dirty="0">
              <a:cs typeface="Calibri"/>
            </a:endParaRPr>
          </a:p>
          <a:p>
            <a:endParaRPr lang="en-US" dirty="0">
              <a:cs typeface="Calibri"/>
            </a:endParaRPr>
          </a:p>
          <a:p>
            <a:r>
              <a:rPr lang="en-US" dirty="0">
                <a:cs typeface="Calibri"/>
              </a:rPr>
              <a:t>OR slides Danielle sent: 38-43, 53-57</a:t>
            </a:r>
          </a:p>
        </p:txBody>
      </p:sp>
      <p:sp>
        <p:nvSpPr>
          <p:cNvPr id="4" name="Slide Number Placeholder 3"/>
          <p:cNvSpPr>
            <a:spLocks noGrp="1"/>
          </p:cNvSpPr>
          <p:nvPr>
            <p:ph type="sldNum" sz="quarter" idx="5"/>
          </p:nvPr>
        </p:nvSpPr>
        <p:spPr/>
        <p:txBody>
          <a:bodyPr/>
          <a:lstStyle/>
          <a:p>
            <a:fld id="{224B9F7B-6D2C-D847-BDB0-B95DB96DAEE8}" type="slidenum">
              <a:rPr lang="en-US" smtClean="0"/>
              <a:t>17</a:t>
            </a:fld>
            <a:endParaRPr lang="en-US"/>
          </a:p>
        </p:txBody>
      </p:sp>
    </p:spTree>
    <p:extLst>
      <p:ext uri="{BB962C8B-B14F-4D97-AF65-F5344CB8AC3E}">
        <p14:creationId xmlns:p14="http://schemas.microsoft.com/office/powerpoint/2010/main" val="412053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Shows up in Word and in PowerPoint</a:t>
            </a:r>
          </a:p>
        </p:txBody>
      </p:sp>
      <p:sp>
        <p:nvSpPr>
          <p:cNvPr id="4" name="Slide Number Placeholder 3"/>
          <p:cNvSpPr>
            <a:spLocks noGrp="1"/>
          </p:cNvSpPr>
          <p:nvPr>
            <p:ph type="sldNum" sz="quarter" idx="5"/>
          </p:nvPr>
        </p:nvSpPr>
        <p:spPr/>
        <p:txBody>
          <a:bodyPr/>
          <a:lstStyle/>
          <a:p>
            <a:fld id="{224B9F7B-6D2C-D847-BDB0-B95DB96DAEE8}" type="slidenum">
              <a:rPr lang="en-US" smtClean="0"/>
              <a:t>20</a:t>
            </a:fld>
            <a:endParaRPr lang="en-US"/>
          </a:p>
        </p:txBody>
      </p:sp>
    </p:spTree>
    <p:extLst>
      <p:ext uri="{BB962C8B-B14F-4D97-AF65-F5344CB8AC3E}">
        <p14:creationId xmlns:p14="http://schemas.microsoft.com/office/powerpoint/2010/main" val="215066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Alt+7 is the keyboard shortcut for insert citation</a:t>
            </a:r>
            <a:endParaRPr lang="en-US"/>
          </a:p>
          <a:p>
            <a:r>
              <a:rPr lang="en-US">
                <a:ea typeface="Calibri"/>
                <a:cs typeface="Calibri"/>
              </a:rPr>
              <a:t>2. if you want to delete a citation do it from here instead of hitting the backspace</a:t>
            </a:r>
          </a:p>
          <a:p>
            <a:r>
              <a:rPr lang="en-US">
                <a:ea typeface="Calibri"/>
                <a:cs typeface="Calibri"/>
              </a:rPr>
              <a:t>    Sometimes people hit the backspace and then they do a bit more work and hit the update button and those citations they deleted are back. So to make sure they stay gone you want to delete your citations from the edit and manage citation option from this section. From the popup you will see your citations, find the one you want to get rid of, click on the dropdown next to it and select remove citation.</a:t>
            </a:r>
          </a:p>
          <a:p>
            <a:r>
              <a:rPr lang="en-US">
                <a:ea typeface="Calibri"/>
                <a:cs typeface="Calibri"/>
              </a:rPr>
              <a:t>4. this is useful for those who don't like to see the bibliography being created while they are writing, when you turn it back on it will go back to whatever citation style you had chosen</a:t>
            </a:r>
          </a:p>
          <a:p>
            <a:r>
              <a:rPr lang="en-US">
                <a:ea typeface="Calibri"/>
                <a:cs typeface="Calibri"/>
              </a:rPr>
              <a:t>5. probably won't need to worry about this</a:t>
            </a:r>
          </a:p>
        </p:txBody>
      </p:sp>
      <p:sp>
        <p:nvSpPr>
          <p:cNvPr id="4" name="Slide Number Placeholder 3"/>
          <p:cNvSpPr>
            <a:spLocks noGrp="1"/>
          </p:cNvSpPr>
          <p:nvPr>
            <p:ph type="sldNum" sz="quarter" idx="5"/>
          </p:nvPr>
        </p:nvSpPr>
        <p:spPr/>
        <p:txBody>
          <a:bodyPr/>
          <a:lstStyle/>
          <a:p>
            <a:fld id="{224B9F7B-6D2C-D847-BDB0-B95DB96DAEE8}" type="slidenum">
              <a:rPr lang="en-US" smtClean="0"/>
              <a:t>21</a:t>
            </a:fld>
            <a:endParaRPr lang="en-US"/>
          </a:p>
        </p:txBody>
      </p:sp>
    </p:spTree>
    <p:extLst>
      <p:ext uri="{BB962C8B-B14F-4D97-AF65-F5344CB8AC3E}">
        <p14:creationId xmlns:p14="http://schemas.microsoft.com/office/powerpoint/2010/main" val="78041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an example of what that EndNote code can look like when you turn that instant formatting in the toolbar off. So just remember when you're done writing your paper to turn the instant formatting back on so that you citations and bibliography will appear as normal</a:t>
            </a:r>
          </a:p>
        </p:txBody>
      </p:sp>
      <p:sp>
        <p:nvSpPr>
          <p:cNvPr id="4" name="Slide Number Placeholder 3"/>
          <p:cNvSpPr>
            <a:spLocks noGrp="1"/>
          </p:cNvSpPr>
          <p:nvPr>
            <p:ph type="sldNum" sz="quarter" idx="5"/>
          </p:nvPr>
        </p:nvSpPr>
        <p:spPr/>
        <p:txBody>
          <a:bodyPr/>
          <a:lstStyle/>
          <a:p>
            <a:fld id="{224B9F7B-6D2C-D847-BDB0-B95DB96DAEE8}" type="slidenum">
              <a:rPr lang="en-US" smtClean="0"/>
              <a:t>29</a:t>
            </a:fld>
            <a:endParaRPr lang="en-US"/>
          </a:p>
        </p:txBody>
      </p:sp>
    </p:spTree>
    <p:extLst>
      <p:ext uri="{BB962C8B-B14F-4D97-AF65-F5344CB8AC3E}">
        <p14:creationId xmlns:p14="http://schemas.microsoft.com/office/powerpoint/2010/main" val="26215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Comma after website as an author or organization name: stops endnote from trying to break it up into first name last name</a:t>
            </a:r>
          </a:p>
        </p:txBody>
      </p:sp>
      <p:sp>
        <p:nvSpPr>
          <p:cNvPr id="4" name="Slide Number Placeholder 3"/>
          <p:cNvSpPr>
            <a:spLocks noGrp="1"/>
          </p:cNvSpPr>
          <p:nvPr>
            <p:ph type="sldNum" sz="quarter" idx="5"/>
          </p:nvPr>
        </p:nvSpPr>
        <p:spPr/>
        <p:txBody>
          <a:bodyPr/>
          <a:lstStyle/>
          <a:p>
            <a:fld id="{224B9F7B-6D2C-D847-BDB0-B95DB96DAEE8}" type="slidenum">
              <a:rPr lang="en-US" smtClean="0"/>
              <a:t>30</a:t>
            </a:fld>
            <a:endParaRPr lang="en-US"/>
          </a:p>
        </p:txBody>
      </p:sp>
    </p:spTree>
    <p:extLst>
      <p:ext uri="{BB962C8B-B14F-4D97-AF65-F5344CB8AC3E}">
        <p14:creationId xmlns:p14="http://schemas.microsoft.com/office/powerpoint/2010/main" val="119677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Extra space will show up in your Word doc as well</a:t>
            </a:r>
          </a:p>
          <a:p>
            <a:endParaRPr lang="en-US">
              <a:ea typeface="Calibri"/>
              <a:cs typeface="Calibri"/>
            </a:endParaRPr>
          </a:p>
          <a:p>
            <a:r>
              <a:rPr lang="en-US">
                <a:ea typeface="Calibri"/>
                <a:cs typeface="Calibri"/>
              </a:rPr>
              <a:t>Anytime you make an adjustment to your citation in EndNote remember to click update citation and bibliography in the top toolbar in your word doc</a:t>
            </a:r>
          </a:p>
        </p:txBody>
      </p:sp>
      <p:sp>
        <p:nvSpPr>
          <p:cNvPr id="4" name="Slide Number Placeholder 3"/>
          <p:cNvSpPr>
            <a:spLocks noGrp="1"/>
          </p:cNvSpPr>
          <p:nvPr>
            <p:ph type="sldNum" sz="quarter" idx="5"/>
          </p:nvPr>
        </p:nvSpPr>
        <p:spPr/>
        <p:txBody>
          <a:bodyPr/>
          <a:lstStyle/>
          <a:p>
            <a:fld id="{224B9F7B-6D2C-D847-BDB0-B95DB96DAEE8}" type="slidenum">
              <a:rPr lang="en-US" smtClean="0"/>
              <a:t>31</a:t>
            </a:fld>
            <a:endParaRPr lang="en-US"/>
          </a:p>
        </p:txBody>
      </p:sp>
    </p:spTree>
    <p:extLst>
      <p:ext uri="{BB962C8B-B14F-4D97-AF65-F5344CB8AC3E}">
        <p14:creationId xmlns:p14="http://schemas.microsoft.com/office/powerpoint/2010/main" val="291937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e55d3c836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e55d3c8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ea typeface="Calibri"/>
                <a:cs typeface="Calibri"/>
              </a:rPr>
              <a:t>I want to get an idea of what people's experience is with EndNote. If you are just getting started or haven't been using it for that long = thumbs up reaction, been using it for a long time = celebration reaction with confetti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Always check that the style has not already been created before creating a new one yourself, many journals with those strange or slightly different citation styles already have it available online</a:t>
            </a:r>
          </a:p>
        </p:txBody>
      </p:sp>
      <p:sp>
        <p:nvSpPr>
          <p:cNvPr id="4" name="Slide Number Placeholder 3"/>
          <p:cNvSpPr>
            <a:spLocks noGrp="1"/>
          </p:cNvSpPr>
          <p:nvPr>
            <p:ph type="sldNum" sz="quarter" idx="5"/>
          </p:nvPr>
        </p:nvSpPr>
        <p:spPr/>
        <p:txBody>
          <a:bodyPr/>
          <a:lstStyle/>
          <a:p>
            <a:fld id="{224B9F7B-6D2C-D847-BDB0-B95DB96DAEE8}" type="slidenum">
              <a:rPr lang="en-US" smtClean="0"/>
              <a:t>36</a:t>
            </a:fld>
            <a:endParaRPr lang="en-US"/>
          </a:p>
        </p:txBody>
      </p:sp>
    </p:spTree>
    <p:extLst>
      <p:ext uri="{BB962C8B-B14F-4D97-AF65-F5344CB8AC3E}">
        <p14:creationId xmlns:p14="http://schemas.microsoft.com/office/powerpoint/2010/main" val="172890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a journal uses </a:t>
            </a:r>
            <a:r>
              <a:rPr lang="en-US" err="1">
                <a:ea typeface="Calibri"/>
                <a:cs typeface="Calibri"/>
              </a:rPr>
              <a:t>apa</a:t>
            </a:r>
            <a:r>
              <a:rPr lang="en-US">
                <a:ea typeface="Calibri"/>
                <a:cs typeface="Calibri"/>
              </a:rPr>
              <a:t> but has it's own special variation you can create a new style for </a:t>
            </a:r>
            <a:r>
              <a:rPr lang="en-US" err="1">
                <a:ea typeface="Calibri"/>
                <a:cs typeface="Calibri"/>
              </a:rPr>
              <a:t>youself</a:t>
            </a:r>
          </a:p>
        </p:txBody>
      </p:sp>
      <p:sp>
        <p:nvSpPr>
          <p:cNvPr id="4" name="Slide Number Placeholder 3"/>
          <p:cNvSpPr>
            <a:spLocks noGrp="1"/>
          </p:cNvSpPr>
          <p:nvPr>
            <p:ph type="sldNum" sz="quarter" idx="5"/>
          </p:nvPr>
        </p:nvSpPr>
        <p:spPr/>
        <p:txBody>
          <a:bodyPr/>
          <a:lstStyle/>
          <a:p>
            <a:fld id="{224B9F7B-6D2C-D847-BDB0-B95DB96DAEE8}" type="slidenum">
              <a:rPr lang="en-US" smtClean="0"/>
              <a:t>37</a:t>
            </a:fld>
            <a:endParaRPr lang="en-US"/>
          </a:p>
        </p:txBody>
      </p:sp>
    </p:spTree>
    <p:extLst>
      <p:ext uri="{BB962C8B-B14F-4D97-AF65-F5344CB8AC3E}">
        <p14:creationId xmlns:p14="http://schemas.microsoft.com/office/powerpoint/2010/main" val="349280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Give the style a new name so it doesn't overwrite the normal </a:t>
            </a:r>
            <a:r>
              <a:rPr lang="en-US" err="1">
                <a:ea typeface="Calibri"/>
                <a:cs typeface="Calibri"/>
              </a:rPr>
              <a:t>apa</a:t>
            </a:r>
            <a:r>
              <a:rPr lang="en-US">
                <a:ea typeface="Calibri"/>
                <a:cs typeface="Calibri"/>
              </a:rPr>
              <a:t> style</a:t>
            </a:r>
          </a:p>
        </p:txBody>
      </p:sp>
      <p:sp>
        <p:nvSpPr>
          <p:cNvPr id="4" name="Slide Number Placeholder 3"/>
          <p:cNvSpPr>
            <a:spLocks noGrp="1"/>
          </p:cNvSpPr>
          <p:nvPr>
            <p:ph type="sldNum" sz="quarter" idx="5"/>
          </p:nvPr>
        </p:nvSpPr>
        <p:spPr/>
        <p:txBody>
          <a:bodyPr/>
          <a:lstStyle/>
          <a:p>
            <a:fld id="{224B9F7B-6D2C-D847-BDB0-B95DB96DAEE8}" type="slidenum">
              <a:rPr lang="en-US" smtClean="0"/>
              <a:t>38</a:t>
            </a:fld>
            <a:endParaRPr lang="en-US"/>
          </a:p>
        </p:txBody>
      </p:sp>
    </p:spTree>
    <p:extLst>
      <p:ext uri="{BB962C8B-B14F-4D97-AF65-F5344CB8AC3E}">
        <p14:creationId xmlns:p14="http://schemas.microsoft.com/office/powerpoint/2010/main" val="161324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40</a:t>
            </a:fld>
            <a:endParaRPr lang="en-US"/>
          </a:p>
        </p:txBody>
      </p:sp>
    </p:spTree>
    <p:extLst>
      <p:ext uri="{BB962C8B-B14F-4D97-AF65-F5344CB8AC3E}">
        <p14:creationId xmlns:p14="http://schemas.microsoft.com/office/powerpoint/2010/main" val="437310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Sync &amp; Share with Colleagues: </a:t>
            </a:r>
            <a:r>
              <a:rPr lang="en-US">
                <a:hlinkClick r:id="rId3"/>
              </a:rPr>
              <a:t>https://unmc.libguides.com/c.php?g=644589&amp;p=6809665</a:t>
            </a:r>
            <a:r>
              <a:rPr lang="en-US"/>
              <a:t> </a:t>
            </a:r>
          </a:p>
          <a:p>
            <a:r>
              <a:rPr lang="en-US"/>
              <a:t>EndNote Online: </a:t>
            </a:r>
            <a:r>
              <a:rPr lang="en-US">
                <a:hlinkClick r:id="rId4"/>
              </a:rPr>
              <a:t>https://clarivate.libguides.com/endnote_training/endnote_online</a:t>
            </a:r>
            <a:r>
              <a:rPr lang="en-US"/>
              <a:t>  </a:t>
            </a:r>
          </a:p>
        </p:txBody>
      </p:sp>
      <p:sp>
        <p:nvSpPr>
          <p:cNvPr id="4" name="Slide Number Placeholder 3"/>
          <p:cNvSpPr>
            <a:spLocks noGrp="1"/>
          </p:cNvSpPr>
          <p:nvPr>
            <p:ph type="sldNum" sz="quarter" idx="5"/>
          </p:nvPr>
        </p:nvSpPr>
        <p:spPr/>
        <p:txBody>
          <a:bodyPr/>
          <a:lstStyle/>
          <a:p>
            <a:fld id="{224B9F7B-6D2C-D847-BDB0-B95DB96DAEE8}" type="slidenum">
              <a:rPr lang="en-US" smtClean="0"/>
              <a:t>48</a:t>
            </a:fld>
            <a:endParaRPr lang="en-US"/>
          </a:p>
        </p:txBody>
      </p:sp>
    </p:spTree>
    <p:extLst>
      <p:ext uri="{BB962C8B-B14F-4D97-AF65-F5344CB8AC3E}">
        <p14:creationId xmlns:p14="http://schemas.microsoft.com/office/powerpoint/2010/main" val="167137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EndNote Tech – knowledge base: </a:t>
            </a:r>
            <a:r>
              <a:rPr lang="en-US" sz="1400"/>
              <a:t>Webpage</a:t>
            </a:r>
            <a:r>
              <a:rPr lang="en-US" sz="1100"/>
              <a:t>: </a:t>
            </a:r>
            <a:r>
              <a:rPr lang="en-US" sz="1200">
                <a:hlinkClick r:id="rId3"/>
              </a:rPr>
              <a:t>https://support.clarivate.com/Endnote/s/?language=en_US</a:t>
            </a:r>
            <a:r>
              <a:rPr lang="en-US" sz="1200"/>
              <a:t> </a:t>
            </a:r>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49</a:t>
            </a:fld>
            <a:endParaRPr lang="en-US"/>
          </a:p>
        </p:txBody>
      </p:sp>
    </p:spTree>
    <p:extLst>
      <p:ext uri="{BB962C8B-B14F-4D97-AF65-F5344CB8AC3E}">
        <p14:creationId xmlns:p14="http://schemas.microsoft.com/office/powerpoint/2010/main" val="315228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207942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Feature people like about EndNote: if you pull something in from Google Scholar and it's missing some citation information it will do an online search to try and fill in some of that information – Zotero does not have this feature yet</a:t>
            </a:r>
          </a:p>
        </p:txBody>
      </p:sp>
      <p:sp>
        <p:nvSpPr>
          <p:cNvPr id="4" name="Slide Number Placeholder 3"/>
          <p:cNvSpPr>
            <a:spLocks noGrp="1"/>
          </p:cNvSpPr>
          <p:nvPr>
            <p:ph type="sldNum" sz="quarter" idx="5"/>
          </p:nvPr>
        </p:nvSpPr>
        <p:spPr/>
        <p:txBody>
          <a:bodyPr/>
          <a:lstStyle/>
          <a:p>
            <a:fld id="{224B9F7B-6D2C-D847-BDB0-B95DB96DAEE8}" type="slidenum">
              <a:rPr lang="en-US" smtClean="0"/>
              <a:t>5</a:t>
            </a:fld>
            <a:endParaRPr lang="en-US"/>
          </a:p>
        </p:txBody>
      </p:sp>
    </p:spTree>
    <p:extLst>
      <p:ext uri="{BB962C8B-B14F-4D97-AF65-F5344CB8AC3E}">
        <p14:creationId xmlns:p14="http://schemas.microsoft.com/office/powerpoint/2010/main" val="189729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https://www.unmc.edu/vcr/rito/software/endnote/index.html</a:t>
            </a:r>
            <a:r>
              <a:rPr lang="en-US"/>
              <a:t> </a:t>
            </a:r>
          </a:p>
          <a:p>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238865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first time you open it up after installation it is going to ask you to create an endnote library</a:t>
            </a:r>
            <a:endParaRPr lang="en-US"/>
          </a:p>
          <a:p>
            <a:endParaRPr lang="en-US">
              <a:cs typeface="Calibri"/>
            </a:endParaRPr>
          </a:p>
          <a:p>
            <a:r>
              <a:rPr lang="en-US">
                <a:cs typeface="Calibri"/>
              </a:rPr>
              <a:t>you will then save it (I've done it in my documents folder) on your computer – it's very important that you save it on your computer. Not to the cloud, not to </a:t>
            </a:r>
            <a:r>
              <a:rPr lang="en-US" err="1">
                <a:cs typeface="Calibri"/>
              </a:rPr>
              <a:t>onedrive</a:t>
            </a:r>
            <a:r>
              <a:rPr lang="en-US">
                <a:cs typeface="Calibri"/>
              </a:rPr>
              <a:t>, apple drive, or removable storage because you run a high risk of corrupting that file. Once file is corrupted it is very hard if not impossible to recover it</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12697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See a few files: my endnote library is what you click to open it up, there will be a second one that is a .data you can ignore this file but just remember that if you ever move your endnote library elsewhere on your computer make sure that those two files stay together because your endnote library needs that .data folder to read it. So don't separate them</a:t>
            </a:r>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166812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 to library and click sync, this is a great option for having a file backup storage in case something happens to your computer or if you work from multiple computers and want to be able to sync those two libraries this is great.</a:t>
            </a:r>
          </a:p>
          <a:p>
            <a:endParaRPr lang="en-US">
              <a:cs typeface="Calibri"/>
            </a:endParaRPr>
          </a:p>
          <a:p>
            <a:r>
              <a:rPr lang="en-US">
                <a:cs typeface="Calibri"/>
              </a:rPr>
              <a:t>It's completely free, it can be a personal or your </a:t>
            </a:r>
            <a:r>
              <a:rPr lang="en-US" err="1">
                <a:cs typeface="Calibri"/>
              </a:rPr>
              <a:t>unmc</a:t>
            </a:r>
            <a:r>
              <a:rPr lang="en-US">
                <a:cs typeface="Calibri"/>
              </a:rPr>
              <a:t> email. Endnote online is not tied to </a:t>
            </a:r>
            <a:r>
              <a:rPr lang="en-US" err="1">
                <a:cs typeface="Calibri"/>
              </a:rPr>
              <a:t>unmc</a:t>
            </a:r>
            <a:r>
              <a:rPr lang="en-US">
                <a:cs typeface="Calibri"/>
              </a:rPr>
              <a:t> at all so use whatever email you prefer</a:t>
            </a:r>
          </a:p>
        </p:txBody>
      </p:sp>
      <p:sp>
        <p:nvSpPr>
          <p:cNvPr id="4" name="Slide Number Placeholder 3"/>
          <p:cNvSpPr>
            <a:spLocks noGrp="1"/>
          </p:cNvSpPr>
          <p:nvPr>
            <p:ph type="sldNum" sz="quarter" idx="5"/>
          </p:nvPr>
        </p:nvSpPr>
        <p:spPr/>
        <p:txBody>
          <a:bodyPr/>
          <a:lstStyle/>
          <a:p>
            <a:fld id="{224B9F7B-6D2C-D847-BDB0-B95DB96DAEE8}" type="slidenum">
              <a:rPr lang="en-US" smtClean="0"/>
              <a:t>9</a:t>
            </a:fld>
            <a:endParaRPr lang="en-US"/>
          </a:p>
        </p:txBody>
      </p:sp>
    </p:spTree>
    <p:extLst>
      <p:ext uri="{BB962C8B-B14F-4D97-AF65-F5344CB8AC3E}">
        <p14:creationId xmlns:p14="http://schemas.microsoft.com/office/powerpoint/2010/main" val="201545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https://access.clarivate.com/login?app=endnote</a:t>
            </a:r>
            <a:r>
              <a:rPr lang="en-US"/>
              <a:t> </a:t>
            </a:r>
          </a:p>
          <a:p>
            <a:r>
              <a:rPr lang="en-US">
                <a:cs typeface="Calibri" panose="020F0502020204030204"/>
              </a:rPr>
              <a:t>This is what endnote online looks like</a:t>
            </a:r>
          </a:p>
          <a:p>
            <a:r>
              <a:rPr lang="en-US">
                <a:cs typeface="Calibri" panose="020F0502020204030204"/>
              </a:rPr>
              <a:t>Older version EndNote 20</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a:p>
        </p:txBody>
      </p:sp>
    </p:spTree>
    <p:extLst>
      <p:ext uri="{BB962C8B-B14F-4D97-AF65-F5344CB8AC3E}">
        <p14:creationId xmlns:p14="http://schemas.microsoft.com/office/powerpoint/2010/main" val="1582690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796254C-AF42-6D4C-AD61-12035FCBE2E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07203" y="1054197"/>
            <a:ext cx="7088318" cy="1872612"/>
          </a:xfrm>
        </p:spPr>
        <p:txBody>
          <a:bodyPr anchor="b">
            <a:noAutofit/>
          </a:bodyPr>
          <a:lstStyle>
            <a:lvl1pPr algn="l">
              <a:lnSpc>
                <a:spcPct val="80000"/>
              </a:lnSpc>
              <a:defRPr sz="5400" b="1" i="0" baseline="0">
                <a:solidFill>
                  <a:schemeClr val="accent1"/>
                </a:solidFill>
                <a:latin typeface="Arial-BoldMT"/>
                <a:cs typeface="Arial-BoldMT"/>
              </a:defRPr>
            </a:lvl1pPr>
          </a:lstStyle>
          <a:p>
            <a:r>
              <a:rPr lang="en-US"/>
              <a:t>Title goes here</a:t>
            </a:r>
          </a:p>
        </p:txBody>
      </p:sp>
      <p:sp>
        <p:nvSpPr>
          <p:cNvPr id="3" name="Subtitle 2"/>
          <p:cNvSpPr>
            <a:spLocks noGrp="1"/>
          </p:cNvSpPr>
          <p:nvPr>
            <p:ph type="subTitle" idx="1" hasCustomPrompt="1"/>
          </p:nvPr>
        </p:nvSpPr>
        <p:spPr>
          <a:xfrm>
            <a:off x="1307203" y="3329193"/>
            <a:ext cx="7088318" cy="1721780"/>
          </a:xfrm>
        </p:spPr>
        <p:txBody>
          <a:bodyPr>
            <a:normAutofit/>
          </a:bodyPr>
          <a:lstStyle>
            <a:lvl1pPr marL="0" indent="0" algn="l">
              <a:buNone/>
              <a:defRPr sz="2800"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a:t>
            </a:r>
          </a:p>
          <a:p>
            <a:r>
              <a:rPr lang="en-US"/>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29" y="1607424"/>
            <a:ext cx="8459942"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BCB5F2CD-52C4-FA4C-8564-BD8F8929A51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619037"/>
            <a:ext cx="4126605"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4"/>
          </p:nvPr>
        </p:nvSpPr>
        <p:spPr>
          <a:xfrm>
            <a:off x="4679846" y="1619037"/>
            <a:ext cx="4122123"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41D944D7-D9A8-8449-8A6F-7238FB14B43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217589"/>
            <a:ext cx="8460660" cy="1229803"/>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342028" y="1619038"/>
            <a:ext cx="3196303"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10"/>
          </p:nvPr>
        </p:nvSpPr>
        <p:spPr>
          <a:xfrm>
            <a:off x="3768918" y="1630559"/>
            <a:ext cx="5033770" cy="4906676"/>
          </a:xfrm>
        </p:spPr>
        <p:txBody>
          <a:bodyPr/>
          <a:lstStyle/>
          <a:p>
            <a:endParaRPr lang="en-US"/>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2348539"/>
            <a:ext cx="8459942"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itle 1"/>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
        <p:nvSpPr>
          <p:cNvPr id="4" name="Text Placeholder 3"/>
          <p:cNvSpPr>
            <a:spLocks noGrp="1"/>
          </p:cNvSpPr>
          <p:nvPr>
            <p:ph type="body" sz="quarter" idx="10"/>
          </p:nvPr>
        </p:nvSpPr>
        <p:spPr>
          <a:xfrm>
            <a:off x="341310" y="1579218"/>
            <a:ext cx="8460660" cy="642101"/>
          </a:xfrm>
        </p:spPr>
        <p:txBody>
          <a:bodyPr anchor="ctr"/>
          <a:lstStyle>
            <a:lvl1pPr>
              <a:defRPr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3" y="2130753"/>
            <a:ext cx="8236475" cy="1609107"/>
          </a:xfrm>
        </p:spPr>
        <p:txBody>
          <a:bodyPr/>
          <a:lstStyle>
            <a:lvl1pPr algn="ctr">
              <a:defRPr baseline="0">
                <a:solidFill>
                  <a:schemeClr val="accent1"/>
                </a:solidFill>
              </a:defRPr>
            </a:lvl1pPr>
          </a:lstStyle>
          <a:p>
            <a:r>
              <a:rPr lang="en-US"/>
              <a:t>Subhead/ </a:t>
            </a:r>
            <a:br>
              <a:rPr lang="en-US"/>
            </a:br>
            <a:r>
              <a:rPr lang="en-US"/>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descr="A picture containing text, outdoor, road, sign&#10;&#10;Description automatically generated">
            <a:extLst>
              <a:ext uri="{FF2B5EF4-FFF2-40B4-BE49-F238E27FC236}">
                <a16:creationId xmlns:a16="http://schemas.microsoft.com/office/drawing/2014/main" id="{57E91FE3-4ECA-2E4E-9019-42055BC4A5D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59"/>
        <p:cNvGrpSpPr/>
        <p:nvPr/>
      </p:nvGrpSpPr>
      <p:grpSpPr>
        <a:xfrm>
          <a:off x="0" y="0"/>
          <a:ext cx="0" cy="0"/>
          <a:chOff x="0" y="0"/>
          <a:chExt cx="0" cy="0"/>
        </a:xfrm>
      </p:grpSpPr>
      <p:sp>
        <p:nvSpPr>
          <p:cNvPr id="60" name="Google Shape;60;p9"/>
          <p:cNvSpPr/>
          <p:nvPr/>
        </p:nvSpPr>
        <p:spPr>
          <a:xfrm>
            <a:off x="132602" y="1331967"/>
            <a:ext cx="8878800" cy="535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1" name="Google Shape;61;p9"/>
          <p:cNvGrpSpPr/>
          <p:nvPr/>
        </p:nvGrpSpPr>
        <p:grpSpPr>
          <a:xfrm>
            <a:off x="132395" y="168467"/>
            <a:ext cx="8878501" cy="1296651"/>
            <a:chOff x="180850" y="168450"/>
            <a:chExt cx="8781900" cy="1296650"/>
          </a:xfrm>
        </p:grpSpPr>
        <p:sp>
          <p:nvSpPr>
            <p:cNvPr id="62" name="Google Shape;62;p9"/>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9"/>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9"/>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5" name="Google Shape;65;p9"/>
          <p:cNvSpPr txBox="1">
            <a:spLocks noGrp="1"/>
          </p:cNvSpPr>
          <p:nvPr>
            <p:ph type="title"/>
          </p:nvPr>
        </p:nvSpPr>
        <p:spPr>
          <a:xfrm>
            <a:off x="832475" y="168451"/>
            <a:ext cx="7951800" cy="97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66" name="Google Shape;66;p9"/>
          <p:cNvSpPr txBox="1">
            <a:spLocks noGrp="1"/>
          </p:cNvSpPr>
          <p:nvPr>
            <p:ph type="sldNum" idx="12"/>
          </p:nvPr>
        </p:nvSpPr>
        <p:spPr>
          <a:xfrm>
            <a:off x="4297650" y="62315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8453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76599212-6A85-E540-B884-8E41C917E6F6}"/>
              </a:ext>
            </a:extLst>
          </p:cNvPr>
          <p:cNvPicPr>
            <a:picLocks noChangeAspect="1"/>
          </p:cNvPicPr>
          <p:nvPr userDrawn="1"/>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342028" y="205977"/>
            <a:ext cx="8459942" cy="1229803"/>
          </a:xfrm>
          <a:prstGeom prst="rect">
            <a:avLst/>
          </a:prstGeom>
        </p:spPr>
        <p:txBody>
          <a:bodyPr vert="horz" lIns="91440" tIns="0" rIns="91440" bIns="0" rtlCol="0" anchor="ctr">
            <a:noAutofit/>
          </a:bodyPr>
          <a:lstStyle/>
          <a:p>
            <a:r>
              <a:rPr lang="en-US"/>
              <a:t>Headline</a:t>
            </a:r>
          </a:p>
        </p:txBody>
      </p:sp>
      <p:sp>
        <p:nvSpPr>
          <p:cNvPr id="3" name="Text Placeholder 2"/>
          <p:cNvSpPr>
            <a:spLocks noGrp="1"/>
          </p:cNvSpPr>
          <p:nvPr>
            <p:ph type="body" idx="1"/>
          </p:nvPr>
        </p:nvSpPr>
        <p:spPr>
          <a:xfrm>
            <a:off x="342029" y="1570712"/>
            <a:ext cx="8459943" cy="4908465"/>
          </a:xfrm>
          <a:prstGeom prst="rect">
            <a:avLst/>
          </a:prstGeom>
        </p:spPr>
        <p:txBody>
          <a:bodyPr vert="horz" lIns="91440" tIns="45720" rIns="91440" bIns="45720" rtlCol="0">
            <a:normAutofit/>
          </a:body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cess.clarivate.com/login?app=endno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nmc.libguides.com/endnote/fulltex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hyperlink" Target="https://support.clarivate.com/Endnote/s/article/EndNote-Trouble-with-equations?language=en_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dnote.com/downloads/styl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unmc.libguides.com/c.php?g=644589&amp;p=680966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larivate.libguides.com/endnote_training/endnote_onlin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jessicad.king@unmc.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support.clarivate.com/Endnote/s/?language=en_US" TargetMode="External"/><Relationship Id="rId5" Type="http://schemas.openxmlformats.org/officeDocument/2006/relationships/hyperlink" Target="mailto:endnote.support@clarivate.com" TargetMode="External"/><Relationship Id="rId4" Type="http://schemas.openxmlformats.org/officeDocument/2006/relationships/hyperlink" Target="mailto:askus@unmc.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unmc.edu/vcr/rito/software/endnote/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rito@unmc.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EndNote</a:t>
            </a:r>
          </a:p>
        </p:txBody>
      </p:sp>
      <p:sp>
        <p:nvSpPr>
          <p:cNvPr id="3" name="Subtitle 2"/>
          <p:cNvSpPr>
            <a:spLocks noGrp="1"/>
          </p:cNvSpPr>
          <p:nvPr>
            <p:ph type="subTitle" idx="1"/>
          </p:nvPr>
        </p:nvSpPr>
        <p:spPr>
          <a:xfrm>
            <a:off x="1307203" y="3329193"/>
            <a:ext cx="7497432" cy="1721780"/>
          </a:xfrm>
        </p:spPr>
        <p:txBody>
          <a:bodyPr vert="horz" lIns="91440" tIns="45720" rIns="91440" bIns="45720" rtlCol="0" anchor="t">
            <a:normAutofit/>
          </a:bodyPr>
          <a:lstStyle/>
          <a:p>
            <a:r>
              <a:rPr lang="en-US" b="1"/>
              <a:t>Jess King, MLIS</a:t>
            </a:r>
          </a:p>
          <a:p>
            <a:r>
              <a:rPr lang="en-US"/>
              <a:t>Leon S. McGoogan Health Sciences Library</a:t>
            </a:r>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13CB9-EB2E-4C07-AE7F-664FF58BAC4C}"/>
              </a:ext>
            </a:extLst>
          </p:cNvPr>
          <p:cNvSpPr>
            <a:spLocks noGrp="1"/>
          </p:cNvSpPr>
          <p:nvPr>
            <p:ph idx="1"/>
          </p:nvPr>
        </p:nvSpPr>
        <p:spPr>
          <a:xfrm>
            <a:off x="342030" y="6210300"/>
            <a:ext cx="8459942" cy="514777"/>
          </a:xfrm>
        </p:spPr>
        <p:txBody>
          <a:bodyPr>
            <a:normAutofit/>
          </a:bodyPr>
          <a:lstStyle/>
          <a:p>
            <a:r>
              <a:rPr lang="en-US" sz="2400">
                <a:hlinkClick r:id="rId3"/>
              </a:rPr>
              <a:t>https://access.clarivate.com/login?app=endnote</a:t>
            </a:r>
            <a:r>
              <a:rPr lang="en-US" sz="2400"/>
              <a:t> </a:t>
            </a:r>
          </a:p>
        </p:txBody>
      </p:sp>
      <p:sp>
        <p:nvSpPr>
          <p:cNvPr id="3" name="Title 2">
            <a:extLst>
              <a:ext uri="{FF2B5EF4-FFF2-40B4-BE49-F238E27FC236}">
                <a16:creationId xmlns:a16="http://schemas.microsoft.com/office/drawing/2014/main" id="{5A9A8CAE-C77B-4674-A9C1-603981C6A1BF}"/>
              </a:ext>
            </a:extLst>
          </p:cNvPr>
          <p:cNvSpPr>
            <a:spLocks noGrp="1"/>
          </p:cNvSpPr>
          <p:nvPr>
            <p:ph type="title"/>
          </p:nvPr>
        </p:nvSpPr>
        <p:spPr>
          <a:xfrm>
            <a:off x="342030" y="217590"/>
            <a:ext cx="8459940" cy="642382"/>
          </a:xfrm>
        </p:spPr>
        <p:txBody>
          <a:bodyPr/>
          <a:lstStyle/>
          <a:p>
            <a:r>
              <a:rPr lang="en-US"/>
              <a:t>EndNote Online (EN 20 and Older)</a:t>
            </a:r>
          </a:p>
        </p:txBody>
      </p:sp>
      <p:pic>
        <p:nvPicPr>
          <p:cNvPr id="7" name="Picture 6">
            <a:extLst>
              <a:ext uri="{FF2B5EF4-FFF2-40B4-BE49-F238E27FC236}">
                <a16:creationId xmlns:a16="http://schemas.microsoft.com/office/drawing/2014/main" id="{AA6ECF1D-FA8C-4EEC-9544-8465B4A559F2}"/>
              </a:ext>
            </a:extLst>
          </p:cNvPr>
          <p:cNvPicPr>
            <a:picLocks noChangeAspect="1"/>
          </p:cNvPicPr>
          <p:nvPr/>
        </p:nvPicPr>
        <p:blipFill>
          <a:blip r:embed="rId4"/>
          <a:stretch>
            <a:fillRect/>
          </a:stretch>
        </p:blipFill>
        <p:spPr>
          <a:xfrm>
            <a:off x="165971" y="878091"/>
            <a:ext cx="8858285" cy="5115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22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7DD317C1-248C-C8F7-FBF7-310238F9234B}"/>
              </a:ext>
            </a:extLst>
          </p:cNvPr>
          <p:cNvPicPr>
            <a:picLocks noGrp="1" noChangeAspect="1"/>
          </p:cNvPicPr>
          <p:nvPr>
            <p:ph idx="1"/>
          </p:nvPr>
        </p:nvPicPr>
        <p:blipFill>
          <a:blip r:embed="rId3"/>
          <a:stretch>
            <a:fillRect/>
          </a:stretch>
        </p:blipFill>
        <p:spPr>
          <a:xfrm>
            <a:off x="0" y="1779649"/>
            <a:ext cx="9043416" cy="4136583"/>
          </a:xfrm>
        </p:spPr>
      </p:pic>
      <p:sp>
        <p:nvSpPr>
          <p:cNvPr id="3" name="Title 2">
            <a:extLst>
              <a:ext uri="{FF2B5EF4-FFF2-40B4-BE49-F238E27FC236}">
                <a16:creationId xmlns:a16="http://schemas.microsoft.com/office/drawing/2014/main" id="{8AEA653F-FBFE-6673-90BB-846A17B471AB}"/>
              </a:ext>
            </a:extLst>
          </p:cNvPr>
          <p:cNvSpPr>
            <a:spLocks noGrp="1"/>
          </p:cNvSpPr>
          <p:nvPr>
            <p:ph type="title"/>
          </p:nvPr>
        </p:nvSpPr>
        <p:spPr/>
        <p:txBody>
          <a:bodyPr/>
          <a:lstStyle/>
          <a:p>
            <a:r>
              <a:rPr lang="en-US"/>
              <a:t>EndNote Web (EN 21 and Newer)</a:t>
            </a:r>
          </a:p>
        </p:txBody>
      </p:sp>
    </p:spTree>
    <p:extLst>
      <p:ext uri="{BB962C8B-B14F-4D97-AF65-F5344CB8AC3E}">
        <p14:creationId xmlns:p14="http://schemas.microsoft.com/office/powerpoint/2010/main" val="259381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E43EC3-CB30-E3C4-16CE-BEF10F7E2808}"/>
              </a:ext>
            </a:extLst>
          </p:cNvPr>
          <p:cNvSpPr>
            <a:spLocks noGrp="1"/>
          </p:cNvSpPr>
          <p:nvPr>
            <p:ph idx="1"/>
          </p:nvPr>
        </p:nvSpPr>
        <p:spPr>
          <a:xfrm>
            <a:off x="342029" y="1607424"/>
            <a:ext cx="2853932" cy="4953033"/>
          </a:xfrm>
        </p:spPr>
        <p:txBody>
          <a:bodyPr/>
          <a:lstStyle/>
          <a:p>
            <a:r>
              <a:rPr lang="en-US"/>
              <a:t>Go to Edit &gt; Preferences (Windows) or EndNote &gt; Preferences (Mac) </a:t>
            </a:r>
          </a:p>
        </p:txBody>
      </p:sp>
      <p:sp>
        <p:nvSpPr>
          <p:cNvPr id="3" name="Title 2">
            <a:extLst>
              <a:ext uri="{FF2B5EF4-FFF2-40B4-BE49-F238E27FC236}">
                <a16:creationId xmlns:a16="http://schemas.microsoft.com/office/drawing/2014/main" id="{97FA4C4E-E8A0-D318-AC82-DEAA8F17E512}"/>
              </a:ext>
            </a:extLst>
          </p:cNvPr>
          <p:cNvSpPr>
            <a:spLocks noGrp="1"/>
          </p:cNvSpPr>
          <p:nvPr>
            <p:ph type="title"/>
          </p:nvPr>
        </p:nvSpPr>
        <p:spPr/>
        <p:txBody>
          <a:bodyPr/>
          <a:lstStyle/>
          <a:p>
            <a:r>
              <a:rPr lang="en-US"/>
              <a:t>Customizing &gt; Full-Text</a:t>
            </a:r>
          </a:p>
        </p:txBody>
      </p:sp>
      <p:pic>
        <p:nvPicPr>
          <p:cNvPr id="5" name="Picture 4">
            <a:extLst>
              <a:ext uri="{FF2B5EF4-FFF2-40B4-BE49-F238E27FC236}">
                <a16:creationId xmlns:a16="http://schemas.microsoft.com/office/drawing/2014/main" id="{DA21F5A1-645B-4428-98C0-E3D31D5B02AA}"/>
              </a:ext>
            </a:extLst>
          </p:cNvPr>
          <p:cNvPicPr>
            <a:picLocks noChangeAspect="1"/>
          </p:cNvPicPr>
          <p:nvPr/>
        </p:nvPicPr>
        <p:blipFill>
          <a:blip r:embed="rId3"/>
          <a:stretch>
            <a:fillRect/>
          </a:stretch>
        </p:blipFill>
        <p:spPr>
          <a:xfrm>
            <a:off x="3552803" y="1498225"/>
            <a:ext cx="4790476" cy="5171429"/>
          </a:xfrm>
          <a:prstGeom prst="rect">
            <a:avLst/>
          </a:prstGeom>
        </p:spPr>
      </p:pic>
    </p:spTree>
    <p:extLst>
      <p:ext uri="{BB962C8B-B14F-4D97-AF65-F5344CB8AC3E}">
        <p14:creationId xmlns:p14="http://schemas.microsoft.com/office/powerpoint/2010/main" val="242931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B9E23E-AA6C-2262-8BAC-62544B6D2F80}"/>
              </a:ext>
            </a:extLst>
          </p:cNvPr>
          <p:cNvSpPr>
            <a:spLocks noGrp="1"/>
          </p:cNvSpPr>
          <p:nvPr>
            <p:ph idx="1"/>
          </p:nvPr>
        </p:nvSpPr>
        <p:spPr>
          <a:xfrm>
            <a:off x="342030" y="1607425"/>
            <a:ext cx="2827298" cy="3978754"/>
          </a:xfrm>
        </p:spPr>
        <p:txBody>
          <a:bodyPr vert="horz" lIns="91440" tIns="45720" rIns="91440" bIns="45720" rtlCol="0" anchor="t">
            <a:normAutofit fontScale="92500" lnSpcReduction="20000"/>
          </a:bodyPr>
          <a:lstStyle/>
          <a:p>
            <a:pPr marL="514350" indent="-514350">
              <a:buAutoNum type="arabicPeriod"/>
            </a:pPr>
            <a:r>
              <a:rPr lang="en-US"/>
              <a:t>Find Full Text</a:t>
            </a:r>
          </a:p>
          <a:p>
            <a:pPr marL="514350" indent="-514350">
              <a:buAutoNum type="arabicPeriod"/>
            </a:pPr>
            <a:r>
              <a:rPr lang="en-US"/>
              <a:t>Check the boxes for:</a:t>
            </a:r>
            <a:endParaRPr lang="en-US" dirty="0"/>
          </a:p>
          <a:p>
            <a:pPr marL="1125855" lvl="1" indent="-514350">
              <a:buFont typeface="Courier New"/>
              <a:buChar char="o"/>
            </a:pPr>
            <a:r>
              <a:rPr lang="en-US" dirty="0"/>
              <a:t>DOI</a:t>
            </a:r>
          </a:p>
          <a:p>
            <a:pPr marL="1125855" lvl="1" indent="-514350">
              <a:buFont typeface="Courier New"/>
              <a:buChar char="o"/>
            </a:pPr>
            <a:r>
              <a:rPr lang="en-US" dirty="0"/>
              <a:t>PubMed</a:t>
            </a:r>
          </a:p>
          <a:p>
            <a:pPr marL="1125855" lvl="1" indent="-514350">
              <a:buFont typeface="Courier New"/>
              <a:buChar char="o"/>
            </a:pPr>
            <a:r>
              <a:rPr lang="en-US" dirty="0" err="1"/>
              <a:t>OpenURL</a:t>
            </a:r>
          </a:p>
          <a:p>
            <a:pPr marL="514350" indent="-514350">
              <a:buAutoNum type="arabicPeriod"/>
            </a:pPr>
            <a:r>
              <a:rPr lang="en-US"/>
              <a:t>Enter in the </a:t>
            </a:r>
            <a:r>
              <a:rPr lang="en-US" dirty="0"/>
              <a:t>URL</a:t>
            </a:r>
            <a:endParaRPr lang="en-US"/>
          </a:p>
          <a:p>
            <a:pPr marL="514350" indent="-514350">
              <a:buAutoNum type="arabicPeriod"/>
            </a:pPr>
            <a:r>
              <a:rPr lang="en-US" dirty="0"/>
              <a:t>Click OK</a:t>
            </a:r>
          </a:p>
          <a:p>
            <a:endParaRPr lang="en-US"/>
          </a:p>
        </p:txBody>
      </p:sp>
      <p:sp>
        <p:nvSpPr>
          <p:cNvPr id="3" name="Title 2">
            <a:extLst>
              <a:ext uri="{FF2B5EF4-FFF2-40B4-BE49-F238E27FC236}">
                <a16:creationId xmlns:a16="http://schemas.microsoft.com/office/drawing/2014/main" id="{6E004D32-18AB-B5BD-C14A-809311C0EB11}"/>
              </a:ext>
            </a:extLst>
          </p:cNvPr>
          <p:cNvSpPr>
            <a:spLocks noGrp="1"/>
          </p:cNvSpPr>
          <p:nvPr>
            <p:ph type="title"/>
          </p:nvPr>
        </p:nvSpPr>
        <p:spPr/>
        <p:txBody>
          <a:bodyPr/>
          <a:lstStyle/>
          <a:p>
            <a:r>
              <a:rPr lang="en-US"/>
              <a:t>Customizing &gt; Full-Text</a:t>
            </a:r>
          </a:p>
        </p:txBody>
      </p:sp>
      <p:pic>
        <p:nvPicPr>
          <p:cNvPr id="5" name="Picture 4">
            <a:extLst>
              <a:ext uri="{FF2B5EF4-FFF2-40B4-BE49-F238E27FC236}">
                <a16:creationId xmlns:a16="http://schemas.microsoft.com/office/drawing/2014/main" id="{ABB6E4FD-BDC3-7EF5-D676-4806DBE677DC}"/>
              </a:ext>
            </a:extLst>
          </p:cNvPr>
          <p:cNvPicPr>
            <a:picLocks noChangeAspect="1"/>
          </p:cNvPicPr>
          <p:nvPr/>
        </p:nvPicPr>
        <p:blipFill>
          <a:blip r:embed="rId3"/>
          <a:stretch>
            <a:fillRect/>
          </a:stretch>
        </p:blipFill>
        <p:spPr>
          <a:xfrm>
            <a:off x="3389291" y="1158244"/>
            <a:ext cx="5754709" cy="4541511"/>
          </a:xfrm>
          <a:prstGeom prst="rect">
            <a:avLst/>
          </a:prstGeom>
        </p:spPr>
      </p:pic>
      <p:sp>
        <p:nvSpPr>
          <p:cNvPr id="7" name="Content Placeholder 1">
            <a:extLst>
              <a:ext uri="{FF2B5EF4-FFF2-40B4-BE49-F238E27FC236}">
                <a16:creationId xmlns:a16="http://schemas.microsoft.com/office/drawing/2014/main" id="{1DC9997C-06D6-02A7-1682-51CC25B5EA6B}"/>
              </a:ext>
            </a:extLst>
          </p:cNvPr>
          <p:cNvSpPr txBox="1">
            <a:spLocks/>
          </p:cNvSpPr>
          <p:nvPr/>
        </p:nvSpPr>
        <p:spPr>
          <a:xfrm>
            <a:off x="452011" y="6156630"/>
            <a:ext cx="7703698" cy="678576"/>
          </a:xfrm>
          <a:prstGeom prst="rect">
            <a:avLst/>
          </a:prstGeom>
        </p:spPr>
        <p:txBody>
          <a:bodyPr vert="horz" lIns="91440" tIns="45720" rIns="91440" bIns="45720" rtlCol="0">
            <a:normAutofit fontScale="85000" lnSpcReduction="20000"/>
          </a:bodyPr>
          <a:lst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lnSpc>
                <a:spcPct val="90000"/>
              </a:lnSpc>
              <a:spcBef>
                <a:spcPct val="20000"/>
              </a:spcBef>
              <a:buFont typeface="Wingdings" charset="2"/>
              <a:buChar char="§"/>
              <a:tabLst/>
              <a:defRPr sz="2800" kern="1200">
                <a:solidFill>
                  <a:schemeClr val="tx1"/>
                </a:solidFill>
                <a:latin typeface="Arial"/>
                <a:ea typeface="+mn-ea"/>
                <a:cs typeface="Arial"/>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t>Link to URL: </a:t>
            </a:r>
            <a:r>
              <a:rPr lang="en-US">
                <a:hlinkClick r:id="rId4"/>
              </a:rPr>
              <a:t>https://unmc.libguides.com/endnote/fulltext</a:t>
            </a:r>
            <a:r>
              <a:rPr lang="en-US"/>
              <a:t> </a:t>
            </a:r>
          </a:p>
        </p:txBody>
      </p:sp>
    </p:spTree>
    <p:extLst>
      <p:ext uri="{BB962C8B-B14F-4D97-AF65-F5344CB8AC3E}">
        <p14:creationId xmlns:p14="http://schemas.microsoft.com/office/powerpoint/2010/main" val="144398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63" y="1876311"/>
            <a:ext cx="8236475" cy="1609107"/>
          </a:xfrm>
        </p:spPr>
        <p:txBody>
          <a:bodyPr/>
          <a:lstStyle/>
          <a:p>
            <a:r>
              <a:rPr lang="en-US"/>
              <a:t>2. Adding Citation Records to EndNote</a:t>
            </a:r>
          </a:p>
        </p:txBody>
      </p:sp>
      <p:sp>
        <p:nvSpPr>
          <p:cNvPr id="4" name="Google Shape;398;p42">
            <a:extLst>
              <a:ext uri="{FF2B5EF4-FFF2-40B4-BE49-F238E27FC236}">
                <a16:creationId xmlns:a16="http://schemas.microsoft.com/office/drawing/2014/main" id="{C4B3B503-0A57-4676-AB1D-4D002C71FD0C}"/>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5" name="Google Shape;415;p42">
            <a:extLst>
              <a:ext uri="{FF2B5EF4-FFF2-40B4-BE49-F238E27FC236}">
                <a16:creationId xmlns:a16="http://schemas.microsoft.com/office/drawing/2014/main" id="{D384BB61-8418-48F1-9962-79C0F992503B}"/>
              </a:ext>
            </a:extLst>
          </p:cNvPr>
          <p:cNvGrpSpPr/>
          <p:nvPr/>
        </p:nvGrpSpPr>
        <p:grpSpPr>
          <a:xfrm>
            <a:off x="2824664" y="5650100"/>
            <a:ext cx="473400" cy="473400"/>
            <a:chOff x="2824664" y="3576300"/>
            <a:chExt cx="473400" cy="473400"/>
          </a:xfrm>
        </p:grpSpPr>
        <p:sp>
          <p:nvSpPr>
            <p:cNvPr id="6" name="Google Shape;416;p42">
              <a:extLst>
                <a:ext uri="{FF2B5EF4-FFF2-40B4-BE49-F238E27FC236}">
                  <a16:creationId xmlns:a16="http://schemas.microsoft.com/office/drawing/2014/main" id="{ADA91A58-B23A-47B1-9B22-1A06D0DB346F}"/>
                </a:ext>
              </a:extLst>
            </p:cNvPr>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17;p42">
              <a:extLst>
                <a:ext uri="{FF2B5EF4-FFF2-40B4-BE49-F238E27FC236}">
                  <a16:creationId xmlns:a16="http://schemas.microsoft.com/office/drawing/2014/main" id="{14437CE5-4516-4FB6-86A2-0570149FF004}"/>
                </a:ext>
              </a:extLst>
            </p:cNvPr>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2</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41414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E43A0D-F21A-4038-AEFC-FFDF53A86AB8}"/>
              </a:ext>
            </a:extLst>
          </p:cNvPr>
          <p:cNvSpPr>
            <a:spLocks noGrp="1"/>
          </p:cNvSpPr>
          <p:nvPr>
            <p:ph idx="1"/>
          </p:nvPr>
        </p:nvSpPr>
        <p:spPr/>
        <p:txBody>
          <a:bodyPr/>
          <a:lstStyle/>
          <a:p>
            <a:pPr marL="457200" indent="-457200">
              <a:buFont typeface="Arial" panose="020B0604020202020204" pitchFamily="34" charset="0"/>
              <a:buChar char="•"/>
            </a:pPr>
            <a:r>
              <a:rPr lang="en-US"/>
              <a:t>Exporting citations from online resources:</a:t>
            </a:r>
          </a:p>
          <a:p>
            <a:pPr marL="1068902" lvl="1" indent="-457200">
              <a:buFont typeface="Arial" panose="020B0604020202020204" pitchFamily="34" charset="0"/>
              <a:buChar char="•"/>
            </a:pPr>
            <a:r>
              <a:rPr lang="en-US"/>
              <a:t>PubMed</a:t>
            </a:r>
          </a:p>
          <a:p>
            <a:pPr marL="1068902" lvl="1" indent="-457200">
              <a:buFont typeface="Arial" panose="020B0604020202020204" pitchFamily="34" charset="0"/>
              <a:buChar char="•"/>
            </a:pPr>
            <a:r>
              <a:rPr lang="en-US"/>
              <a:t>EBSCO (CINAHL, Dentistry Source, etc.)</a:t>
            </a:r>
          </a:p>
          <a:p>
            <a:pPr marL="1068902" lvl="1" indent="-457200">
              <a:buFont typeface="Arial" panose="020B0604020202020204" pitchFamily="34" charset="0"/>
              <a:buChar char="•"/>
            </a:pPr>
            <a:r>
              <a:rPr lang="en-US"/>
              <a:t>Embase</a:t>
            </a:r>
          </a:p>
          <a:p>
            <a:pPr marL="457200" indent="-457200">
              <a:buFont typeface="Arial" panose="020B0604020202020204" pitchFamily="34" charset="0"/>
              <a:buChar char="•"/>
            </a:pPr>
            <a:r>
              <a:rPr lang="en-US"/>
              <a:t>Importing records into EndNote</a:t>
            </a:r>
          </a:p>
        </p:txBody>
      </p:sp>
      <p:sp>
        <p:nvSpPr>
          <p:cNvPr id="3" name="Title 2">
            <a:extLst>
              <a:ext uri="{FF2B5EF4-FFF2-40B4-BE49-F238E27FC236}">
                <a16:creationId xmlns:a16="http://schemas.microsoft.com/office/drawing/2014/main" id="{4FA51828-3590-496C-A767-002AAF8E34C0}"/>
              </a:ext>
            </a:extLst>
          </p:cNvPr>
          <p:cNvSpPr>
            <a:spLocks noGrp="1"/>
          </p:cNvSpPr>
          <p:nvPr>
            <p:ph type="title"/>
          </p:nvPr>
        </p:nvSpPr>
        <p:spPr/>
        <p:txBody>
          <a:bodyPr/>
          <a:lstStyle/>
          <a:p>
            <a:r>
              <a:rPr lang="en-US"/>
              <a:t>Live Demo</a:t>
            </a:r>
          </a:p>
        </p:txBody>
      </p:sp>
    </p:spTree>
    <p:extLst>
      <p:ext uri="{BB962C8B-B14F-4D97-AF65-F5344CB8AC3E}">
        <p14:creationId xmlns:p14="http://schemas.microsoft.com/office/powerpoint/2010/main" val="22525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EA4D9B-EC70-44F1-A7EA-466374AC6DDD}"/>
              </a:ext>
            </a:extLst>
          </p:cNvPr>
          <p:cNvSpPr>
            <a:spLocks noGrp="1"/>
          </p:cNvSpPr>
          <p:nvPr>
            <p:ph type="title"/>
          </p:nvPr>
        </p:nvSpPr>
        <p:spPr>
          <a:xfrm>
            <a:off x="453762" y="1916068"/>
            <a:ext cx="8236475" cy="1609107"/>
          </a:xfrm>
        </p:spPr>
        <p:txBody>
          <a:bodyPr/>
          <a:lstStyle/>
          <a:p>
            <a:r>
              <a:rPr lang="en-US"/>
              <a:t>3. Customizing EndNote</a:t>
            </a:r>
          </a:p>
        </p:txBody>
      </p:sp>
      <p:sp>
        <p:nvSpPr>
          <p:cNvPr id="3" name="Google Shape;398;p42">
            <a:extLst>
              <a:ext uri="{FF2B5EF4-FFF2-40B4-BE49-F238E27FC236}">
                <a16:creationId xmlns:a16="http://schemas.microsoft.com/office/drawing/2014/main" id="{5A379AD0-07F7-4AE5-AF3B-F45D51340318}"/>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3;p42">
            <a:extLst>
              <a:ext uri="{FF2B5EF4-FFF2-40B4-BE49-F238E27FC236}">
                <a16:creationId xmlns:a16="http://schemas.microsoft.com/office/drawing/2014/main" id="{8DDE00FE-9DBE-440B-BC6D-AAB0A8BCD8B1}"/>
              </a:ext>
            </a:extLst>
          </p:cNvPr>
          <p:cNvGrpSpPr/>
          <p:nvPr/>
        </p:nvGrpSpPr>
        <p:grpSpPr>
          <a:xfrm>
            <a:off x="3814414" y="3634077"/>
            <a:ext cx="473400" cy="473400"/>
            <a:chOff x="3814414" y="1703401"/>
            <a:chExt cx="473400" cy="473400"/>
          </a:xfrm>
        </p:grpSpPr>
        <p:sp>
          <p:nvSpPr>
            <p:cNvPr id="5" name="Google Shape;404;p42">
              <a:extLst>
                <a:ext uri="{FF2B5EF4-FFF2-40B4-BE49-F238E27FC236}">
                  <a16:creationId xmlns:a16="http://schemas.microsoft.com/office/drawing/2014/main" id="{C0301F06-B784-42CF-93EB-C968457BF922}"/>
                </a:ext>
              </a:extLst>
            </p:cNvPr>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05;p42">
              <a:extLst>
                <a:ext uri="{FF2B5EF4-FFF2-40B4-BE49-F238E27FC236}">
                  <a16:creationId xmlns:a16="http://schemas.microsoft.com/office/drawing/2014/main" id="{856B26AE-9E6E-4922-9B36-7D26C93C64AA}"/>
                </a:ext>
              </a:extLst>
            </p:cNvPr>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3</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40353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E43A0D-F21A-4038-AEFC-FFDF53A86AB8}"/>
              </a:ext>
            </a:extLst>
          </p:cNvPr>
          <p:cNvSpPr>
            <a:spLocks noGrp="1"/>
          </p:cNvSpPr>
          <p:nvPr>
            <p:ph idx="1"/>
          </p:nvPr>
        </p:nvSpPr>
        <p:spPr/>
        <p:txBody>
          <a:bodyPr/>
          <a:lstStyle/>
          <a:p>
            <a:pPr marL="457200" indent="-457200">
              <a:buFont typeface="Arial" panose="020B0604020202020204" pitchFamily="34" charset="0"/>
              <a:buChar char="•"/>
            </a:pPr>
            <a:r>
              <a:rPr lang="en-US"/>
              <a:t>Create groups in an EndNote Library and adding citations</a:t>
            </a:r>
          </a:p>
          <a:p>
            <a:pPr marL="457200" indent="-457200">
              <a:buFont typeface="Arial" panose="020B0604020202020204" pitchFamily="34" charset="0"/>
              <a:buChar char="•"/>
            </a:pPr>
            <a:r>
              <a:rPr lang="en-US"/>
              <a:t>Editing citation records and attaching a PDF</a:t>
            </a:r>
          </a:p>
          <a:p>
            <a:pPr marL="457200" indent="-457200">
              <a:buFont typeface="Arial" panose="020B0604020202020204" pitchFamily="34" charset="0"/>
              <a:buChar char="•"/>
            </a:pPr>
            <a:r>
              <a:rPr lang="en-US"/>
              <a:t>Creating a quick bibliography/reference list</a:t>
            </a:r>
          </a:p>
          <a:p>
            <a:pPr marL="457200" indent="-457200">
              <a:buFont typeface="Arial" panose="020B0604020202020204" pitchFamily="34" charset="0"/>
              <a:buChar char="•"/>
            </a:pPr>
            <a:r>
              <a:rPr lang="en-US"/>
              <a:t>Syncing EndNote to EndNote online</a:t>
            </a:r>
          </a:p>
          <a:p>
            <a:pPr marL="457200" indent="-457200">
              <a:buFont typeface="Arial" panose="020B0604020202020204" pitchFamily="34" charset="0"/>
              <a:buChar char="•"/>
            </a:pPr>
            <a:r>
              <a:rPr lang="en-US"/>
              <a:t>Sharing your EndNote library and groups</a:t>
            </a:r>
          </a:p>
        </p:txBody>
      </p:sp>
      <p:sp>
        <p:nvSpPr>
          <p:cNvPr id="3" name="Title 2">
            <a:extLst>
              <a:ext uri="{FF2B5EF4-FFF2-40B4-BE49-F238E27FC236}">
                <a16:creationId xmlns:a16="http://schemas.microsoft.com/office/drawing/2014/main" id="{4FA51828-3590-496C-A767-002AAF8E34C0}"/>
              </a:ext>
            </a:extLst>
          </p:cNvPr>
          <p:cNvSpPr>
            <a:spLocks noGrp="1"/>
          </p:cNvSpPr>
          <p:nvPr>
            <p:ph type="title"/>
          </p:nvPr>
        </p:nvSpPr>
        <p:spPr/>
        <p:txBody>
          <a:bodyPr/>
          <a:lstStyle/>
          <a:p>
            <a:r>
              <a:rPr lang="en-US"/>
              <a:t>Live Demo</a:t>
            </a:r>
          </a:p>
        </p:txBody>
      </p:sp>
    </p:spTree>
    <p:extLst>
      <p:ext uri="{BB962C8B-B14F-4D97-AF65-F5344CB8AC3E}">
        <p14:creationId xmlns:p14="http://schemas.microsoft.com/office/powerpoint/2010/main" val="345424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Writing with EndNote</a:t>
            </a:r>
          </a:p>
        </p:txBody>
      </p:sp>
      <p:sp>
        <p:nvSpPr>
          <p:cNvPr id="3" name="Google Shape;398;p42">
            <a:extLst>
              <a:ext uri="{FF2B5EF4-FFF2-40B4-BE49-F238E27FC236}">
                <a16:creationId xmlns:a16="http://schemas.microsoft.com/office/drawing/2014/main" id="{35BDD278-CD7E-4142-8DBA-2A9EA054C589}"/>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12;p42">
            <a:extLst>
              <a:ext uri="{FF2B5EF4-FFF2-40B4-BE49-F238E27FC236}">
                <a16:creationId xmlns:a16="http://schemas.microsoft.com/office/drawing/2014/main" id="{FC88E483-52D8-4D6A-B879-505362D14329}"/>
              </a:ext>
            </a:extLst>
          </p:cNvPr>
          <p:cNvGrpSpPr/>
          <p:nvPr/>
        </p:nvGrpSpPr>
        <p:grpSpPr>
          <a:xfrm>
            <a:off x="4852739" y="5602392"/>
            <a:ext cx="473400" cy="473400"/>
            <a:chOff x="4852739" y="3576300"/>
            <a:chExt cx="473400" cy="473400"/>
          </a:xfrm>
        </p:grpSpPr>
        <p:sp>
          <p:nvSpPr>
            <p:cNvPr id="5" name="Google Shape;413;p42">
              <a:extLst>
                <a:ext uri="{FF2B5EF4-FFF2-40B4-BE49-F238E27FC236}">
                  <a16:creationId xmlns:a16="http://schemas.microsoft.com/office/drawing/2014/main" id="{07364595-9464-4C21-AB42-34F4FDF88907}"/>
                </a:ext>
              </a:extLst>
            </p:cNvPr>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14;p42">
              <a:extLst>
                <a:ext uri="{FF2B5EF4-FFF2-40B4-BE49-F238E27FC236}">
                  <a16:creationId xmlns:a16="http://schemas.microsoft.com/office/drawing/2014/main" id="{1EB72CE6-92EF-484B-B37A-FB6491DC331C}"/>
                </a:ext>
              </a:extLst>
            </p:cNvPr>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4</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67339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684D8-72BE-7BEE-6B40-F1AC4BB07F98}"/>
              </a:ext>
            </a:extLst>
          </p:cNvPr>
          <p:cNvSpPr>
            <a:spLocks noGrp="1"/>
          </p:cNvSpPr>
          <p:nvPr>
            <p:ph type="title"/>
          </p:nvPr>
        </p:nvSpPr>
        <p:spPr/>
        <p:txBody>
          <a:bodyPr/>
          <a:lstStyle/>
          <a:p>
            <a:r>
              <a:rPr lang="en-US"/>
              <a:t>Using the EndNote tab in Microsoft Word (desktop app)</a:t>
            </a:r>
          </a:p>
        </p:txBody>
      </p:sp>
    </p:spTree>
    <p:extLst>
      <p:ext uri="{BB962C8B-B14F-4D97-AF65-F5344CB8AC3E}">
        <p14:creationId xmlns:p14="http://schemas.microsoft.com/office/powerpoint/2010/main" val="298195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8" name="Google Shape;398;p42"/>
          <p:cNvSpPr/>
          <p:nvPr/>
        </p:nvSpPr>
        <p:spPr>
          <a:xfrm>
            <a:off x="0" y="322827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99" name="Google Shape;399;p42"/>
          <p:cNvSpPr/>
          <p:nvPr/>
        </p:nvSpPr>
        <p:spPr>
          <a:xfrm>
            <a:off x="0" y="322827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endParaRPr>
              <a:solidFill>
                <a:schemeClr val="lt1"/>
              </a:solidFill>
              <a:latin typeface="Calibri"/>
              <a:ea typeface="Calibri"/>
              <a:cs typeface="Calibri"/>
              <a:sym typeface="Calibri"/>
            </a:endParaRPr>
          </a:p>
        </p:txBody>
      </p:sp>
      <p:grpSp>
        <p:nvGrpSpPr>
          <p:cNvPr id="400" name="Google Shape;400;p42"/>
          <p:cNvGrpSpPr/>
          <p:nvPr/>
        </p:nvGrpSpPr>
        <p:grpSpPr>
          <a:xfrm>
            <a:off x="1786339" y="2560651"/>
            <a:ext cx="473400" cy="473400"/>
            <a:chOff x="1786339" y="1703401"/>
            <a:chExt cx="473400" cy="473400"/>
          </a:xfrm>
        </p:grpSpPr>
        <p:sp>
          <p:nvSpPr>
            <p:cNvPr id="401" name="Google Shape;401;p42"/>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2" name="Google Shape;402;p42"/>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1</a:t>
              </a:r>
              <a:endParaRPr sz="600">
                <a:solidFill>
                  <a:schemeClr val="dk2"/>
                </a:solidFill>
                <a:latin typeface="Source Sans Pro"/>
                <a:ea typeface="Source Sans Pro"/>
                <a:cs typeface="Source Sans Pro"/>
                <a:sym typeface="Source Sans Pro"/>
              </a:endParaRPr>
            </a:p>
          </p:txBody>
        </p:sp>
      </p:grpSp>
      <p:grpSp>
        <p:nvGrpSpPr>
          <p:cNvPr id="403" name="Google Shape;403;p42"/>
          <p:cNvGrpSpPr/>
          <p:nvPr/>
        </p:nvGrpSpPr>
        <p:grpSpPr>
          <a:xfrm>
            <a:off x="3814414" y="2560651"/>
            <a:ext cx="473400" cy="473400"/>
            <a:chOff x="3814414" y="1703401"/>
            <a:chExt cx="473400" cy="473400"/>
          </a:xfrm>
        </p:grpSpPr>
        <p:sp>
          <p:nvSpPr>
            <p:cNvPr id="404" name="Google Shape;404;p42"/>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5" name="Google Shape;405;p42"/>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3</a:t>
              </a:r>
              <a:endParaRPr sz="600">
                <a:solidFill>
                  <a:schemeClr val="dk2"/>
                </a:solidFill>
                <a:latin typeface="Source Sans Pro"/>
                <a:ea typeface="Source Sans Pro"/>
                <a:cs typeface="Source Sans Pro"/>
                <a:sym typeface="Source Sans Pro"/>
              </a:endParaRPr>
            </a:p>
          </p:txBody>
        </p:sp>
      </p:grpSp>
      <p:grpSp>
        <p:nvGrpSpPr>
          <p:cNvPr id="406" name="Google Shape;406;p42"/>
          <p:cNvGrpSpPr/>
          <p:nvPr/>
        </p:nvGrpSpPr>
        <p:grpSpPr>
          <a:xfrm>
            <a:off x="5842489" y="2560651"/>
            <a:ext cx="473400" cy="473400"/>
            <a:chOff x="5842489" y="1703401"/>
            <a:chExt cx="473400" cy="473400"/>
          </a:xfrm>
        </p:grpSpPr>
        <p:sp>
          <p:nvSpPr>
            <p:cNvPr id="407" name="Google Shape;407;p42"/>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8" name="Google Shape;408;p42"/>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5</a:t>
              </a:r>
              <a:endParaRPr sz="600">
                <a:solidFill>
                  <a:schemeClr val="dk2"/>
                </a:solidFill>
                <a:latin typeface="Source Sans Pro"/>
                <a:ea typeface="Source Sans Pro"/>
                <a:cs typeface="Source Sans Pro"/>
                <a:sym typeface="Source Sans Pro"/>
              </a:endParaRPr>
            </a:p>
          </p:txBody>
        </p:sp>
      </p:grpSp>
      <p:grpSp>
        <p:nvGrpSpPr>
          <p:cNvPr id="409" name="Google Shape;409;p42"/>
          <p:cNvGrpSpPr/>
          <p:nvPr/>
        </p:nvGrpSpPr>
        <p:grpSpPr>
          <a:xfrm>
            <a:off x="6880814" y="4433550"/>
            <a:ext cx="473400" cy="473400"/>
            <a:chOff x="6880814" y="3576300"/>
            <a:chExt cx="473400" cy="473400"/>
          </a:xfrm>
        </p:grpSpPr>
        <p:sp>
          <p:nvSpPr>
            <p:cNvPr id="410" name="Google Shape;410;p42"/>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1" name="Google Shape;411;p42"/>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6</a:t>
              </a:r>
              <a:endParaRPr sz="600">
                <a:solidFill>
                  <a:schemeClr val="dk2"/>
                </a:solidFill>
                <a:latin typeface="Source Sans Pro"/>
                <a:ea typeface="Source Sans Pro"/>
                <a:cs typeface="Source Sans Pro"/>
                <a:sym typeface="Source Sans Pro"/>
              </a:endParaRPr>
            </a:p>
          </p:txBody>
        </p:sp>
      </p:grpSp>
      <p:grpSp>
        <p:nvGrpSpPr>
          <p:cNvPr id="412" name="Google Shape;412;p42"/>
          <p:cNvGrpSpPr/>
          <p:nvPr/>
        </p:nvGrpSpPr>
        <p:grpSpPr>
          <a:xfrm>
            <a:off x="4852739" y="4433550"/>
            <a:ext cx="473400" cy="473400"/>
            <a:chOff x="4852739" y="3576300"/>
            <a:chExt cx="473400" cy="473400"/>
          </a:xfrm>
        </p:grpSpPr>
        <p:sp>
          <p:nvSpPr>
            <p:cNvPr id="413" name="Google Shape;413;p42"/>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4" name="Google Shape;414;p42"/>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4</a:t>
              </a:r>
              <a:endParaRPr sz="600">
                <a:solidFill>
                  <a:schemeClr val="dk2"/>
                </a:solidFill>
                <a:latin typeface="Source Sans Pro"/>
                <a:ea typeface="Source Sans Pro"/>
                <a:cs typeface="Source Sans Pro"/>
                <a:sym typeface="Source Sans Pro"/>
              </a:endParaRPr>
            </a:p>
          </p:txBody>
        </p:sp>
      </p:grpSp>
      <p:grpSp>
        <p:nvGrpSpPr>
          <p:cNvPr id="415" name="Google Shape;415;p42"/>
          <p:cNvGrpSpPr/>
          <p:nvPr/>
        </p:nvGrpSpPr>
        <p:grpSpPr>
          <a:xfrm>
            <a:off x="2824664" y="4433550"/>
            <a:ext cx="473400" cy="473400"/>
            <a:chOff x="2824664" y="3576300"/>
            <a:chExt cx="473400" cy="473400"/>
          </a:xfrm>
        </p:grpSpPr>
        <p:sp>
          <p:nvSpPr>
            <p:cNvPr id="416" name="Google Shape;416;p42"/>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7" name="Google Shape;417;p42"/>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2</a:t>
              </a:r>
              <a:endParaRPr sz="600">
                <a:solidFill>
                  <a:schemeClr val="dk2"/>
                </a:solidFill>
                <a:latin typeface="Source Sans Pro"/>
                <a:ea typeface="Source Sans Pro"/>
                <a:cs typeface="Source Sans Pro"/>
                <a:sym typeface="Source Sans Pro"/>
              </a:endParaRPr>
            </a:p>
          </p:txBody>
        </p:sp>
      </p:grpSp>
      <p:sp>
        <p:nvSpPr>
          <p:cNvPr id="418" name="Google Shape;418;p42"/>
          <p:cNvSpPr txBox="1"/>
          <p:nvPr/>
        </p:nvSpPr>
        <p:spPr>
          <a:xfrm>
            <a:off x="1379850" y="2013350"/>
            <a:ext cx="1286400" cy="533400"/>
          </a:xfrm>
          <a:prstGeom prst="rect">
            <a:avLst/>
          </a:prstGeom>
          <a:noFill/>
          <a:ln>
            <a:noFill/>
          </a:ln>
        </p:spPr>
        <p:txBody>
          <a:bodyPr spcFirstLastPara="1" wrap="square" lIns="0" tIns="0" rIns="0" bIns="0" anchor="b" anchorCtr="0">
            <a:noAutofit/>
          </a:bodyPr>
          <a:lstStyle/>
          <a:p>
            <a:pPr algn="ctr"/>
            <a:r>
              <a:rPr lang="en" sz="900">
                <a:solidFill>
                  <a:schemeClr val="dk2"/>
                </a:solidFill>
                <a:latin typeface="Source Sans Pro"/>
                <a:ea typeface="Source Sans Pro"/>
                <a:cs typeface="Source Sans Pro"/>
                <a:sym typeface="Source Sans Pro"/>
              </a:rPr>
              <a:t>Introduction to EndNote</a:t>
            </a:r>
            <a:endParaRPr sz="900">
              <a:solidFill>
                <a:schemeClr val="dk2"/>
              </a:solidFill>
              <a:latin typeface="Source Sans Pro"/>
              <a:ea typeface="Source Sans Pro"/>
              <a:cs typeface="Source Sans Pro"/>
              <a:sym typeface="Source Sans Pro"/>
            </a:endParaRPr>
          </a:p>
        </p:txBody>
      </p:sp>
      <p:sp>
        <p:nvSpPr>
          <p:cNvPr id="419" name="Google Shape;419;p42"/>
          <p:cNvSpPr txBox="1"/>
          <p:nvPr/>
        </p:nvSpPr>
        <p:spPr>
          <a:xfrm>
            <a:off x="3377205" y="2013350"/>
            <a:ext cx="1286400" cy="533400"/>
          </a:xfrm>
          <a:prstGeom prst="rect">
            <a:avLst/>
          </a:prstGeom>
          <a:noFill/>
          <a:ln>
            <a:noFill/>
          </a:ln>
        </p:spPr>
        <p:txBody>
          <a:bodyPr spcFirstLastPara="1" wrap="square" lIns="0" tIns="0" rIns="0" bIns="0" anchor="b" anchorCtr="0">
            <a:noAutofit/>
          </a:bodyPr>
          <a:lstStyle/>
          <a:p>
            <a:pPr algn="ctr"/>
            <a:r>
              <a:rPr lang="en" sz="900">
                <a:solidFill>
                  <a:schemeClr val="dk2"/>
                </a:solidFill>
                <a:latin typeface="Source Sans Pro"/>
                <a:ea typeface="Source Sans Pro"/>
                <a:cs typeface="Source Sans Pro"/>
                <a:sym typeface="Source Sans Pro"/>
              </a:rPr>
              <a:t>Customizing EndNote</a:t>
            </a:r>
            <a:endParaRPr sz="900">
              <a:solidFill>
                <a:schemeClr val="dk2"/>
              </a:solidFill>
              <a:latin typeface="Source Sans Pro"/>
              <a:ea typeface="Source Sans Pro"/>
              <a:cs typeface="Source Sans Pro"/>
              <a:sym typeface="Source Sans Pro"/>
            </a:endParaRPr>
          </a:p>
        </p:txBody>
      </p:sp>
      <p:sp>
        <p:nvSpPr>
          <p:cNvPr id="420" name="Google Shape;420;p42"/>
          <p:cNvSpPr txBox="1"/>
          <p:nvPr/>
        </p:nvSpPr>
        <p:spPr>
          <a:xfrm>
            <a:off x="5436010" y="2013350"/>
            <a:ext cx="1286400" cy="533400"/>
          </a:xfrm>
          <a:prstGeom prst="rect">
            <a:avLst/>
          </a:prstGeom>
          <a:noFill/>
          <a:ln>
            <a:noFill/>
          </a:ln>
        </p:spPr>
        <p:txBody>
          <a:bodyPr spcFirstLastPara="1" wrap="square" lIns="0" tIns="0" rIns="0" bIns="0" anchor="b" anchorCtr="0">
            <a:noAutofit/>
          </a:bodyPr>
          <a:lstStyle/>
          <a:p>
            <a:pPr algn="ctr"/>
            <a:r>
              <a:rPr lang="en" sz="900">
                <a:solidFill>
                  <a:schemeClr val="dk2"/>
                </a:solidFill>
                <a:latin typeface="Source Sans Pro"/>
                <a:ea typeface="Source Sans Pro"/>
                <a:cs typeface="Source Sans Pro"/>
                <a:sym typeface="Source Sans Pro"/>
              </a:rPr>
              <a:t>Available Resources</a:t>
            </a:r>
            <a:endParaRPr sz="900">
              <a:solidFill>
                <a:schemeClr val="dk2"/>
              </a:solidFill>
              <a:latin typeface="Source Sans Pro"/>
              <a:ea typeface="Source Sans Pro"/>
              <a:cs typeface="Source Sans Pro"/>
              <a:sym typeface="Source Sans Pro"/>
            </a:endParaRPr>
          </a:p>
        </p:txBody>
      </p:sp>
      <p:sp>
        <p:nvSpPr>
          <p:cNvPr id="421" name="Google Shape;421;p42"/>
          <p:cNvSpPr txBox="1"/>
          <p:nvPr/>
        </p:nvSpPr>
        <p:spPr>
          <a:xfrm>
            <a:off x="2418175" y="4920850"/>
            <a:ext cx="1286400" cy="533400"/>
          </a:xfrm>
          <a:prstGeom prst="rect">
            <a:avLst/>
          </a:prstGeom>
          <a:noFill/>
          <a:ln>
            <a:noFill/>
          </a:ln>
        </p:spPr>
        <p:txBody>
          <a:bodyPr spcFirstLastPara="1" wrap="square" lIns="0" tIns="0" rIns="0" bIns="0" anchor="t" anchorCtr="0">
            <a:noAutofit/>
          </a:bodyPr>
          <a:lstStyle/>
          <a:p>
            <a:pPr algn="ctr"/>
            <a:r>
              <a:rPr lang="en" sz="900">
                <a:solidFill>
                  <a:schemeClr val="dk2"/>
                </a:solidFill>
                <a:latin typeface="Source Sans Pro"/>
                <a:ea typeface="Source Sans Pro"/>
                <a:cs typeface="Source Sans Pro"/>
                <a:sym typeface="Source Sans Pro"/>
              </a:rPr>
              <a:t>Importing citations into EndNote</a:t>
            </a:r>
            <a:endParaRPr sz="900">
              <a:solidFill>
                <a:schemeClr val="dk2"/>
              </a:solidFill>
              <a:latin typeface="Source Sans Pro"/>
              <a:ea typeface="Source Sans Pro"/>
              <a:cs typeface="Source Sans Pro"/>
              <a:sym typeface="Source Sans Pro"/>
            </a:endParaRPr>
          </a:p>
        </p:txBody>
      </p:sp>
      <p:sp>
        <p:nvSpPr>
          <p:cNvPr id="422" name="Google Shape;422;p42"/>
          <p:cNvSpPr txBox="1"/>
          <p:nvPr/>
        </p:nvSpPr>
        <p:spPr>
          <a:xfrm>
            <a:off x="4446255" y="4920850"/>
            <a:ext cx="1286400" cy="533400"/>
          </a:xfrm>
          <a:prstGeom prst="rect">
            <a:avLst/>
          </a:prstGeom>
          <a:noFill/>
          <a:ln>
            <a:noFill/>
          </a:ln>
        </p:spPr>
        <p:txBody>
          <a:bodyPr spcFirstLastPara="1" wrap="square" lIns="0" tIns="0" rIns="0" bIns="0" anchor="t" anchorCtr="0">
            <a:noAutofit/>
          </a:bodyPr>
          <a:lstStyle/>
          <a:p>
            <a:pPr algn="ctr"/>
            <a:r>
              <a:rPr lang="en" sz="900">
                <a:solidFill>
                  <a:schemeClr val="dk2"/>
                </a:solidFill>
                <a:latin typeface="Source Sans Pro"/>
                <a:ea typeface="Source Sans Pro"/>
                <a:cs typeface="Source Sans Pro"/>
                <a:sym typeface="Source Sans Pro"/>
              </a:rPr>
              <a:t>Using Cite While You Write</a:t>
            </a:r>
            <a:endParaRPr sz="900">
              <a:solidFill>
                <a:schemeClr val="dk2"/>
              </a:solidFill>
              <a:latin typeface="Source Sans Pro"/>
              <a:ea typeface="Source Sans Pro"/>
              <a:cs typeface="Source Sans Pro"/>
              <a:sym typeface="Source Sans Pro"/>
            </a:endParaRPr>
          </a:p>
        </p:txBody>
      </p:sp>
      <p:sp>
        <p:nvSpPr>
          <p:cNvPr id="423" name="Google Shape;423;p42"/>
          <p:cNvSpPr txBox="1"/>
          <p:nvPr/>
        </p:nvSpPr>
        <p:spPr>
          <a:xfrm>
            <a:off x="6474335" y="4920850"/>
            <a:ext cx="1286400" cy="533400"/>
          </a:xfrm>
          <a:prstGeom prst="rect">
            <a:avLst/>
          </a:prstGeom>
          <a:noFill/>
          <a:ln>
            <a:noFill/>
          </a:ln>
        </p:spPr>
        <p:txBody>
          <a:bodyPr spcFirstLastPara="1" wrap="square" lIns="0" tIns="0" rIns="0" bIns="0" anchor="t" anchorCtr="0">
            <a:noAutofit/>
          </a:bodyPr>
          <a:lstStyle/>
          <a:p>
            <a:pPr algn="ctr"/>
            <a:r>
              <a:rPr lang="en" sz="900">
                <a:solidFill>
                  <a:schemeClr val="dk2"/>
                </a:solidFill>
                <a:latin typeface="Source Sans Pro"/>
                <a:ea typeface="Source Sans Pro"/>
                <a:cs typeface="Source Sans Pro"/>
                <a:sym typeface="Source Sans Pro"/>
              </a:rPr>
              <a:t>Questions</a:t>
            </a:r>
            <a:endParaRPr sz="900">
              <a:solidFill>
                <a:schemeClr val="dk2"/>
              </a:solidFill>
              <a:latin typeface="Source Sans Pro"/>
              <a:ea typeface="Source Sans Pro"/>
              <a:cs typeface="Source Sans Pro"/>
              <a:sym typeface="Source Sans Pro"/>
            </a:endParaRPr>
          </a:p>
        </p:txBody>
      </p:sp>
      <p:sp>
        <p:nvSpPr>
          <p:cNvPr id="424" name="Google Shape;424;p42"/>
          <p:cNvSpPr txBox="1">
            <a:spLocks noGrp="1"/>
          </p:cNvSpPr>
          <p:nvPr>
            <p:ph type="title"/>
          </p:nvPr>
        </p:nvSpPr>
        <p:spPr>
          <a:xfrm>
            <a:off x="321750" y="272261"/>
            <a:ext cx="7951800" cy="730200"/>
          </a:xfrm>
          <a:prstGeom prst="rect">
            <a:avLst/>
          </a:prstGeom>
        </p:spPr>
        <p:txBody>
          <a:bodyPr spcFirstLastPara="1" vert="horz" wrap="square" lIns="91425" tIns="91425" rIns="91425" bIns="91425" rtlCol="0" anchor="ctr" anchorCtr="0">
            <a:noAutofit/>
          </a:bodyPr>
          <a:lstStyle/>
          <a:p>
            <a:r>
              <a:rPr lang="en"/>
              <a:t>Training Outline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DBB620-8240-B297-2F3D-DBFAAC588096}"/>
              </a:ext>
            </a:extLst>
          </p:cNvPr>
          <p:cNvSpPr>
            <a:spLocks noGrp="1"/>
          </p:cNvSpPr>
          <p:nvPr>
            <p:ph idx="1"/>
          </p:nvPr>
        </p:nvSpPr>
        <p:spPr/>
        <p:txBody>
          <a:bodyPr/>
          <a:lstStyle/>
          <a:p>
            <a:r>
              <a:rPr lang="en-US"/>
              <a:t>1. When you download EndNote, the Cite While You Write (CWYW) tab is added to your Microsoft Office applications.</a:t>
            </a:r>
          </a:p>
        </p:txBody>
      </p:sp>
      <p:sp>
        <p:nvSpPr>
          <p:cNvPr id="3" name="Title 2">
            <a:extLst>
              <a:ext uri="{FF2B5EF4-FFF2-40B4-BE49-F238E27FC236}">
                <a16:creationId xmlns:a16="http://schemas.microsoft.com/office/drawing/2014/main" id="{F2F853EB-DE7F-E798-1E32-D178A8674D32}"/>
              </a:ext>
            </a:extLst>
          </p:cNvPr>
          <p:cNvSpPr>
            <a:spLocks noGrp="1"/>
          </p:cNvSpPr>
          <p:nvPr>
            <p:ph type="title"/>
          </p:nvPr>
        </p:nvSpPr>
        <p:spPr/>
        <p:txBody>
          <a:bodyPr/>
          <a:lstStyle/>
          <a:p>
            <a:r>
              <a:rPr lang="en-US"/>
              <a:t>Getting Started</a:t>
            </a:r>
          </a:p>
        </p:txBody>
      </p:sp>
      <p:pic>
        <p:nvPicPr>
          <p:cNvPr id="6" name="Picture 5">
            <a:extLst>
              <a:ext uri="{FF2B5EF4-FFF2-40B4-BE49-F238E27FC236}">
                <a16:creationId xmlns:a16="http://schemas.microsoft.com/office/drawing/2014/main" id="{F4394A5C-EF3F-5849-D7DC-42DF6491DD60}"/>
              </a:ext>
            </a:extLst>
          </p:cNvPr>
          <p:cNvPicPr>
            <a:picLocks noChangeAspect="1"/>
          </p:cNvPicPr>
          <p:nvPr/>
        </p:nvPicPr>
        <p:blipFill>
          <a:blip r:embed="rId3"/>
          <a:stretch>
            <a:fillRect/>
          </a:stretch>
        </p:blipFill>
        <p:spPr>
          <a:xfrm>
            <a:off x="537057" y="3846387"/>
            <a:ext cx="7803556" cy="1104996"/>
          </a:xfrm>
          <a:prstGeom prst="rect">
            <a:avLst/>
          </a:prstGeom>
        </p:spPr>
      </p:pic>
      <p:cxnSp>
        <p:nvCxnSpPr>
          <p:cNvPr id="8" name="Straight Arrow Connector 7">
            <a:extLst>
              <a:ext uri="{FF2B5EF4-FFF2-40B4-BE49-F238E27FC236}">
                <a16:creationId xmlns:a16="http://schemas.microsoft.com/office/drawing/2014/main" id="{7CC1A6E1-0C4A-B519-D9C4-0BF0E515602F}"/>
              </a:ext>
            </a:extLst>
          </p:cNvPr>
          <p:cNvCxnSpPr>
            <a:cxnSpLocks/>
          </p:cNvCxnSpPr>
          <p:nvPr/>
        </p:nvCxnSpPr>
        <p:spPr>
          <a:xfrm flipH="1" flipV="1">
            <a:off x="7137647" y="4083940"/>
            <a:ext cx="248574" cy="40816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9796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E4897-7AB8-2730-89C0-FB29F97D4E7F}"/>
              </a:ext>
            </a:extLst>
          </p:cNvPr>
          <p:cNvSpPr>
            <a:spLocks noGrp="1"/>
          </p:cNvSpPr>
          <p:nvPr>
            <p:ph idx="1"/>
          </p:nvPr>
        </p:nvSpPr>
        <p:spPr>
          <a:xfrm>
            <a:off x="176682" y="2918069"/>
            <a:ext cx="8459942" cy="517712"/>
          </a:xfrm>
        </p:spPr>
        <p:txBody>
          <a:bodyPr vert="horz" lIns="91440" tIns="45720" rIns="91440" bIns="45720" rtlCol="0" anchor="t">
            <a:normAutofit fontScale="85000" lnSpcReduction="10000"/>
          </a:bodyPr>
          <a:lstStyle/>
          <a:p>
            <a:pPr marL="514350" indent="-514350">
              <a:buFont typeface="+mj-lt"/>
              <a:buAutoNum type="arabicPeriod"/>
            </a:pPr>
            <a:r>
              <a:rPr lang="en-US" sz="2800"/>
              <a:t>Insert citations; highlighted in EndNote or search; Alt + 7</a:t>
            </a:r>
          </a:p>
        </p:txBody>
      </p:sp>
      <p:sp>
        <p:nvSpPr>
          <p:cNvPr id="3" name="Title 2">
            <a:extLst>
              <a:ext uri="{FF2B5EF4-FFF2-40B4-BE49-F238E27FC236}">
                <a16:creationId xmlns:a16="http://schemas.microsoft.com/office/drawing/2014/main" id="{4FDB034B-AFF9-A132-FFB7-51CD51DA2043}"/>
              </a:ext>
            </a:extLst>
          </p:cNvPr>
          <p:cNvSpPr>
            <a:spLocks noGrp="1"/>
          </p:cNvSpPr>
          <p:nvPr>
            <p:ph type="title"/>
          </p:nvPr>
        </p:nvSpPr>
        <p:spPr/>
        <p:txBody>
          <a:bodyPr/>
          <a:lstStyle/>
          <a:p>
            <a:r>
              <a:rPr lang="en-US"/>
              <a:t>EndNote Toolbar</a:t>
            </a:r>
          </a:p>
        </p:txBody>
      </p:sp>
      <p:pic>
        <p:nvPicPr>
          <p:cNvPr id="5" name="Picture 4" descr="EndNote tool bar in Microsoft Word">
            <a:extLst>
              <a:ext uri="{FF2B5EF4-FFF2-40B4-BE49-F238E27FC236}">
                <a16:creationId xmlns:a16="http://schemas.microsoft.com/office/drawing/2014/main" id="{166E5EEE-69EB-A949-624F-BBF10B0F8ADA}"/>
              </a:ext>
            </a:extLst>
          </p:cNvPr>
          <p:cNvPicPr>
            <a:picLocks noChangeAspect="1"/>
          </p:cNvPicPr>
          <p:nvPr/>
        </p:nvPicPr>
        <p:blipFill>
          <a:blip r:embed="rId3"/>
          <a:stretch>
            <a:fillRect/>
          </a:stretch>
        </p:blipFill>
        <p:spPr>
          <a:xfrm>
            <a:off x="66539" y="1523396"/>
            <a:ext cx="8684930" cy="1229800"/>
          </a:xfrm>
          <a:prstGeom prst="rect">
            <a:avLst/>
          </a:prstGeom>
        </p:spPr>
      </p:pic>
      <p:pic>
        <p:nvPicPr>
          <p:cNvPr id="7" name="Graphic 6" descr="Badge 1 with solid fill">
            <a:extLst>
              <a:ext uri="{FF2B5EF4-FFF2-40B4-BE49-F238E27FC236}">
                <a16:creationId xmlns:a16="http://schemas.microsoft.com/office/drawing/2014/main" id="{53A0CFE7-C993-D2B3-EBC2-F163AAE029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6" y="1768413"/>
            <a:ext cx="330693" cy="330693"/>
          </a:xfrm>
          <a:prstGeom prst="rect">
            <a:avLst/>
          </a:prstGeom>
        </p:spPr>
      </p:pic>
      <p:pic>
        <p:nvPicPr>
          <p:cNvPr id="9" name="Graphic 8" descr="Badge with solid fill">
            <a:extLst>
              <a:ext uri="{FF2B5EF4-FFF2-40B4-BE49-F238E27FC236}">
                <a16:creationId xmlns:a16="http://schemas.microsoft.com/office/drawing/2014/main" id="{24E60963-1EC8-7BA0-D09F-49DB7AB72C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4360" y="2354331"/>
            <a:ext cx="339571" cy="339571"/>
          </a:xfrm>
          <a:prstGeom prst="rect">
            <a:avLst/>
          </a:prstGeom>
        </p:spPr>
      </p:pic>
      <p:pic>
        <p:nvPicPr>
          <p:cNvPr id="11" name="Graphic 10" descr="Badge 3 with solid fill">
            <a:extLst>
              <a:ext uri="{FF2B5EF4-FFF2-40B4-BE49-F238E27FC236}">
                <a16:creationId xmlns:a16="http://schemas.microsoft.com/office/drawing/2014/main" id="{3198D80C-51BD-9B33-B163-5A153ED8EB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42317" y="1791258"/>
            <a:ext cx="321816" cy="321816"/>
          </a:xfrm>
          <a:prstGeom prst="rect">
            <a:avLst/>
          </a:prstGeom>
        </p:spPr>
      </p:pic>
      <p:pic>
        <p:nvPicPr>
          <p:cNvPr id="13" name="Graphic 12" descr="Badge 4 with solid fill">
            <a:extLst>
              <a:ext uri="{FF2B5EF4-FFF2-40B4-BE49-F238E27FC236}">
                <a16:creationId xmlns:a16="http://schemas.microsoft.com/office/drawing/2014/main" id="{2F882CAA-9AC4-162A-FB0F-6B13BAEE16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5784" y="2130204"/>
            <a:ext cx="295183" cy="295183"/>
          </a:xfrm>
          <a:prstGeom prst="rect">
            <a:avLst/>
          </a:prstGeom>
        </p:spPr>
      </p:pic>
      <p:pic>
        <p:nvPicPr>
          <p:cNvPr id="15" name="Graphic 14" descr="Badge 5 with solid fill">
            <a:extLst>
              <a:ext uri="{FF2B5EF4-FFF2-40B4-BE49-F238E27FC236}">
                <a16:creationId xmlns:a16="http://schemas.microsoft.com/office/drawing/2014/main" id="{A13F22C0-98CE-D112-DC37-2707CF0C36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1471" y="2210069"/>
            <a:ext cx="288524" cy="288524"/>
          </a:xfrm>
          <a:prstGeom prst="rect">
            <a:avLst/>
          </a:prstGeom>
        </p:spPr>
      </p:pic>
      <p:sp>
        <p:nvSpPr>
          <p:cNvPr id="4" name="TextBox 3">
            <a:extLst>
              <a:ext uri="{FF2B5EF4-FFF2-40B4-BE49-F238E27FC236}">
                <a16:creationId xmlns:a16="http://schemas.microsoft.com/office/drawing/2014/main" id="{5009BC50-F112-E44A-7182-302EC495EA94}"/>
              </a:ext>
            </a:extLst>
          </p:cNvPr>
          <p:cNvSpPr txBox="1"/>
          <p:nvPr/>
        </p:nvSpPr>
        <p:spPr>
          <a:xfrm>
            <a:off x="186578" y="5830996"/>
            <a:ext cx="8132668" cy="461665"/>
          </a:xfrm>
          <a:prstGeom prst="rect">
            <a:avLst/>
          </a:prstGeom>
          <a:noFill/>
        </p:spPr>
        <p:txBody>
          <a:bodyPr wrap="square" lIns="91440" tIns="45720" rIns="91440" bIns="45720" rtlCol="0" anchor="t">
            <a:spAutoFit/>
          </a:bodyPr>
          <a:lstStyle/>
          <a:p>
            <a:r>
              <a:rPr lang="en-US" sz="2400"/>
              <a:t>5. Preferences; account; using EndNote Online</a:t>
            </a:r>
          </a:p>
        </p:txBody>
      </p:sp>
      <p:sp>
        <p:nvSpPr>
          <p:cNvPr id="6" name="TextBox 5">
            <a:extLst>
              <a:ext uri="{FF2B5EF4-FFF2-40B4-BE49-F238E27FC236}">
                <a16:creationId xmlns:a16="http://schemas.microsoft.com/office/drawing/2014/main" id="{08FFCF28-7651-3484-8D1A-C9B85B2A319B}"/>
              </a:ext>
            </a:extLst>
          </p:cNvPr>
          <p:cNvSpPr txBox="1"/>
          <p:nvPr/>
        </p:nvSpPr>
        <p:spPr>
          <a:xfrm>
            <a:off x="190275" y="4889240"/>
            <a:ext cx="8132668" cy="830997"/>
          </a:xfrm>
          <a:prstGeom prst="rect">
            <a:avLst/>
          </a:prstGeom>
          <a:noFill/>
        </p:spPr>
        <p:txBody>
          <a:bodyPr wrap="square" lIns="91440" tIns="45720" rIns="91440" bIns="45720" rtlCol="0" anchor="t">
            <a:spAutoFit/>
          </a:bodyPr>
          <a:lstStyle/>
          <a:p>
            <a:r>
              <a:rPr lang="en-US" sz="2400"/>
              <a:t>4. Use EndNote code {author, date} or show full in text citation &amp; reference list. Toggle using instant formatting</a:t>
            </a:r>
          </a:p>
        </p:txBody>
      </p:sp>
      <p:sp>
        <p:nvSpPr>
          <p:cNvPr id="8" name="TextBox 7">
            <a:extLst>
              <a:ext uri="{FF2B5EF4-FFF2-40B4-BE49-F238E27FC236}">
                <a16:creationId xmlns:a16="http://schemas.microsoft.com/office/drawing/2014/main" id="{9270AFBF-41E2-DBAA-F10E-ABDE75929A12}"/>
              </a:ext>
            </a:extLst>
          </p:cNvPr>
          <p:cNvSpPr txBox="1"/>
          <p:nvPr/>
        </p:nvSpPr>
        <p:spPr>
          <a:xfrm>
            <a:off x="190275" y="3997158"/>
            <a:ext cx="8132668" cy="892552"/>
          </a:xfrm>
          <a:prstGeom prst="rect">
            <a:avLst/>
          </a:prstGeom>
          <a:noFill/>
        </p:spPr>
        <p:txBody>
          <a:bodyPr wrap="square" lIns="91440" tIns="45720" rIns="91440" bIns="45720" rtlCol="0" anchor="t">
            <a:spAutoFit/>
          </a:bodyPr>
          <a:lstStyle/>
          <a:p>
            <a:r>
              <a:rPr lang="en-US" sz="2400"/>
              <a:t>3.</a:t>
            </a:r>
            <a:r>
              <a:rPr lang="en-US" sz="2800"/>
              <a:t> </a:t>
            </a:r>
            <a:r>
              <a:rPr lang="en-US" sz="2400"/>
              <a:t>Update reference lists; shows any changes made to citations</a:t>
            </a:r>
          </a:p>
        </p:txBody>
      </p:sp>
      <p:sp>
        <p:nvSpPr>
          <p:cNvPr id="10" name="TextBox 9">
            <a:extLst>
              <a:ext uri="{FF2B5EF4-FFF2-40B4-BE49-F238E27FC236}">
                <a16:creationId xmlns:a16="http://schemas.microsoft.com/office/drawing/2014/main" id="{371871EE-4226-3B2D-85AD-2D89A4CB8FD6}"/>
              </a:ext>
            </a:extLst>
          </p:cNvPr>
          <p:cNvSpPr txBox="1"/>
          <p:nvPr/>
        </p:nvSpPr>
        <p:spPr>
          <a:xfrm>
            <a:off x="190275" y="3425885"/>
            <a:ext cx="8132668" cy="461665"/>
          </a:xfrm>
          <a:prstGeom prst="rect">
            <a:avLst/>
          </a:prstGeom>
          <a:noFill/>
        </p:spPr>
        <p:txBody>
          <a:bodyPr wrap="square" lIns="91440" tIns="45720" rIns="91440" bIns="45720" rtlCol="0" anchor="t">
            <a:spAutoFit/>
          </a:bodyPr>
          <a:lstStyle/>
          <a:p>
            <a:r>
              <a:rPr lang="en-US" sz="2400"/>
              <a:t>2. Edit/modify in-text citations</a:t>
            </a:r>
          </a:p>
        </p:txBody>
      </p:sp>
    </p:spTree>
    <p:extLst>
      <p:ext uri="{BB962C8B-B14F-4D97-AF65-F5344CB8AC3E}">
        <p14:creationId xmlns:p14="http://schemas.microsoft.com/office/powerpoint/2010/main" val="24469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EB620-855D-049D-B2FF-EC486FC963B6}"/>
              </a:ext>
            </a:extLst>
          </p:cNvPr>
          <p:cNvSpPr>
            <a:spLocks noGrp="1"/>
          </p:cNvSpPr>
          <p:nvPr>
            <p:ph type="title"/>
          </p:nvPr>
        </p:nvSpPr>
        <p:spPr/>
        <p:txBody>
          <a:bodyPr/>
          <a:lstStyle/>
          <a:p>
            <a:r>
              <a:rPr lang="en-US"/>
              <a:t>Inserting in-text citations and bibliography lists</a:t>
            </a:r>
          </a:p>
        </p:txBody>
      </p:sp>
    </p:spTree>
    <p:extLst>
      <p:ext uri="{BB962C8B-B14F-4D97-AF65-F5344CB8AC3E}">
        <p14:creationId xmlns:p14="http://schemas.microsoft.com/office/powerpoint/2010/main" val="3571874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9D7F3-A5E8-CBF5-04C1-9F4DE84AA1F5}"/>
              </a:ext>
            </a:extLst>
          </p:cNvPr>
          <p:cNvPicPr>
            <a:picLocks noChangeAspect="1"/>
          </p:cNvPicPr>
          <p:nvPr/>
        </p:nvPicPr>
        <p:blipFill>
          <a:blip r:embed="rId2"/>
          <a:stretch>
            <a:fillRect/>
          </a:stretch>
        </p:blipFill>
        <p:spPr>
          <a:xfrm>
            <a:off x="892269" y="269353"/>
            <a:ext cx="6933333" cy="3247619"/>
          </a:xfrm>
          <a:prstGeom prst="rect">
            <a:avLst/>
          </a:prstGeom>
        </p:spPr>
      </p:pic>
      <p:pic>
        <p:nvPicPr>
          <p:cNvPr id="5" name="Picture 4">
            <a:extLst>
              <a:ext uri="{FF2B5EF4-FFF2-40B4-BE49-F238E27FC236}">
                <a16:creationId xmlns:a16="http://schemas.microsoft.com/office/drawing/2014/main" id="{C7FB05EC-7A42-3399-525E-EDEE3B181300}"/>
              </a:ext>
            </a:extLst>
          </p:cNvPr>
          <p:cNvPicPr>
            <a:picLocks noChangeAspect="1"/>
          </p:cNvPicPr>
          <p:nvPr/>
        </p:nvPicPr>
        <p:blipFill>
          <a:blip r:embed="rId3"/>
          <a:stretch>
            <a:fillRect/>
          </a:stretch>
        </p:blipFill>
        <p:spPr>
          <a:xfrm>
            <a:off x="94756" y="3863811"/>
            <a:ext cx="9114286" cy="1314286"/>
          </a:xfrm>
          <a:prstGeom prst="rect">
            <a:avLst/>
          </a:prstGeom>
        </p:spPr>
      </p:pic>
      <p:sp>
        <p:nvSpPr>
          <p:cNvPr id="8" name="TextBox 7">
            <a:extLst>
              <a:ext uri="{FF2B5EF4-FFF2-40B4-BE49-F238E27FC236}">
                <a16:creationId xmlns:a16="http://schemas.microsoft.com/office/drawing/2014/main" id="{83C7DD55-0D78-0626-D33F-2571B5766597}"/>
              </a:ext>
            </a:extLst>
          </p:cNvPr>
          <p:cNvSpPr txBox="1"/>
          <p:nvPr/>
        </p:nvSpPr>
        <p:spPr>
          <a:xfrm>
            <a:off x="266330" y="5459767"/>
            <a:ext cx="8460420" cy="646331"/>
          </a:xfrm>
          <a:prstGeom prst="rect">
            <a:avLst/>
          </a:prstGeom>
          <a:noFill/>
        </p:spPr>
        <p:txBody>
          <a:bodyPr wrap="square" rtlCol="0">
            <a:spAutoFit/>
          </a:bodyPr>
          <a:lstStyle/>
          <a:p>
            <a:pPr marL="342900" indent="-342900">
              <a:buAutoNum type="arabicPeriod"/>
            </a:pPr>
            <a:r>
              <a:rPr lang="en-US"/>
              <a:t>Place your cursor where you want to cite in the document</a:t>
            </a:r>
          </a:p>
          <a:p>
            <a:pPr marL="342900" indent="-342900">
              <a:buAutoNum type="arabicPeriod"/>
            </a:pPr>
            <a:r>
              <a:rPr lang="en-US"/>
              <a:t>Click the Insert citation button in the EndNote tab</a:t>
            </a:r>
          </a:p>
        </p:txBody>
      </p:sp>
    </p:spTree>
    <p:extLst>
      <p:ext uri="{BB962C8B-B14F-4D97-AF65-F5344CB8AC3E}">
        <p14:creationId xmlns:p14="http://schemas.microsoft.com/office/powerpoint/2010/main" val="197290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022472-B5C6-D4C1-431D-210EB6C41DD1}"/>
              </a:ext>
            </a:extLst>
          </p:cNvPr>
          <p:cNvSpPr>
            <a:spLocks noGrp="1"/>
          </p:cNvSpPr>
          <p:nvPr>
            <p:ph idx="1"/>
          </p:nvPr>
        </p:nvSpPr>
        <p:spPr>
          <a:xfrm>
            <a:off x="342029" y="3639845"/>
            <a:ext cx="8459942" cy="2920612"/>
          </a:xfrm>
        </p:spPr>
        <p:txBody>
          <a:bodyPr>
            <a:normAutofit/>
          </a:bodyPr>
          <a:lstStyle/>
          <a:p>
            <a:pPr marL="514350" indent="-514350">
              <a:buAutoNum type="arabicPeriod"/>
            </a:pPr>
            <a:r>
              <a:rPr lang="en-US"/>
              <a:t>Option 1: Insert Selected Citation(s)</a:t>
            </a:r>
          </a:p>
          <a:p>
            <a:pPr marL="1126052" lvl="1" indent="-514350"/>
            <a:r>
              <a:rPr lang="en-US"/>
              <a:t>Place your cursor where you want to cite</a:t>
            </a:r>
          </a:p>
          <a:p>
            <a:pPr marL="1126052" lvl="1" indent="-514350"/>
            <a:r>
              <a:rPr lang="en-US"/>
              <a:t>Select/highlight a citation in your EndNote library and then click Insert Selected Citation(s) – OR click the quotation marks in your EndNote library</a:t>
            </a:r>
          </a:p>
        </p:txBody>
      </p:sp>
      <p:pic>
        <p:nvPicPr>
          <p:cNvPr id="4" name="Picture 3">
            <a:extLst>
              <a:ext uri="{FF2B5EF4-FFF2-40B4-BE49-F238E27FC236}">
                <a16:creationId xmlns:a16="http://schemas.microsoft.com/office/drawing/2014/main" id="{07048EE6-BBCF-7049-FF5E-3B3878E283DE}"/>
              </a:ext>
            </a:extLst>
          </p:cNvPr>
          <p:cNvPicPr>
            <a:picLocks noChangeAspect="1"/>
          </p:cNvPicPr>
          <p:nvPr/>
        </p:nvPicPr>
        <p:blipFill>
          <a:blip r:embed="rId2"/>
          <a:stretch>
            <a:fillRect/>
          </a:stretch>
        </p:blipFill>
        <p:spPr>
          <a:xfrm>
            <a:off x="0" y="791649"/>
            <a:ext cx="9144000" cy="2220418"/>
          </a:xfrm>
          <a:prstGeom prst="rect">
            <a:avLst/>
          </a:prstGeom>
        </p:spPr>
      </p:pic>
    </p:spTree>
    <p:extLst>
      <p:ext uri="{BB962C8B-B14F-4D97-AF65-F5344CB8AC3E}">
        <p14:creationId xmlns:p14="http://schemas.microsoft.com/office/powerpoint/2010/main" val="186990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022472-B5C6-D4C1-431D-210EB6C41DD1}"/>
              </a:ext>
            </a:extLst>
          </p:cNvPr>
          <p:cNvSpPr>
            <a:spLocks noGrp="1"/>
          </p:cNvSpPr>
          <p:nvPr>
            <p:ph idx="1"/>
          </p:nvPr>
        </p:nvSpPr>
        <p:spPr>
          <a:xfrm>
            <a:off x="342029" y="4732256"/>
            <a:ext cx="8459942" cy="1828201"/>
          </a:xfrm>
        </p:spPr>
        <p:txBody>
          <a:bodyPr>
            <a:normAutofit lnSpcReduction="10000"/>
          </a:bodyPr>
          <a:lstStyle/>
          <a:p>
            <a:r>
              <a:rPr lang="en-US"/>
              <a:t>2. Option 2: Insert citation</a:t>
            </a:r>
          </a:p>
          <a:p>
            <a:pPr marL="1126052" lvl="1" indent="-514350"/>
            <a:r>
              <a:rPr lang="en-US"/>
              <a:t>Place your cursor where you want to cite</a:t>
            </a:r>
          </a:p>
          <a:p>
            <a:pPr marL="1126052" lvl="1" indent="-514350"/>
            <a:r>
              <a:rPr lang="en-US"/>
              <a:t>Search for citations in your EndNote library; search by author, keyword, journal, etc.</a:t>
            </a:r>
          </a:p>
          <a:p>
            <a:endParaRPr lang="en-US"/>
          </a:p>
        </p:txBody>
      </p:sp>
      <p:pic>
        <p:nvPicPr>
          <p:cNvPr id="5" name="Picture 4">
            <a:extLst>
              <a:ext uri="{FF2B5EF4-FFF2-40B4-BE49-F238E27FC236}">
                <a16:creationId xmlns:a16="http://schemas.microsoft.com/office/drawing/2014/main" id="{434F651A-5C1A-723E-83F7-CC6013D0561E}"/>
              </a:ext>
            </a:extLst>
          </p:cNvPr>
          <p:cNvPicPr>
            <a:picLocks noChangeAspect="1"/>
          </p:cNvPicPr>
          <p:nvPr/>
        </p:nvPicPr>
        <p:blipFill>
          <a:blip r:embed="rId2"/>
          <a:stretch>
            <a:fillRect/>
          </a:stretch>
        </p:blipFill>
        <p:spPr>
          <a:xfrm>
            <a:off x="0" y="1208582"/>
            <a:ext cx="9144000" cy="2220418"/>
          </a:xfrm>
          <a:prstGeom prst="rect">
            <a:avLst/>
          </a:prstGeom>
        </p:spPr>
      </p:pic>
    </p:spTree>
    <p:extLst>
      <p:ext uri="{BB962C8B-B14F-4D97-AF65-F5344CB8AC3E}">
        <p14:creationId xmlns:p14="http://schemas.microsoft.com/office/powerpoint/2010/main" val="38149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C3BDE-8532-E5D0-7E8F-B1C134E995FA}"/>
              </a:ext>
            </a:extLst>
          </p:cNvPr>
          <p:cNvSpPr>
            <a:spLocks noGrp="1"/>
          </p:cNvSpPr>
          <p:nvPr>
            <p:ph idx="1"/>
          </p:nvPr>
        </p:nvSpPr>
        <p:spPr>
          <a:xfrm>
            <a:off x="342029" y="5761608"/>
            <a:ext cx="8459942" cy="900911"/>
          </a:xfrm>
        </p:spPr>
        <p:txBody>
          <a:bodyPr>
            <a:normAutofit fontScale="92500" lnSpcReduction="10000"/>
          </a:bodyPr>
          <a:lstStyle/>
          <a:p>
            <a:r>
              <a:rPr lang="en-US"/>
              <a:t>Click Insert Citation and use the Drop Down to Shared Groups </a:t>
            </a:r>
          </a:p>
        </p:txBody>
      </p:sp>
      <p:sp>
        <p:nvSpPr>
          <p:cNvPr id="3" name="Title 2">
            <a:extLst>
              <a:ext uri="{FF2B5EF4-FFF2-40B4-BE49-F238E27FC236}">
                <a16:creationId xmlns:a16="http://schemas.microsoft.com/office/drawing/2014/main" id="{FA3325AF-2A09-365E-D989-065462057E34}"/>
              </a:ext>
            </a:extLst>
          </p:cNvPr>
          <p:cNvSpPr>
            <a:spLocks noGrp="1"/>
          </p:cNvSpPr>
          <p:nvPr>
            <p:ph type="title"/>
          </p:nvPr>
        </p:nvSpPr>
        <p:spPr>
          <a:xfrm>
            <a:off x="342028" y="195481"/>
            <a:ext cx="8459940" cy="798849"/>
          </a:xfrm>
        </p:spPr>
        <p:txBody>
          <a:bodyPr/>
          <a:lstStyle/>
          <a:p>
            <a:r>
              <a:rPr lang="en-US"/>
              <a:t>Inserting citations from a shared group (not yours)</a:t>
            </a:r>
          </a:p>
        </p:txBody>
      </p:sp>
      <p:pic>
        <p:nvPicPr>
          <p:cNvPr id="5" name="Picture 4">
            <a:extLst>
              <a:ext uri="{FF2B5EF4-FFF2-40B4-BE49-F238E27FC236}">
                <a16:creationId xmlns:a16="http://schemas.microsoft.com/office/drawing/2014/main" id="{EC0BD06D-465F-79C5-118C-98A836E015AF}"/>
              </a:ext>
            </a:extLst>
          </p:cNvPr>
          <p:cNvPicPr>
            <a:picLocks noChangeAspect="1"/>
          </p:cNvPicPr>
          <p:nvPr/>
        </p:nvPicPr>
        <p:blipFill>
          <a:blip r:embed="rId2"/>
          <a:stretch>
            <a:fillRect/>
          </a:stretch>
        </p:blipFill>
        <p:spPr>
          <a:xfrm>
            <a:off x="239697" y="1281296"/>
            <a:ext cx="7155402" cy="4295408"/>
          </a:xfrm>
          <a:prstGeom prst="rect">
            <a:avLst/>
          </a:prstGeom>
        </p:spPr>
      </p:pic>
    </p:spTree>
    <p:extLst>
      <p:ext uri="{BB962C8B-B14F-4D97-AF65-F5344CB8AC3E}">
        <p14:creationId xmlns:p14="http://schemas.microsoft.com/office/powerpoint/2010/main" val="6451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C3BDE-8532-E5D0-7E8F-B1C134E995FA}"/>
              </a:ext>
            </a:extLst>
          </p:cNvPr>
          <p:cNvSpPr>
            <a:spLocks noGrp="1"/>
          </p:cNvSpPr>
          <p:nvPr>
            <p:ph idx="1"/>
          </p:nvPr>
        </p:nvSpPr>
        <p:spPr>
          <a:xfrm>
            <a:off x="342029" y="5761608"/>
            <a:ext cx="8459942" cy="900911"/>
          </a:xfrm>
        </p:spPr>
        <p:txBody>
          <a:bodyPr>
            <a:normAutofit fontScale="92500" lnSpcReduction="10000"/>
          </a:bodyPr>
          <a:lstStyle/>
          <a:p>
            <a:r>
              <a:rPr lang="en-US"/>
              <a:t>Click Insert Citation and use the Drop Down to Shared Groups </a:t>
            </a:r>
          </a:p>
        </p:txBody>
      </p:sp>
      <p:sp>
        <p:nvSpPr>
          <p:cNvPr id="3" name="Title 2">
            <a:extLst>
              <a:ext uri="{FF2B5EF4-FFF2-40B4-BE49-F238E27FC236}">
                <a16:creationId xmlns:a16="http://schemas.microsoft.com/office/drawing/2014/main" id="{FA3325AF-2A09-365E-D989-065462057E34}"/>
              </a:ext>
            </a:extLst>
          </p:cNvPr>
          <p:cNvSpPr>
            <a:spLocks noGrp="1"/>
          </p:cNvSpPr>
          <p:nvPr>
            <p:ph type="title"/>
          </p:nvPr>
        </p:nvSpPr>
        <p:spPr>
          <a:xfrm>
            <a:off x="342028" y="195481"/>
            <a:ext cx="8459940" cy="798849"/>
          </a:xfrm>
        </p:spPr>
        <p:txBody>
          <a:bodyPr/>
          <a:lstStyle/>
          <a:p>
            <a:r>
              <a:rPr lang="en-US"/>
              <a:t>Inserting citations from a shared group (not yours)</a:t>
            </a:r>
          </a:p>
        </p:txBody>
      </p:sp>
      <p:pic>
        <p:nvPicPr>
          <p:cNvPr id="5" name="Picture 4">
            <a:extLst>
              <a:ext uri="{FF2B5EF4-FFF2-40B4-BE49-F238E27FC236}">
                <a16:creationId xmlns:a16="http://schemas.microsoft.com/office/drawing/2014/main" id="{EC0BD06D-465F-79C5-118C-98A836E015AF}"/>
              </a:ext>
            </a:extLst>
          </p:cNvPr>
          <p:cNvPicPr>
            <a:picLocks noChangeAspect="1"/>
          </p:cNvPicPr>
          <p:nvPr/>
        </p:nvPicPr>
        <p:blipFill>
          <a:blip r:embed="rId2"/>
          <a:stretch>
            <a:fillRect/>
          </a:stretch>
        </p:blipFill>
        <p:spPr>
          <a:xfrm>
            <a:off x="239697" y="1281296"/>
            <a:ext cx="7155402" cy="4295408"/>
          </a:xfrm>
          <a:prstGeom prst="rect">
            <a:avLst/>
          </a:prstGeom>
        </p:spPr>
      </p:pic>
    </p:spTree>
    <p:extLst>
      <p:ext uri="{BB962C8B-B14F-4D97-AF65-F5344CB8AC3E}">
        <p14:creationId xmlns:p14="http://schemas.microsoft.com/office/powerpoint/2010/main" val="73929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022472-B5C6-D4C1-431D-210EB6C41DD1}"/>
              </a:ext>
            </a:extLst>
          </p:cNvPr>
          <p:cNvSpPr>
            <a:spLocks noGrp="1"/>
          </p:cNvSpPr>
          <p:nvPr>
            <p:ph idx="1"/>
          </p:nvPr>
        </p:nvSpPr>
        <p:spPr>
          <a:xfrm>
            <a:off x="342029" y="5279009"/>
            <a:ext cx="8459942" cy="1281447"/>
          </a:xfrm>
        </p:spPr>
        <p:txBody>
          <a:bodyPr/>
          <a:lstStyle/>
          <a:p>
            <a:r>
              <a:rPr lang="en-US"/>
              <a:t>In-text citation, using APA 7</a:t>
            </a:r>
            <a:r>
              <a:rPr lang="en-US" baseline="30000"/>
              <a:t>th</a:t>
            </a:r>
            <a:r>
              <a:rPr lang="en-US"/>
              <a:t> edition</a:t>
            </a:r>
          </a:p>
        </p:txBody>
      </p:sp>
      <p:pic>
        <p:nvPicPr>
          <p:cNvPr id="3" name="Picture 2">
            <a:extLst>
              <a:ext uri="{FF2B5EF4-FFF2-40B4-BE49-F238E27FC236}">
                <a16:creationId xmlns:a16="http://schemas.microsoft.com/office/drawing/2014/main" id="{B3B18E0A-E972-A801-7B38-F481217E9D81}"/>
              </a:ext>
            </a:extLst>
          </p:cNvPr>
          <p:cNvPicPr>
            <a:picLocks noChangeAspect="1"/>
          </p:cNvPicPr>
          <p:nvPr/>
        </p:nvPicPr>
        <p:blipFill>
          <a:blip r:embed="rId2"/>
          <a:stretch>
            <a:fillRect/>
          </a:stretch>
        </p:blipFill>
        <p:spPr>
          <a:xfrm>
            <a:off x="448190" y="1862333"/>
            <a:ext cx="8247619" cy="3133333"/>
          </a:xfrm>
          <a:prstGeom prst="rect">
            <a:avLst/>
          </a:prstGeom>
        </p:spPr>
      </p:pic>
    </p:spTree>
    <p:extLst>
      <p:ext uri="{BB962C8B-B14F-4D97-AF65-F5344CB8AC3E}">
        <p14:creationId xmlns:p14="http://schemas.microsoft.com/office/powerpoint/2010/main" val="492142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F925E-38E0-C22B-958F-0ECF49468835}"/>
              </a:ext>
            </a:extLst>
          </p:cNvPr>
          <p:cNvSpPr>
            <a:spLocks noGrp="1"/>
          </p:cNvSpPr>
          <p:nvPr>
            <p:ph idx="1"/>
          </p:nvPr>
        </p:nvSpPr>
        <p:spPr>
          <a:xfrm>
            <a:off x="342029" y="4326903"/>
            <a:ext cx="8459942" cy="2233554"/>
          </a:xfrm>
        </p:spPr>
        <p:txBody>
          <a:bodyPr>
            <a:normAutofit fontScale="92500" lnSpcReduction="10000"/>
          </a:bodyPr>
          <a:lstStyle/>
          <a:p>
            <a:r>
              <a:rPr lang="en-US"/>
              <a:t>In-text citation with EndNote code/short-hand; (if the citation has an empty author field, it’s left blank). </a:t>
            </a:r>
          </a:p>
          <a:p>
            <a:endParaRPr lang="en-US"/>
          </a:p>
          <a:p>
            <a:r>
              <a:rPr lang="en-US"/>
              <a:t>{author last name, date}</a:t>
            </a:r>
          </a:p>
        </p:txBody>
      </p:sp>
      <p:pic>
        <p:nvPicPr>
          <p:cNvPr id="7" name="Picture 6">
            <a:extLst>
              <a:ext uri="{FF2B5EF4-FFF2-40B4-BE49-F238E27FC236}">
                <a16:creationId xmlns:a16="http://schemas.microsoft.com/office/drawing/2014/main" id="{62063EFC-CD3F-8B07-702C-470B34AD75A3}"/>
              </a:ext>
            </a:extLst>
          </p:cNvPr>
          <p:cNvPicPr>
            <a:picLocks noChangeAspect="1"/>
          </p:cNvPicPr>
          <p:nvPr/>
        </p:nvPicPr>
        <p:blipFill>
          <a:blip r:embed="rId3"/>
          <a:stretch>
            <a:fillRect/>
          </a:stretch>
        </p:blipFill>
        <p:spPr>
          <a:xfrm>
            <a:off x="151101" y="882915"/>
            <a:ext cx="8276190" cy="2942857"/>
          </a:xfrm>
          <a:prstGeom prst="rect">
            <a:avLst/>
          </a:prstGeom>
        </p:spPr>
      </p:pic>
    </p:spTree>
    <p:extLst>
      <p:ext uri="{BB962C8B-B14F-4D97-AF65-F5344CB8AC3E}">
        <p14:creationId xmlns:p14="http://schemas.microsoft.com/office/powerpoint/2010/main" val="188766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62" y="1494846"/>
            <a:ext cx="8236475" cy="1609107"/>
          </a:xfrm>
        </p:spPr>
        <p:txBody>
          <a:bodyPr/>
          <a:lstStyle/>
          <a:p>
            <a:r>
              <a:rPr lang="en-US"/>
              <a:t>1. Introduction To EndNote/EndNote online</a:t>
            </a:r>
          </a:p>
        </p:txBody>
      </p:sp>
      <p:sp>
        <p:nvSpPr>
          <p:cNvPr id="3" name="Google Shape;398;p42">
            <a:extLst>
              <a:ext uri="{FF2B5EF4-FFF2-40B4-BE49-F238E27FC236}">
                <a16:creationId xmlns:a16="http://schemas.microsoft.com/office/drawing/2014/main" id="{DAED1F7F-3B4B-404A-B3CD-E2CEC7E9DC46}"/>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0;p42">
            <a:extLst>
              <a:ext uri="{FF2B5EF4-FFF2-40B4-BE49-F238E27FC236}">
                <a16:creationId xmlns:a16="http://schemas.microsoft.com/office/drawing/2014/main" id="{09F2B0B4-AA5D-4785-9980-8D68352DB6C5}"/>
              </a:ext>
            </a:extLst>
          </p:cNvPr>
          <p:cNvGrpSpPr/>
          <p:nvPr/>
        </p:nvGrpSpPr>
        <p:grpSpPr>
          <a:xfrm>
            <a:off x="1786339" y="3572585"/>
            <a:ext cx="473400" cy="473400"/>
            <a:chOff x="1786339" y="1703401"/>
            <a:chExt cx="473400" cy="473400"/>
          </a:xfrm>
        </p:grpSpPr>
        <p:sp>
          <p:nvSpPr>
            <p:cNvPr id="5" name="Google Shape;401;p42">
              <a:extLst>
                <a:ext uri="{FF2B5EF4-FFF2-40B4-BE49-F238E27FC236}">
                  <a16:creationId xmlns:a16="http://schemas.microsoft.com/office/drawing/2014/main" id="{B519275F-7F48-4945-8318-3FC25133DEC0}"/>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02;p42">
              <a:extLst>
                <a:ext uri="{FF2B5EF4-FFF2-40B4-BE49-F238E27FC236}">
                  <a16:creationId xmlns:a16="http://schemas.microsoft.com/office/drawing/2014/main" id="{52AD272D-89B0-44DA-B0D9-7AB21B6D1581}"/>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1</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11162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1A1258-CEBF-3F0B-0534-95CE7F766311}"/>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a:t>Make sure your citations were entered correctly:</a:t>
            </a:r>
          </a:p>
          <a:p>
            <a:pPr marL="1068902" lvl="1" indent="-457200">
              <a:buFont typeface="Arial" panose="020B0604020202020204" pitchFamily="34" charset="0"/>
              <a:buChar char="•"/>
            </a:pPr>
            <a:r>
              <a:rPr lang="en-US"/>
              <a:t>Author Names: </a:t>
            </a:r>
          </a:p>
          <a:p>
            <a:pPr lvl="1" indent="0">
              <a:buNone/>
            </a:pPr>
            <a:endParaRPr lang="en-US"/>
          </a:p>
          <a:p>
            <a:pPr lvl="1" indent="0">
              <a:buNone/>
            </a:pPr>
            <a:endParaRPr lang="en-US"/>
          </a:p>
          <a:p>
            <a:pPr lvl="1" indent="0">
              <a:buNone/>
            </a:pPr>
            <a:endParaRPr lang="en-US"/>
          </a:p>
          <a:p>
            <a:pPr lvl="1" indent="0">
              <a:buNone/>
            </a:pPr>
            <a:endParaRPr lang="en-US"/>
          </a:p>
          <a:p>
            <a:pPr marL="1068902" lvl="1" indent="-457200">
              <a:buFont typeface="Arial" panose="020B0604020202020204" pitchFamily="34" charset="0"/>
              <a:buChar char="•"/>
            </a:pPr>
            <a:r>
              <a:rPr lang="en-US"/>
              <a:t>Website as an Author: </a:t>
            </a:r>
          </a:p>
          <a:p>
            <a:pPr marL="1454126" lvl="2" indent="-457200">
              <a:buFont typeface="Arial" panose="020B0604020202020204" pitchFamily="34" charset="0"/>
              <a:buChar char="•"/>
            </a:pPr>
            <a:r>
              <a:rPr lang="en-US"/>
              <a:t>National Library of Medicine</a:t>
            </a:r>
            <a:r>
              <a:rPr lang="en-US" b="1">
                <a:solidFill>
                  <a:srgbClr val="FF0000"/>
                </a:solidFill>
              </a:rPr>
              <a:t>,</a:t>
            </a:r>
          </a:p>
          <a:p>
            <a:pPr marL="1068902" lvl="1" indent="-457200">
              <a:buFont typeface="Arial" panose="020B0604020202020204" pitchFamily="34" charset="0"/>
              <a:buChar char="•"/>
            </a:pPr>
            <a:r>
              <a:rPr lang="en-US"/>
              <a:t>No spaces in the field boxes</a:t>
            </a:r>
          </a:p>
          <a:p>
            <a:pPr marL="1068902" lvl="1" indent="-457200">
              <a:buFont typeface="Arial" panose="020B0604020202020204" pitchFamily="34" charset="0"/>
              <a:buChar char="•"/>
            </a:pPr>
            <a:r>
              <a:rPr lang="en-US"/>
              <a:t>Are you using the correct reference type?</a:t>
            </a:r>
          </a:p>
          <a:p>
            <a:pPr marL="1454126" lvl="2" indent="-457200">
              <a:buFont typeface="Arial" panose="020B0604020202020204" pitchFamily="34" charset="0"/>
              <a:buChar char="•"/>
            </a:pPr>
            <a:r>
              <a:rPr lang="en-US"/>
              <a:t>Journal vs. website vs. book</a:t>
            </a:r>
          </a:p>
        </p:txBody>
      </p:sp>
      <p:sp>
        <p:nvSpPr>
          <p:cNvPr id="3" name="Title 2">
            <a:extLst>
              <a:ext uri="{FF2B5EF4-FFF2-40B4-BE49-F238E27FC236}">
                <a16:creationId xmlns:a16="http://schemas.microsoft.com/office/drawing/2014/main" id="{5C3E780A-34BF-15F2-74F0-47A97524AA9F}"/>
              </a:ext>
            </a:extLst>
          </p:cNvPr>
          <p:cNvSpPr>
            <a:spLocks noGrp="1"/>
          </p:cNvSpPr>
          <p:nvPr>
            <p:ph type="title"/>
          </p:nvPr>
        </p:nvSpPr>
        <p:spPr/>
        <p:txBody>
          <a:bodyPr/>
          <a:lstStyle/>
          <a:p>
            <a:r>
              <a:rPr lang="en-US"/>
              <a:t>Is the Citation showing odd?</a:t>
            </a:r>
          </a:p>
        </p:txBody>
      </p:sp>
      <p:pic>
        <p:nvPicPr>
          <p:cNvPr id="5" name="Picture 4">
            <a:extLst>
              <a:ext uri="{FF2B5EF4-FFF2-40B4-BE49-F238E27FC236}">
                <a16:creationId xmlns:a16="http://schemas.microsoft.com/office/drawing/2014/main" id="{C4960ED9-C45F-F0F0-CE58-989EBFAFB427}"/>
              </a:ext>
            </a:extLst>
          </p:cNvPr>
          <p:cNvPicPr>
            <a:picLocks noChangeAspect="1"/>
          </p:cNvPicPr>
          <p:nvPr/>
        </p:nvPicPr>
        <p:blipFill>
          <a:blip r:embed="rId3"/>
          <a:stretch>
            <a:fillRect/>
          </a:stretch>
        </p:blipFill>
        <p:spPr>
          <a:xfrm>
            <a:off x="1931037" y="2817201"/>
            <a:ext cx="3067090" cy="1464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923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3E496-D01E-7A3B-0650-369BB5989BB0}"/>
              </a:ext>
            </a:extLst>
          </p:cNvPr>
          <p:cNvSpPr>
            <a:spLocks noGrp="1"/>
          </p:cNvSpPr>
          <p:nvPr>
            <p:ph idx="1"/>
          </p:nvPr>
        </p:nvSpPr>
        <p:spPr>
          <a:xfrm>
            <a:off x="342029" y="168676"/>
            <a:ext cx="8459942" cy="6391781"/>
          </a:xfrm>
        </p:spPr>
        <p:txBody>
          <a:bodyPr/>
          <a:lstStyle/>
          <a:p>
            <a:r>
              <a:rPr lang="en-US"/>
              <a:t>Missing the comma after website name:</a:t>
            </a:r>
          </a:p>
          <a:p>
            <a:endParaRPr lang="en-US"/>
          </a:p>
          <a:p>
            <a:endParaRPr lang="en-US"/>
          </a:p>
          <a:p>
            <a:endParaRPr lang="en-US"/>
          </a:p>
          <a:p>
            <a:endParaRPr lang="en-US"/>
          </a:p>
          <a:p>
            <a:endParaRPr lang="en-US"/>
          </a:p>
          <a:p>
            <a:endParaRPr lang="en-US" sz="1200"/>
          </a:p>
          <a:p>
            <a:r>
              <a:rPr lang="en-US" sz="2400"/>
              <a:t>Extra spacing in the citation  </a:t>
            </a:r>
          </a:p>
        </p:txBody>
      </p:sp>
      <p:pic>
        <p:nvPicPr>
          <p:cNvPr id="5" name="Picture 4">
            <a:extLst>
              <a:ext uri="{FF2B5EF4-FFF2-40B4-BE49-F238E27FC236}">
                <a16:creationId xmlns:a16="http://schemas.microsoft.com/office/drawing/2014/main" id="{C287DE61-F8BC-69F3-C9AC-21799CEA98F3}"/>
              </a:ext>
            </a:extLst>
          </p:cNvPr>
          <p:cNvPicPr>
            <a:picLocks noChangeAspect="1"/>
          </p:cNvPicPr>
          <p:nvPr/>
        </p:nvPicPr>
        <p:blipFill>
          <a:blip r:embed="rId3"/>
          <a:stretch>
            <a:fillRect/>
          </a:stretch>
        </p:blipFill>
        <p:spPr>
          <a:xfrm>
            <a:off x="491047" y="867893"/>
            <a:ext cx="8161905" cy="235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805B5E0-6288-E165-755D-0EAB72C8EDE3}"/>
              </a:ext>
            </a:extLst>
          </p:cNvPr>
          <p:cNvPicPr>
            <a:picLocks noChangeAspect="1"/>
          </p:cNvPicPr>
          <p:nvPr/>
        </p:nvPicPr>
        <p:blipFill>
          <a:blip r:embed="rId4"/>
          <a:stretch>
            <a:fillRect/>
          </a:stretch>
        </p:blipFill>
        <p:spPr>
          <a:xfrm>
            <a:off x="491047" y="4066751"/>
            <a:ext cx="6271373" cy="2493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E08738F-26E3-D127-0B62-DE8A29413F40}"/>
              </a:ext>
            </a:extLst>
          </p:cNvPr>
          <p:cNvPicPr>
            <a:picLocks noChangeAspect="1"/>
          </p:cNvPicPr>
          <p:nvPr/>
        </p:nvPicPr>
        <p:blipFill>
          <a:blip r:embed="rId5"/>
          <a:stretch>
            <a:fillRect/>
          </a:stretch>
        </p:blipFill>
        <p:spPr>
          <a:xfrm>
            <a:off x="5236703" y="4066751"/>
            <a:ext cx="3714286" cy="2228571"/>
          </a:xfrm>
          <a:prstGeom prst="rect">
            <a:avLst/>
          </a:prstGeom>
        </p:spPr>
      </p:pic>
      <p:pic>
        <p:nvPicPr>
          <p:cNvPr id="11" name="Picture 10">
            <a:extLst>
              <a:ext uri="{FF2B5EF4-FFF2-40B4-BE49-F238E27FC236}">
                <a16:creationId xmlns:a16="http://schemas.microsoft.com/office/drawing/2014/main" id="{D5C42F70-78BE-B191-DCAD-C54215EC7485}"/>
              </a:ext>
            </a:extLst>
          </p:cNvPr>
          <p:cNvPicPr>
            <a:picLocks noChangeAspect="1"/>
          </p:cNvPicPr>
          <p:nvPr/>
        </p:nvPicPr>
        <p:blipFill>
          <a:blip r:embed="rId6"/>
          <a:stretch>
            <a:fillRect/>
          </a:stretch>
        </p:blipFill>
        <p:spPr>
          <a:xfrm>
            <a:off x="5080429" y="1232728"/>
            <a:ext cx="3933808" cy="1558521"/>
          </a:xfrm>
          <a:prstGeom prst="rect">
            <a:avLst/>
          </a:prstGeom>
        </p:spPr>
      </p:pic>
      <p:cxnSp>
        <p:nvCxnSpPr>
          <p:cNvPr id="12" name="Straight Arrow Connector 11">
            <a:extLst>
              <a:ext uri="{FF2B5EF4-FFF2-40B4-BE49-F238E27FC236}">
                <a16:creationId xmlns:a16="http://schemas.microsoft.com/office/drawing/2014/main" id="{7658C247-3BD1-5A86-2DBC-381BC792E698}"/>
              </a:ext>
            </a:extLst>
          </p:cNvPr>
          <p:cNvCxnSpPr>
            <a:cxnSpLocks/>
          </p:cNvCxnSpPr>
          <p:nvPr/>
        </p:nvCxnSpPr>
        <p:spPr>
          <a:xfrm>
            <a:off x="5570976" y="2350595"/>
            <a:ext cx="795793"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9BD150-4E88-50CD-476B-7CA3D7C34A88}"/>
              </a:ext>
            </a:extLst>
          </p:cNvPr>
          <p:cNvSpPr>
            <a:spLocks noGrp="1"/>
          </p:cNvSpPr>
          <p:nvPr>
            <p:ph idx="1"/>
          </p:nvPr>
        </p:nvSpPr>
        <p:spPr/>
        <p:txBody>
          <a:bodyPr/>
          <a:lstStyle/>
          <a:p>
            <a:pPr marL="457200" indent="-457200">
              <a:buFont typeface="Arial" panose="020B0604020202020204" pitchFamily="34" charset="0"/>
              <a:buChar char="•"/>
            </a:pPr>
            <a:r>
              <a:rPr lang="en-US"/>
              <a:t>If you are using formulas in your manuscript that contain curly braces { }, EndNote might read this as a citation.</a:t>
            </a:r>
          </a:p>
          <a:p>
            <a:endParaRPr lang="en-US"/>
          </a:p>
          <a:p>
            <a:pPr marL="457200" indent="-457200">
              <a:buFont typeface="Arial" panose="020B0604020202020204" pitchFamily="34" charset="0"/>
              <a:buChar char="•"/>
            </a:pPr>
            <a:r>
              <a:rPr lang="en-US"/>
              <a:t>Here’s a quick fix: </a:t>
            </a:r>
            <a:r>
              <a:rPr lang="en-US">
                <a:hlinkClick r:id="rId2"/>
              </a:rPr>
              <a:t>https://support.clarivate.com/Endnote/s/article/EndNote-Trouble-with-equations?language=en_US</a:t>
            </a:r>
            <a:r>
              <a:rPr lang="en-US"/>
              <a:t> </a:t>
            </a:r>
          </a:p>
        </p:txBody>
      </p:sp>
      <p:sp>
        <p:nvSpPr>
          <p:cNvPr id="5" name="Title 4">
            <a:extLst>
              <a:ext uri="{FF2B5EF4-FFF2-40B4-BE49-F238E27FC236}">
                <a16:creationId xmlns:a16="http://schemas.microsoft.com/office/drawing/2014/main" id="{CB81623D-A8CA-EA97-0C2A-3E42539BAEE0}"/>
              </a:ext>
            </a:extLst>
          </p:cNvPr>
          <p:cNvSpPr>
            <a:spLocks noGrp="1"/>
          </p:cNvSpPr>
          <p:nvPr>
            <p:ph type="title"/>
          </p:nvPr>
        </p:nvSpPr>
        <p:spPr/>
        <p:txBody>
          <a:bodyPr/>
          <a:lstStyle/>
          <a:p>
            <a:r>
              <a:rPr lang="en-US"/>
              <a:t>{ } with Formulas</a:t>
            </a:r>
          </a:p>
        </p:txBody>
      </p:sp>
    </p:spTree>
    <p:extLst>
      <p:ext uri="{BB962C8B-B14F-4D97-AF65-F5344CB8AC3E}">
        <p14:creationId xmlns:p14="http://schemas.microsoft.com/office/powerpoint/2010/main" val="347950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928848-3642-F902-CA2E-7005A423DC2D}"/>
              </a:ext>
            </a:extLst>
          </p:cNvPr>
          <p:cNvSpPr>
            <a:spLocks noGrp="1"/>
          </p:cNvSpPr>
          <p:nvPr>
            <p:ph type="title"/>
          </p:nvPr>
        </p:nvSpPr>
        <p:spPr/>
        <p:txBody>
          <a:bodyPr/>
          <a:lstStyle/>
          <a:p>
            <a:r>
              <a:rPr lang="en-US"/>
              <a:t>Modifying Styles</a:t>
            </a:r>
          </a:p>
        </p:txBody>
      </p:sp>
    </p:spTree>
    <p:extLst>
      <p:ext uri="{BB962C8B-B14F-4D97-AF65-F5344CB8AC3E}">
        <p14:creationId xmlns:p14="http://schemas.microsoft.com/office/powerpoint/2010/main" val="1429653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01DBA-04D6-FC80-AF54-6307760EF335}"/>
              </a:ext>
            </a:extLst>
          </p:cNvPr>
          <p:cNvSpPr>
            <a:spLocks noGrp="1"/>
          </p:cNvSpPr>
          <p:nvPr>
            <p:ph idx="1"/>
          </p:nvPr>
        </p:nvSpPr>
        <p:spPr>
          <a:xfrm>
            <a:off x="4779391" y="207390"/>
            <a:ext cx="4022580" cy="6353067"/>
          </a:xfrm>
        </p:spPr>
        <p:txBody>
          <a:bodyPr>
            <a:normAutofit/>
          </a:bodyPr>
          <a:lstStyle/>
          <a:p>
            <a:pPr marL="457200" indent="-457200">
              <a:buFont typeface="Arial" panose="020B0604020202020204" pitchFamily="34" charset="0"/>
              <a:buChar char="•"/>
            </a:pPr>
            <a:r>
              <a:rPr lang="en-US"/>
              <a:t>Select your preferred citation style</a:t>
            </a:r>
          </a:p>
          <a:p>
            <a:pPr marL="457200" indent="-457200">
              <a:buFont typeface="Arial" panose="020B0604020202020204" pitchFamily="34" charset="0"/>
              <a:buChar char="•"/>
            </a:pPr>
            <a:r>
              <a:rPr lang="en-US"/>
              <a:t>Choose from the selected styles, or click on “select another style” to find more</a:t>
            </a:r>
          </a:p>
          <a:p>
            <a:pPr marL="457200" indent="-457200">
              <a:buFont typeface="Arial" panose="020B0604020202020204" pitchFamily="34" charset="0"/>
              <a:buChar char="•"/>
            </a:pPr>
            <a:r>
              <a:rPr lang="en-US"/>
              <a:t>APA, JAMA, Vancouver, journal specific styles, etc.</a:t>
            </a:r>
          </a:p>
        </p:txBody>
      </p:sp>
      <p:pic>
        <p:nvPicPr>
          <p:cNvPr id="5" name="Picture 4">
            <a:extLst>
              <a:ext uri="{FF2B5EF4-FFF2-40B4-BE49-F238E27FC236}">
                <a16:creationId xmlns:a16="http://schemas.microsoft.com/office/drawing/2014/main" id="{A7CF6635-779E-A128-ECE8-A939D0D44071}"/>
              </a:ext>
            </a:extLst>
          </p:cNvPr>
          <p:cNvPicPr>
            <a:picLocks noChangeAspect="1"/>
          </p:cNvPicPr>
          <p:nvPr/>
        </p:nvPicPr>
        <p:blipFill>
          <a:blip r:embed="rId2"/>
          <a:stretch>
            <a:fillRect/>
          </a:stretch>
        </p:blipFill>
        <p:spPr>
          <a:xfrm>
            <a:off x="783320" y="207390"/>
            <a:ext cx="2689480" cy="6117996"/>
          </a:xfrm>
          <a:prstGeom prst="rect">
            <a:avLst/>
          </a:prstGeom>
        </p:spPr>
      </p:pic>
    </p:spTree>
    <p:extLst>
      <p:ext uri="{BB962C8B-B14F-4D97-AF65-F5344CB8AC3E}">
        <p14:creationId xmlns:p14="http://schemas.microsoft.com/office/powerpoint/2010/main" val="244705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36C56-BF3C-E0B1-5A4E-17D53426B457}"/>
              </a:ext>
            </a:extLst>
          </p:cNvPr>
          <p:cNvSpPr>
            <a:spLocks noGrp="1"/>
          </p:cNvSpPr>
          <p:nvPr>
            <p:ph idx="1"/>
          </p:nvPr>
        </p:nvSpPr>
        <p:spPr>
          <a:xfrm>
            <a:off x="342029" y="5684363"/>
            <a:ext cx="8459942" cy="876094"/>
          </a:xfrm>
        </p:spPr>
        <p:txBody>
          <a:bodyPr>
            <a:normAutofit lnSpcReduction="10000"/>
          </a:bodyPr>
          <a:lstStyle/>
          <a:p>
            <a:r>
              <a:rPr lang="en-US"/>
              <a:t>Changing the style also updates your reference list/bibliography</a:t>
            </a:r>
          </a:p>
        </p:txBody>
      </p:sp>
      <p:pic>
        <p:nvPicPr>
          <p:cNvPr id="5" name="Picture 4">
            <a:extLst>
              <a:ext uri="{FF2B5EF4-FFF2-40B4-BE49-F238E27FC236}">
                <a16:creationId xmlns:a16="http://schemas.microsoft.com/office/drawing/2014/main" id="{FD461C57-A53D-ECA1-75B3-10D0AE2C2C79}"/>
              </a:ext>
            </a:extLst>
          </p:cNvPr>
          <p:cNvPicPr>
            <a:picLocks noChangeAspect="1"/>
          </p:cNvPicPr>
          <p:nvPr/>
        </p:nvPicPr>
        <p:blipFill>
          <a:blip r:embed="rId2"/>
          <a:stretch>
            <a:fillRect/>
          </a:stretch>
        </p:blipFill>
        <p:spPr>
          <a:xfrm>
            <a:off x="781524" y="476619"/>
            <a:ext cx="6401701" cy="4986250"/>
          </a:xfrm>
          <a:prstGeom prst="rect">
            <a:avLst/>
          </a:prstGeom>
        </p:spPr>
      </p:pic>
    </p:spTree>
    <p:extLst>
      <p:ext uri="{BB962C8B-B14F-4D97-AF65-F5344CB8AC3E}">
        <p14:creationId xmlns:p14="http://schemas.microsoft.com/office/powerpoint/2010/main" val="4084118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61868-F7CF-985C-9774-2FD8401D257C}"/>
              </a:ext>
            </a:extLst>
          </p:cNvPr>
          <p:cNvSpPr>
            <a:spLocks noGrp="1"/>
          </p:cNvSpPr>
          <p:nvPr>
            <p:ph idx="1"/>
          </p:nvPr>
        </p:nvSpPr>
        <p:spPr>
          <a:xfrm>
            <a:off x="342029" y="1649691"/>
            <a:ext cx="8459942" cy="4910766"/>
          </a:xfrm>
        </p:spPr>
        <p:txBody>
          <a:bodyPr/>
          <a:lstStyle/>
          <a:p>
            <a:pPr marL="457200" indent="-457200">
              <a:buFont typeface="Arial" panose="020B0604020202020204" pitchFamily="34" charset="0"/>
              <a:buChar char="•"/>
            </a:pPr>
            <a:r>
              <a:rPr lang="en-US"/>
              <a:t>Thousands of more citation styles are available online: </a:t>
            </a:r>
            <a:r>
              <a:rPr lang="en-US">
                <a:hlinkClick r:id="rId3"/>
              </a:rPr>
              <a:t>https://endnote.com/downloads/styles/</a:t>
            </a:r>
            <a:endParaRPr lang="en-US"/>
          </a:p>
          <a:p>
            <a:pPr marL="457200" indent="-457200">
              <a:buFont typeface="Arial" panose="020B0604020202020204" pitchFamily="34" charset="0"/>
              <a:buChar char="•"/>
            </a:pPr>
            <a:r>
              <a:rPr lang="en-US"/>
              <a:t>Download and save to your EndNote Styles folder (Documents &gt; EndNote &gt; Style) </a:t>
            </a:r>
            <a:r>
              <a:rPr lang="en-US" b="1"/>
              <a:t>OR</a:t>
            </a:r>
            <a:r>
              <a:rPr lang="en-US"/>
              <a:t> double click the file to open in EndNote and Save As </a:t>
            </a:r>
          </a:p>
        </p:txBody>
      </p:sp>
      <p:sp>
        <p:nvSpPr>
          <p:cNvPr id="3" name="Title 2">
            <a:extLst>
              <a:ext uri="{FF2B5EF4-FFF2-40B4-BE49-F238E27FC236}">
                <a16:creationId xmlns:a16="http://schemas.microsoft.com/office/drawing/2014/main" id="{30A37B1D-498F-6931-0F63-B33369B2EC43}"/>
              </a:ext>
            </a:extLst>
          </p:cNvPr>
          <p:cNvSpPr>
            <a:spLocks noGrp="1"/>
          </p:cNvSpPr>
          <p:nvPr>
            <p:ph type="title"/>
          </p:nvPr>
        </p:nvSpPr>
        <p:spPr/>
        <p:txBody>
          <a:bodyPr/>
          <a:lstStyle/>
          <a:p>
            <a:r>
              <a:rPr lang="en-US"/>
              <a:t>EndNote Output Styles</a:t>
            </a:r>
          </a:p>
        </p:txBody>
      </p:sp>
    </p:spTree>
    <p:extLst>
      <p:ext uri="{BB962C8B-B14F-4D97-AF65-F5344CB8AC3E}">
        <p14:creationId xmlns:p14="http://schemas.microsoft.com/office/powerpoint/2010/main" val="410284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61868-F7CF-985C-9774-2FD8401D257C}"/>
              </a:ext>
            </a:extLst>
          </p:cNvPr>
          <p:cNvSpPr>
            <a:spLocks noGrp="1"/>
          </p:cNvSpPr>
          <p:nvPr>
            <p:ph idx="1"/>
          </p:nvPr>
        </p:nvSpPr>
        <p:spPr>
          <a:xfrm>
            <a:off x="150828" y="5777042"/>
            <a:ext cx="9068585" cy="970362"/>
          </a:xfrm>
        </p:spPr>
        <p:txBody>
          <a:bodyPr/>
          <a:lstStyle/>
          <a:p>
            <a:r>
              <a:rPr lang="en-US"/>
              <a:t>You can modify existing output styles in EndNote  Tools &gt; Output Styles &gt; Edit …</a:t>
            </a:r>
          </a:p>
        </p:txBody>
      </p:sp>
      <p:pic>
        <p:nvPicPr>
          <p:cNvPr id="5" name="Picture 4">
            <a:extLst>
              <a:ext uri="{FF2B5EF4-FFF2-40B4-BE49-F238E27FC236}">
                <a16:creationId xmlns:a16="http://schemas.microsoft.com/office/drawing/2014/main" id="{11816F2B-17B2-EA02-3E57-F9E2F0DA1C0C}"/>
              </a:ext>
            </a:extLst>
          </p:cNvPr>
          <p:cNvPicPr>
            <a:picLocks noChangeAspect="1"/>
          </p:cNvPicPr>
          <p:nvPr/>
        </p:nvPicPr>
        <p:blipFill>
          <a:blip r:embed="rId3"/>
          <a:stretch>
            <a:fillRect/>
          </a:stretch>
        </p:blipFill>
        <p:spPr>
          <a:xfrm>
            <a:off x="1443490" y="138877"/>
            <a:ext cx="5706794" cy="5338097"/>
          </a:xfrm>
          <a:prstGeom prst="rect">
            <a:avLst/>
          </a:prstGeom>
        </p:spPr>
      </p:pic>
    </p:spTree>
    <p:extLst>
      <p:ext uri="{BB962C8B-B14F-4D97-AF65-F5344CB8AC3E}">
        <p14:creationId xmlns:p14="http://schemas.microsoft.com/office/powerpoint/2010/main" val="1116355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61868-F7CF-985C-9774-2FD8401D257C}"/>
              </a:ext>
            </a:extLst>
          </p:cNvPr>
          <p:cNvSpPr>
            <a:spLocks noGrp="1"/>
          </p:cNvSpPr>
          <p:nvPr>
            <p:ph idx="1"/>
          </p:nvPr>
        </p:nvSpPr>
        <p:spPr>
          <a:xfrm>
            <a:off x="103695" y="5222448"/>
            <a:ext cx="8776354" cy="1635551"/>
          </a:xfrm>
        </p:spPr>
        <p:txBody>
          <a:bodyPr vert="horz" lIns="91440" tIns="45720" rIns="91440" bIns="45720" rtlCol="0" anchor="t">
            <a:normAutofit/>
          </a:bodyPr>
          <a:lstStyle/>
          <a:p>
            <a:r>
              <a:rPr lang="en-US"/>
              <a:t>Select the areas you want to modify; add additional items (address, authors, etc.) by clicking the Insert Field box.</a:t>
            </a:r>
          </a:p>
          <a:p>
            <a:endParaRPr lang="en-US"/>
          </a:p>
          <a:p>
            <a:endParaRPr lang="en-US"/>
          </a:p>
        </p:txBody>
      </p:sp>
      <p:pic>
        <p:nvPicPr>
          <p:cNvPr id="5" name="Picture 4">
            <a:extLst>
              <a:ext uri="{FF2B5EF4-FFF2-40B4-BE49-F238E27FC236}">
                <a16:creationId xmlns:a16="http://schemas.microsoft.com/office/drawing/2014/main" id="{83CEB73A-A1FC-5739-574E-CD393E814BFF}"/>
              </a:ext>
            </a:extLst>
          </p:cNvPr>
          <p:cNvPicPr>
            <a:picLocks noChangeAspect="1"/>
          </p:cNvPicPr>
          <p:nvPr/>
        </p:nvPicPr>
        <p:blipFill>
          <a:blip r:embed="rId3"/>
          <a:stretch>
            <a:fillRect/>
          </a:stretch>
        </p:blipFill>
        <p:spPr>
          <a:xfrm>
            <a:off x="103695" y="74292"/>
            <a:ext cx="8698276" cy="4660646"/>
          </a:xfrm>
          <a:prstGeom prst="rect">
            <a:avLst/>
          </a:prstGeom>
        </p:spPr>
      </p:pic>
    </p:spTree>
    <p:extLst>
      <p:ext uri="{BB962C8B-B14F-4D97-AF65-F5344CB8AC3E}">
        <p14:creationId xmlns:p14="http://schemas.microsoft.com/office/powerpoint/2010/main" val="357970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9F68B-C158-DD1B-E63E-93F197443F62}"/>
              </a:ext>
            </a:extLst>
          </p:cNvPr>
          <p:cNvSpPr>
            <a:spLocks noGrp="1"/>
          </p:cNvSpPr>
          <p:nvPr>
            <p:ph type="title"/>
          </p:nvPr>
        </p:nvSpPr>
        <p:spPr/>
        <p:txBody>
          <a:bodyPr/>
          <a:lstStyle/>
          <a:p>
            <a:r>
              <a:rPr lang="en-US"/>
              <a:t>Collaborating with EndNote</a:t>
            </a:r>
          </a:p>
        </p:txBody>
      </p:sp>
    </p:spTree>
    <p:extLst>
      <p:ext uri="{BB962C8B-B14F-4D97-AF65-F5344CB8AC3E}">
        <p14:creationId xmlns:p14="http://schemas.microsoft.com/office/powerpoint/2010/main" val="904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702AC3D-4968-4715-B0D1-055F56631781}"/>
              </a:ext>
            </a:extLst>
          </p:cNvPr>
          <p:cNvSpPr>
            <a:spLocks noGrp="1"/>
          </p:cNvSpPr>
          <p:nvPr>
            <p:ph idx="1"/>
          </p:nvPr>
        </p:nvSpPr>
        <p:spPr/>
        <p:txBody>
          <a:bodyPr/>
          <a:lstStyle/>
          <a:p>
            <a:pPr algn="l" rtl="0" fontAlgn="base"/>
            <a:r>
              <a:rPr lang="en-US" b="0" i="0" u="none" strike="noStrike">
                <a:solidFill>
                  <a:srgbClr val="000000"/>
                </a:solidFill>
                <a:effectLst/>
                <a:latin typeface="Arial" panose="020B0604020202020204" pitchFamily="34" charset="0"/>
              </a:rPr>
              <a:t>EndNote allows you to:</a:t>
            </a:r>
            <a:r>
              <a:rPr lang="en-US" b="0" i="0">
                <a:solidFill>
                  <a:srgbClr val="000000"/>
                </a:solidFill>
                <a:effectLst/>
                <a:latin typeface="Arial" panose="020B0604020202020204" pitchFamily="34" charset="0"/>
              </a:rPr>
              <a:t>​</a:t>
            </a:r>
          </a:p>
          <a:p>
            <a:pPr lvl="1" fontAlgn="base"/>
            <a:r>
              <a:rPr lang="en-US" b="0" i="0" u="none" strike="noStrike">
                <a:solidFill>
                  <a:srgbClr val="000000"/>
                </a:solidFill>
                <a:effectLst/>
                <a:latin typeface="Arial" panose="020B0604020202020204" pitchFamily="34" charset="0"/>
              </a:rPr>
              <a:t>Manage all your citation records in one place</a:t>
            </a:r>
            <a:r>
              <a:rPr lang="en-US" b="0" i="0">
                <a:solidFill>
                  <a:srgbClr val="000000"/>
                </a:solidFill>
                <a:effectLst/>
                <a:latin typeface="Arial" panose="020B0604020202020204" pitchFamily="34" charset="0"/>
              </a:rPr>
              <a:t>​</a:t>
            </a:r>
          </a:p>
          <a:p>
            <a:pPr lvl="1" fontAlgn="base"/>
            <a:r>
              <a:rPr lang="en-US" b="0" i="0" u="none" strike="noStrike">
                <a:solidFill>
                  <a:srgbClr val="000000"/>
                </a:solidFill>
                <a:effectLst/>
                <a:latin typeface="Arial" panose="020B0604020202020204" pitchFamily="34" charset="0"/>
              </a:rPr>
              <a:t>Access and store full-text PDFs</a:t>
            </a:r>
            <a:r>
              <a:rPr lang="en-US" b="0" i="0">
                <a:solidFill>
                  <a:srgbClr val="000000"/>
                </a:solidFill>
                <a:effectLst/>
                <a:latin typeface="Arial" panose="020B0604020202020204" pitchFamily="34" charset="0"/>
              </a:rPr>
              <a:t>​</a:t>
            </a:r>
          </a:p>
          <a:p>
            <a:pPr lvl="1" fontAlgn="base"/>
            <a:r>
              <a:rPr lang="en-US" b="0" i="0" u="none" strike="noStrike">
                <a:solidFill>
                  <a:srgbClr val="000000"/>
                </a:solidFill>
                <a:effectLst/>
                <a:latin typeface="Arial" panose="020B0604020202020204" pitchFamily="34" charset="0"/>
              </a:rPr>
              <a:t>Generate bibliographies in preferred citation formats</a:t>
            </a:r>
            <a:r>
              <a:rPr lang="en-US" b="0" i="0">
                <a:solidFill>
                  <a:srgbClr val="000000"/>
                </a:solidFill>
                <a:effectLst/>
                <a:latin typeface="Arial" panose="020B0604020202020204" pitchFamily="34" charset="0"/>
              </a:rPr>
              <a:t>​ (APA 7, JAMA/AMA, Vancouver, etc.)</a:t>
            </a:r>
          </a:p>
          <a:p>
            <a:pPr lvl="1" fontAlgn="base"/>
            <a:r>
              <a:rPr lang="en-US" b="0" i="0" u="none" strike="noStrike">
                <a:solidFill>
                  <a:srgbClr val="000000"/>
                </a:solidFill>
                <a:effectLst/>
                <a:latin typeface="Arial" panose="020B0604020202020204" pitchFamily="34" charset="0"/>
              </a:rPr>
              <a:t>Install writing tools for Word that allow you to insert in-text citations and reference lists</a:t>
            </a:r>
            <a:r>
              <a:rPr lang="en-US" b="0" i="0">
                <a:solidFill>
                  <a:srgbClr val="000000"/>
                </a:solidFill>
                <a:effectLst/>
                <a:latin typeface="Arial" panose="020B0604020202020204" pitchFamily="34" charset="0"/>
              </a:rPr>
              <a:t>​</a:t>
            </a:r>
          </a:p>
          <a:p>
            <a:pPr lvl="1" fontAlgn="base"/>
            <a:r>
              <a:rPr lang="en-US" b="0" i="0" u="none" strike="noStrike">
                <a:solidFill>
                  <a:srgbClr val="000000"/>
                </a:solidFill>
                <a:effectLst/>
                <a:latin typeface="Arial" panose="020B0604020202020204" pitchFamily="34" charset="0"/>
              </a:rPr>
              <a:t>Share collections with colleagues for collaboration</a:t>
            </a:r>
            <a:r>
              <a:rPr lang="en-US" b="0" i="0">
                <a:solidFill>
                  <a:srgbClr val="000000"/>
                </a:solidFill>
                <a:effectLst/>
                <a:latin typeface="Arial" panose="020B0604020202020204" pitchFamily="34" charset="0"/>
              </a:rPr>
              <a:t>​</a:t>
            </a:r>
          </a:p>
          <a:p>
            <a:pPr lvl="1" fontAlgn="base"/>
            <a:r>
              <a:rPr lang="en-US" b="0" i="0" u="none" strike="noStrike">
                <a:solidFill>
                  <a:srgbClr val="000000"/>
                </a:solidFill>
                <a:effectLst/>
                <a:latin typeface="Arial" panose="020B0604020202020204" pitchFamily="34" charset="0"/>
              </a:rPr>
              <a:t>Assist with the removal of duplicates</a:t>
            </a:r>
            <a:endParaRPr lang="en-US" b="0" i="0">
              <a:solidFill>
                <a:srgbClr val="000000"/>
              </a:solidFill>
              <a:effectLst/>
              <a:latin typeface="Arial" panose="020B0604020202020204" pitchFamily="34" charset="0"/>
            </a:endParaRPr>
          </a:p>
          <a:p>
            <a:endParaRPr lang="en-US"/>
          </a:p>
        </p:txBody>
      </p:sp>
      <p:sp>
        <p:nvSpPr>
          <p:cNvPr id="5" name="Title 4">
            <a:extLst>
              <a:ext uri="{FF2B5EF4-FFF2-40B4-BE49-F238E27FC236}">
                <a16:creationId xmlns:a16="http://schemas.microsoft.com/office/drawing/2014/main" id="{566B4C53-FB8C-44F2-893C-EEE7177DE9E6}"/>
              </a:ext>
            </a:extLst>
          </p:cNvPr>
          <p:cNvSpPr>
            <a:spLocks noGrp="1"/>
          </p:cNvSpPr>
          <p:nvPr>
            <p:ph type="title"/>
          </p:nvPr>
        </p:nvSpPr>
        <p:spPr/>
        <p:txBody>
          <a:bodyPr/>
          <a:lstStyle/>
          <a:p>
            <a:r>
              <a:rPr lang="en-US"/>
              <a:t>EndNote/Citation Manager</a:t>
            </a:r>
          </a:p>
        </p:txBody>
      </p:sp>
    </p:spTree>
    <p:extLst>
      <p:ext uri="{BB962C8B-B14F-4D97-AF65-F5344CB8AC3E}">
        <p14:creationId xmlns:p14="http://schemas.microsoft.com/office/powerpoint/2010/main" val="804157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8943F2-C94E-348C-CDDE-EB1588A535B3}"/>
              </a:ext>
            </a:extLst>
          </p:cNvPr>
          <p:cNvSpPr>
            <a:spLocks noGrp="1"/>
          </p:cNvSpPr>
          <p:nvPr>
            <p:ph type="title"/>
          </p:nvPr>
        </p:nvSpPr>
        <p:spPr>
          <a:xfrm>
            <a:off x="342030" y="217589"/>
            <a:ext cx="8459940" cy="1229801"/>
          </a:xfrm>
        </p:spPr>
        <p:txBody>
          <a:bodyPr anchor="ctr">
            <a:normAutofit/>
          </a:bodyPr>
          <a:lstStyle/>
          <a:p>
            <a:r>
              <a:rPr lang="en-US"/>
              <a:t>Collaborating with EndNote</a:t>
            </a:r>
          </a:p>
        </p:txBody>
      </p:sp>
      <p:graphicFrame>
        <p:nvGraphicFramePr>
          <p:cNvPr id="6" name="Content Placeholder 3">
            <a:extLst>
              <a:ext uri="{FF2B5EF4-FFF2-40B4-BE49-F238E27FC236}">
                <a16:creationId xmlns:a16="http://schemas.microsoft.com/office/drawing/2014/main" id="{C8CA0A03-539B-4B68-5BAD-752700BA125E}"/>
              </a:ext>
            </a:extLst>
          </p:cNvPr>
          <p:cNvGraphicFramePr>
            <a:graphicFrameLocks noGrp="1"/>
          </p:cNvGraphicFramePr>
          <p:nvPr>
            <p:ph idx="1"/>
          </p:nvPr>
        </p:nvGraphicFramePr>
        <p:xfrm>
          <a:off x="342029" y="1607424"/>
          <a:ext cx="8459942"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907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08BE1-DFE8-6350-D869-D941B90A0EED}"/>
              </a:ext>
            </a:extLst>
          </p:cNvPr>
          <p:cNvSpPr>
            <a:spLocks noGrp="1"/>
          </p:cNvSpPr>
          <p:nvPr>
            <p:ph idx="1"/>
          </p:nvPr>
        </p:nvSpPr>
        <p:spPr/>
        <p:txBody>
          <a:bodyPr/>
          <a:lstStyle/>
          <a:p>
            <a:pPr marL="457200" indent="-457200">
              <a:buFont typeface="Arial" panose="020B0604020202020204" pitchFamily="34" charset="0"/>
              <a:buChar char="•"/>
            </a:pPr>
            <a:r>
              <a:rPr lang="en-US"/>
              <a:t>EndNote 21 users can sync and share a library to up to 1000 users (EndNote 20.2 can share up to 400 users)</a:t>
            </a:r>
          </a:p>
          <a:p>
            <a:pPr marL="1068902" lvl="1" indent="-457200">
              <a:buFont typeface="Arial" panose="020B0604020202020204" pitchFamily="34" charset="0"/>
              <a:buChar char="•"/>
            </a:pPr>
            <a:r>
              <a:rPr lang="en-US"/>
              <a:t>Edit &gt; Preferences (Windows)/ EndNote &gt; Preferences (Mac)</a:t>
            </a:r>
          </a:p>
          <a:p>
            <a:pPr marL="1068902" lvl="1" indent="-457200">
              <a:buFont typeface="Arial" panose="020B0604020202020204" pitchFamily="34" charset="0"/>
              <a:buChar char="•"/>
            </a:pPr>
            <a:r>
              <a:rPr lang="en-US"/>
              <a:t>Click on Sync</a:t>
            </a:r>
          </a:p>
          <a:p>
            <a:pPr marL="1068902" lvl="1" indent="-457200">
              <a:buFont typeface="Arial" panose="020B0604020202020204" pitchFamily="34" charset="0"/>
              <a:buChar char="•"/>
            </a:pPr>
            <a:r>
              <a:rPr lang="en-US"/>
              <a:t>Enable Sync or log in with your EndNote Online/Web account (this is NOT your UNMC NetID and Password; separate account)</a:t>
            </a:r>
          </a:p>
        </p:txBody>
      </p:sp>
      <p:sp>
        <p:nvSpPr>
          <p:cNvPr id="3" name="Title 2">
            <a:extLst>
              <a:ext uri="{FF2B5EF4-FFF2-40B4-BE49-F238E27FC236}">
                <a16:creationId xmlns:a16="http://schemas.microsoft.com/office/drawing/2014/main" id="{62055135-6A34-FE84-338A-5C8738ACD5C9}"/>
              </a:ext>
            </a:extLst>
          </p:cNvPr>
          <p:cNvSpPr>
            <a:spLocks noGrp="1"/>
          </p:cNvSpPr>
          <p:nvPr>
            <p:ph type="title"/>
          </p:nvPr>
        </p:nvSpPr>
        <p:spPr/>
        <p:txBody>
          <a:bodyPr/>
          <a:lstStyle/>
          <a:p>
            <a:r>
              <a:rPr lang="en-US"/>
              <a:t>Step 1: Sync your EndNote Library</a:t>
            </a:r>
          </a:p>
        </p:txBody>
      </p:sp>
    </p:spTree>
    <p:extLst>
      <p:ext uri="{BB962C8B-B14F-4D97-AF65-F5344CB8AC3E}">
        <p14:creationId xmlns:p14="http://schemas.microsoft.com/office/powerpoint/2010/main" val="1128737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1F24A-0C7A-C50F-D49D-D1166CD2ACA4}"/>
              </a:ext>
            </a:extLst>
          </p:cNvPr>
          <p:cNvSpPr>
            <a:spLocks noGrp="1"/>
          </p:cNvSpPr>
          <p:nvPr>
            <p:ph idx="1"/>
          </p:nvPr>
        </p:nvSpPr>
        <p:spPr/>
        <p:txBody>
          <a:bodyPr/>
          <a:lstStyle/>
          <a:p>
            <a:r>
              <a:rPr lang="en-US"/>
              <a:t>Share a Library</a:t>
            </a:r>
          </a:p>
          <a:p>
            <a:pPr marL="457200" indent="-457200">
              <a:buFont typeface="Arial" panose="020B0604020202020204" pitchFamily="34" charset="0"/>
              <a:buChar char="•"/>
            </a:pPr>
            <a:r>
              <a:rPr lang="en-US"/>
              <a:t>File</a:t>
            </a:r>
          </a:p>
          <a:p>
            <a:pPr marL="457200" indent="-457200">
              <a:buFont typeface="Arial" panose="020B0604020202020204" pitchFamily="34" charset="0"/>
              <a:buChar char="•"/>
            </a:pPr>
            <a:r>
              <a:rPr lang="en-US"/>
              <a:t>Share…</a:t>
            </a:r>
          </a:p>
          <a:p>
            <a:pPr marL="457200" indent="-457200">
              <a:buFont typeface="Arial" panose="020B0604020202020204" pitchFamily="34" charset="0"/>
              <a:buChar char="•"/>
            </a:pPr>
            <a:endParaRPr lang="en-US"/>
          </a:p>
          <a:p>
            <a:r>
              <a:rPr lang="en-US"/>
              <a:t>Share a Group</a:t>
            </a:r>
          </a:p>
          <a:p>
            <a:pPr marL="457200" indent="-457200">
              <a:buFont typeface="Arial" panose="020B0604020202020204" pitchFamily="34" charset="0"/>
              <a:buChar char="•"/>
            </a:pPr>
            <a:r>
              <a:rPr lang="en-US"/>
              <a:t>Select the Group</a:t>
            </a:r>
          </a:p>
          <a:p>
            <a:pPr marL="457200" indent="-457200">
              <a:buFont typeface="Arial" panose="020B0604020202020204" pitchFamily="34" charset="0"/>
              <a:buChar char="•"/>
            </a:pPr>
            <a:r>
              <a:rPr lang="en-US"/>
              <a:t>Click the “people” icon on the right hand side </a:t>
            </a:r>
            <a:r>
              <a:rPr lang="en-US" b="1"/>
              <a:t>OR</a:t>
            </a:r>
            <a:r>
              <a:rPr lang="en-US"/>
              <a:t> Group &gt; Share Group… </a:t>
            </a:r>
            <a:r>
              <a:rPr lang="en-US" b="1"/>
              <a:t>OR</a:t>
            </a:r>
            <a:r>
              <a:rPr lang="en-US"/>
              <a:t> Right Click the group name &gt; Share Group…</a:t>
            </a:r>
          </a:p>
          <a:p>
            <a:pPr marL="457200" indent="-45720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46DBFE05-8D02-9BB7-A359-35B4F44884C5}"/>
              </a:ext>
            </a:extLst>
          </p:cNvPr>
          <p:cNvSpPr>
            <a:spLocks noGrp="1"/>
          </p:cNvSpPr>
          <p:nvPr>
            <p:ph type="title"/>
          </p:nvPr>
        </p:nvSpPr>
        <p:spPr/>
        <p:txBody>
          <a:bodyPr/>
          <a:lstStyle/>
          <a:p>
            <a:r>
              <a:rPr lang="en-US"/>
              <a:t>Step 2: Share Your EndNote Library or Group</a:t>
            </a:r>
          </a:p>
        </p:txBody>
      </p:sp>
    </p:spTree>
    <p:extLst>
      <p:ext uri="{BB962C8B-B14F-4D97-AF65-F5344CB8AC3E}">
        <p14:creationId xmlns:p14="http://schemas.microsoft.com/office/powerpoint/2010/main" val="1405208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00C81-3946-A8D5-1BA6-7E572C5E39D0}"/>
              </a:ext>
            </a:extLst>
          </p:cNvPr>
          <p:cNvSpPr>
            <a:spLocks noGrp="1"/>
          </p:cNvSpPr>
          <p:nvPr>
            <p:ph idx="1"/>
          </p:nvPr>
        </p:nvSpPr>
        <p:spPr>
          <a:xfrm>
            <a:off x="342029" y="1447390"/>
            <a:ext cx="8459942" cy="636243"/>
          </a:xfrm>
        </p:spPr>
        <p:txBody>
          <a:bodyPr/>
          <a:lstStyle/>
          <a:p>
            <a:pPr algn="ctr"/>
            <a:r>
              <a:rPr lang="en-US" b="1"/>
              <a:t>EndNote 21 Users Only</a:t>
            </a:r>
          </a:p>
        </p:txBody>
      </p:sp>
      <p:sp>
        <p:nvSpPr>
          <p:cNvPr id="3" name="Title 2">
            <a:extLst>
              <a:ext uri="{FF2B5EF4-FFF2-40B4-BE49-F238E27FC236}">
                <a16:creationId xmlns:a16="http://schemas.microsoft.com/office/drawing/2014/main" id="{A4FA17B9-A2CA-B48A-0CD6-B0C252AD241C}"/>
              </a:ext>
            </a:extLst>
          </p:cNvPr>
          <p:cNvSpPr>
            <a:spLocks noGrp="1"/>
          </p:cNvSpPr>
          <p:nvPr>
            <p:ph type="title"/>
          </p:nvPr>
        </p:nvSpPr>
        <p:spPr/>
        <p:txBody>
          <a:bodyPr/>
          <a:lstStyle/>
          <a:p>
            <a:r>
              <a:rPr lang="en-US"/>
              <a:t>Teams / Office 365 (Online)</a:t>
            </a:r>
          </a:p>
        </p:txBody>
      </p:sp>
      <p:sp>
        <p:nvSpPr>
          <p:cNvPr id="4" name="TextBox 3">
            <a:extLst>
              <a:ext uri="{FF2B5EF4-FFF2-40B4-BE49-F238E27FC236}">
                <a16:creationId xmlns:a16="http://schemas.microsoft.com/office/drawing/2014/main" id="{5772722F-8BC7-A859-AE7D-317F7F101106}"/>
              </a:ext>
            </a:extLst>
          </p:cNvPr>
          <p:cNvSpPr txBox="1"/>
          <p:nvPr/>
        </p:nvSpPr>
        <p:spPr>
          <a:xfrm>
            <a:off x="115410" y="2414726"/>
            <a:ext cx="8859914" cy="4247317"/>
          </a:xfrm>
          <a:prstGeom prst="rect">
            <a:avLst/>
          </a:prstGeom>
          <a:noFill/>
        </p:spPr>
        <p:txBody>
          <a:bodyPr wrap="square" rtlCol="0">
            <a:spAutoFit/>
          </a:bodyPr>
          <a:lstStyle/>
          <a:p>
            <a:pPr marL="285750" indent="-285750">
              <a:buFont typeface="Arial" panose="020B0604020202020204" pitchFamily="34" charset="0"/>
              <a:buChar char="•"/>
            </a:pPr>
            <a:r>
              <a:rPr lang="en-US"/>
              <a:t>Sync your EndNote Desktop Library to EndNote Web and share with colleagues (they must have access to EndNote 21 as well).</a:t>
            </a:r>
          </a:p>
          <a:p>
            <a:pPr marL="285750" indent="-285750">
              <a:buFont typeface="Arial" panose="020B0604020202020204" pitchFamily="34" charset="0"/>
              <a:buChar char="•"/>
            </a:pPr>
            <a:r>
              <a:rPr lang="en-US"/>
              <a:t>In Teams or Microsoft Office 365 (Online)</a:t>
            </a:r>
          </a:p>
          <a:p>
            <a:pPr marL="800100" lvl="1" indent="-342900">
              <a:buFont typeface="+mj-lt"/>
              <a:buAutoNum type="arabicPeriod"/>
            </a:pPr>
            <a:r>
              <a:rPr lang="en-US"/>
              <a:t>Home Tab &gt; Add Ins (red box)</a:t>
            </a:r>
          </a:p>
          <a:p>
            <a:pPr marL="800100" lvl="1" indent="-342900">
              <a:buFont typeface="+mj-lt"/>
              <a:buAutoNum type="arabicPeriod"/>
            </a:pPr>
            <a:r>
              <a:rPr lang="en-US"/>
              <a:t>More Add Ins</a:t>
            </a:r>
          </a:p>
          <a:p>
            <a:pPr marL="800100" lvl="1" indent="-342900">
              <a:buFont typeface="+mj-lt"/>
              <a:buAutoNum type="arabicPeriod"/>
            </a:pPr>
            <a:r>
              <a:rPr lang="en-US"/>
              <a:t>Search for EndNote 21 and Click Add</a:t>
            </a:r>
          </a:p>
          <a:p>
            <a:pPr marL="800100" lvl="1" indent="-342900">
              <a:buFont typeface="+mj-lt"/>
              <a:buAutoNum type="arabicPeriod"/>
            </a:pPr>
            <a:r>
              <a:rPr lang="en-US"/>
              <a:t>Log in with your EndNote Web account (this is NOT your UNMC NetID)</a:t>
            </a:r>
          </a:p>
          <a:p>
            <a:pPr marL="800100" lvl="1" indent="-342900">
              <a:buFont typeface="+mj-lt"/>
              <a:buAutoNum type="arabicPeriod"/>
            </a:pPr>
            <a:r>
              <a:rPr lang="en-US"/>
              <a:t>This feature </a:t>
            </a:r>
            <a:r>
              <a:rPr lang="en-US" b="1" i="1"/>
              <a:t>should</a:t>
            </a:r>
            <a:r>
              <a:rPr lang="en-US"/>
              <a:t> add citations from your library, shared libraries and groups.</a:t>
            </a:r>
          </a:p>
          <a:p>
            <a:endParaRPr lang="en-US"/>
          </a:p>
          <a:p>
            <a:r>
              <a:rPr lang="en-US"/>
              <a:t>EndNote will insert the citations in EndNote code {last name, date} and the reference/bibliography list. Open the document in the Word app:</a:t>
            </a:r>
          </a:p>
          <a:p>
            <a:pPr marL="800100" lvl="1" indent="-342900">
              <a:buFont typeface="+mj-lt"/>
              <a:buAutoNum type="arabicPeriod"/>
            </a:pPr>
            <a:r>
              <a:rPr lang="en-US"/>
              <a:t>In the EndNote Tab</a:t>
            </a:r>
          </a:p>
          <a:p>
            <a:pPr marL="1257300" lvl="2" indent="-342900">
              <a:buFont typeface="+mj-lt"/>
              <a:buAutoNum type="arabicPeriod"/>
            </a:pPr>
            <a:r>
              <a:rPr lang="en-US"/>
              <a:t>Click on Instant Formatting is Off</a:t>
            </a:r>
          </a:p>
          <a:p>
            <a:pPr marL="1257300" lvl="2" indent="-342900">
              <a:buFont typeface="+mj-lt"/>
              <a:buAutoNum type="arabicPeriod"/>
            </a:pPr>
            <a:r>
              <a:rPr lang="en-US"/>
              <a:t>If Instant Formatting is On, toggle it to Off and then On again.</a:t>
            </a:r>
          </a:p>
        </p:txBody>
      </p:sp>
    </p:spTree>
    <p:extLst>
      <p:ext uri="{BB962C8B-B14F-4D97-AF65-F5344CB8AC3E}">
        <p14:creationId xmlns:p14="http://schemas.microsoft.com/office/powerpoint/2010/main" val="3280986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4B9CC-CCD6-652F-C259-9130F6D2C7FA}"/>
              </a:ext>
            </a:extLst>
          </p:cNvPr>
          <p:cNvPicPr>
            <a:picLocks noChangeAspect="1"/>
          </p:cNvPicPr>
          <p:nvPr/>
        </p:nvPicPr>
        <p:blipFill>
          <a:blip r:embed="rId2"/>
          <a:stretch>
            <a:fillRect/>
          </a:stretch>
        </p:blipFill>
        <p:spPr>
          <a:xfrm>
            <a:off x="0" y="112975"/>
            <a:ext cx="9144000" cy="5797550"/>
          </a:xfrm>
          <a:prstGeom prst="rect">
            <a:avLst/>
          </a:prstGeom>
        </p:spPr>
      </p:pic>
      <p:sp>
        <p:nvSpPr>
          <p:cNvPr id="6" name="TextBox 5">
            <a:extLst>
              <a:ext uri="{FF2B5EF4-FFF2-40B4-BE49-F238E27FC236}">
                <a16:creationId xmlns:a16="http://schemas.microsoft.com/office/drawing/2014/main" id="{05FA7567-2F05-BE66-8CF5-21A68B905960}"/>
              </a:ext>
            </a:extLst>
          </p:cNvPr>
          <p:cNvSpPr txBox="1"/>
          <p:nvPr/>
        </p:nvSpPr>
        <p:spPr>
          <a:xfrm>
            <a:off x="248575" y="6098694"/>
            <a:ext cx="8513685" cy="646331"/>
          </a:xfrm>
          <a:prstGeom prst="rect">
            <a:avLst/>
          </a:prstGeom>
          <a:noFill/>
        </p:spPr>
        <p:txBody>
          <a:bodyPr wrap="square" rtlCol="0">
            <a:spAutoFit/>
          </a:bodyPr>
          <a:lstStyle/>
          <a:p>
            <a:r>
              <a:rPr lang="en-US" b="1"/>
              <a:t>Make sure to use the EndNote with the purple icon! </a:t>
            </a:r>
            <a:r>
              <a:rPr lang="en-US"/>
              <a:t>Insert EndNote button is Microsoft Office’s citation feature (does not work with your EndNote library)</a:t>
            </a:r>
            <a:endParaRPr lang="en-US" b="1"/>
          </a:p>
        </p:txBody>
      </p:sp>
      <p:cxnSp>
        <p:nvCxnSpPr>
          <p:cNvPr id="8" name="Straight Arrow Connector 7">
            <a:extLst>
              <a:ext uri="{FF2B5EF4-FFF2-40B4-BE49-F238E27FC236}">
                <a16:creationId xmlns:a16="http://schemas.microsoft.com/office/drawing/2014/main" id="{8E419E56-BA93-754E-A00C-B8F22C2E8E6D}"/>
              </a:ext>
            </a:extLst>
          </p:cNvPr>
          <p:cNvCxnSpPr/>
          <p:nvPr/>
        </p:nvCxnSpPr>
        <p:spPr>
          <a:xfrm flipH="1" flipV="1">
            <a:off x="328474" y="399495"/>
            <a:ext cx="150920" cy="71909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62A6718-694B-AD25-E59B-6873E07298C2}"/>
              </a:ext>
            </a:extLst>
          </p:cNvPr>
          <p:cNvSpPr txBox="1"/>
          <p:nvPr/>
        </p:nvSpPr>
        <p:spPr>
          <a:xfrm>
            <a:off x="1034708" y="1270126"/>
            <a:ext cx="2352582" cy="369332"/>
          </a:xfrm>
          <a:prstGeom prst="rect">
            <a:avLst/>
          </a:prstGeom>
          <a:solidFill>
            <a:schemeClr val="bg2"/>
          </a:solidFill>
        </p:spPr>
        <p:txBody>
          <a:bodyPr wrap="square" rtlCol="0">
            <a:spAutoFit/>
          </a:bodyPr>
          <a:lstStyle/>
          <a:p>
            <a:r>
              <a:rPr lang="en-US"/>
              <a:t>Do NOT use this one</a:t>
            </a:r>
          </a:p>
        </p:txBody>
      </p:sp>
      <p:cxnSp>
        <p:nvCxnSpPr>
          <p:cNvPr id="10" name="Straight Arrow Connector 9">
            <a:extLst>
              <a:ext uri="{FF2B5EF4-FFF2-40B4-BE49-F238E27FC236}">
                <a16:creationId xmlns:a16="http://schemas.microsoft.com/office/drawing/2014/main" id="{35931C50-D424-B988-5DD4-3BBC2C90E56D}"/>
              </a:ext>
            </a:extLst>
          </p:cNvPr>
          <p:cNvCxnSpPr>
            <a:cxnSpLocks/>
          </p:cNvCxnSpPr>
          <p:nvPr/>
        </p:nvCxnSpPr>
        <p:spPr>
          <a:xfrm flipH="1" flipV="1">
            <a:off x="1137822" y="628327"/>
            <a:ext cx="344749" cy="638296"/>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7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854EF-4E17-B4B7-C21D-08BB43330735}"/>
              </a:ext>
            </a:extLst>
          </p:cNvPr>
          <p:cNvSpPr>
            <a:spLocks noGrp="1"/>
          </p:cNvSpPr>
          <p:nvPr>
            <p:ph idx="1"/>
          </p:nvPr>
        </p:nvSpPr>
        <p:spPr/>
        <p:txBody>
          <a:bodyPr vert="horz" lIns="91440" tIns="45720" rIns="91440" bIns="45720" rtlCol="0" anchor="t">
            <a:normAutofit/>
          </a:bodyPr>
          <a:lstStyle/>
          <a:p>
            <a:pPr algn="ctr"/>
            <a:r>
              <a:rPr lang="en-US" b="1"/>
              <a:t>Work around for EndNote 20 and earlier versions</a:t>
            </a:r>
          </a:p>
          <a:p>
            <a:pPr algn="ctr"/>
            <a:endParaRPr lang="en-US" b="1"/>
          </a:p>
          <a:p>
            <a:pPr marL="514350" indent="-514350">
              <a:buAutoNum type="arabicPeriod"/>
            </a:pPr>
            <a:r>
              <a:rPr lang="en-US" sz="2400"/>
              <a:t>Sync your EndNote library and </a:t>
            </a:r>
            <a:r>
              <a:rPr lang="en-US" sz="2400" b="1"/>
              <a:t>share </a:t>
            </a:r>
            <a:r>
              <a:rPr lang="en-US" sz="2400"/>
              <a:t>with colleagues.</a:t>
            </a:r>
          </a:p>
          <a:p>
            <a:pPr marL="514350" indent="-514350">
              <a:buAutoNum type="arabicPeriod"/>
            </a:pPr>
            <a:r>
              <a:rPr lang="en-US" sz="2400"/>
              <a:t>Use the EndNote code {last name, date} to enter in citations. Can copy/paste from EndNote library.</a:t>
            </a:r>
          </a:p>
          <a:p>
            <a:pPr marL="514350" indent="-514350">
              <a:buAutoNum type="arabicPeriod"/>
            </a:pPr>
            <a:r>
              <a:rPr lang="en-US" sz="2400"/>
              <a:t>Assign </a:t>
            </a:r>
            <a:r>
              <a:rPr lang="en-US" sz="2400" b="1"/>
              <a:t>one person </a:t>
            </a:r>
            <a:r>
              <a:rPr lang="en-US" sz="2400"/>
              <a:t>with access to the EndNote library to </a:t>
            </a:r>
            <a:r>
              <a:rPr lang="en-US" sz="2400" b="1"/>
              <a:t>download</a:t>
            </a:r>
            <a:r>
              <a:rPr lang="en-US" sz="2400"/>
              <a:t> the document</a:t>
            </a:r>
          </a:p>
          <a:p>
            <a:pPr marL="1125855" lvl="1" indent="-514350">
              <a:buAutoNum type="arabicPeriod"/>
            </a:pPr>
            <a:r>
              <a:rPr lang="en-US" sz="2000"/>
              <a:t>Turn on or turn off/on Instant Formatting to view the references in the desired style format</a:t>
            </a:r>
          </a:p>
          <a:p>
            <a:pPr marL="1125855" lvl="1" indent="-514350">
              <a:buAutoNum type="arabicPeriod"/>
            </a:pPr>
            <a:r>
              <a:rPr lang="en-US" sz="2000"/>
              <a:t>Opening the document in the app without downloading, and then saving back to Teams/Online, may break the EndNote code.</a:t>
            </a:r>
          </a:p>
        </p:txBody>
      </p:sp>
      <p:sp>
        <p:nvSpPr>
          <p:cNvPr id="3" name="Title 2">
            <a:extLst>
              <a:ext uri="{FF2B5EF4-FFF2-40B4-BE49-F238E27FC236}">
                <a16:creationId xmlns:a16="http://schemas.microsoft.com/office/drawing/2014/main" id="{8627FBBA-9FC0-5BDA-E7EB-CC6C0BBC0818}"/>
              </a:ext>
            </a:extLst>
          </p:cNvPr>
          <p:cNvSpPr>
            <a:spLocks noGrp="1"/>
          </p:cNvSpPr>
          <p:nvPr>
            <p:ph type="title"/>
          </p:nvPr>
        </p:nvSpPr>
        <p:spPr/>
        <p:txBody>
          <a:bodyPr/>
          <a:lstStyle/>
          <a:p>
            <a:r>
              <a:rPr lang="en-US"/>
              <a:t>Teams / Office 365 (Online)</a:t>
            </a:r>
          </a:p>
        </p:txBody>
      </p:sp>
    </p:spTree>
    <p:extLst>
      <p:ext uri="{BB962C8B-B14F-4D97-AF65-F5344CB8AC3E}">
        <p14:creationId xmlns:p14="http://schemas.microsoft.com/office/powerpoint/2010/main" val="2775423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62D2D-5698-80E6-479A-BCD69439AB5D}"/>
              </a:ext>
            </a:extLst>
          </p:cNvPr>
          <p:cNvPicPr>
            <a:picLocks noChangeAspect="1"/>
          </p:cNvPicPr>
          <p:nvPr/>
        </p:nvPicPr>
        <p:blipFill>
          <a:blip r:embed="rId2"/>
          <a:stretch>
            <a:fillRect/>
          </a:stretch>
        </p:blipFill>
        <p:spPr>
          <a:xfrm>
            <a:off x="2940568" y="2934230"/>
            <a:ext cx="5928224" cy="3630856"/>
          </a:xfrm>
          <a:prstGeom prst="rect">
            <a:avLst/>
          </a:prstGeom>
        </p:spPr>
      </p:pic>
      <p:pic>
        <p:nvPicPr>
          <p:cNvPr id="7" name="Picture 6">
            <a:extLst>
              <a:ext uri="{FF2B5EF4-FFF2-40B4-BE49-F238E27FC236}">
                <a16:creationId xmlns:a16="http://schemas.microsoft.com/office/drawing/2014/main" id="{F8FBAC5E-A96A-BCAA-E0B0-8B9C58CF6DB7}"/>
              </a:ext>
            </a:extLst>
          </p:cNvPr>
          <p:cNvPicPr>
            <a:picLocks noChangeAspect="1"/>
          </p:cNvPicPr>
          <p:nvPr/>
        </p:nvPicPr>
        <p:blipFill>
          <a:blip r:embed="rId3"/>
          <a:stretch>
            <a:fillRect/>
          </a:stretch>
        </p:blipFill>
        <p:spPr>
          <a:xfrm>
            <a:off x="163796" y="136303"/>
            <a:ext cx="5242706" cy="3441333"/>
          </a:xfrm>
          <a:prstGeom prst="rect">
            <a:avLst/>
          </a:prstGeom>
        </p:spPr>
      </p:pic>
      <p:sp>
        <p:nvSpPr>
          <p:cNvPr id="8" name="TextBox 7">
            <a:extLst>
              <a:ext uri="{FF2B5EF4-FFF2-40B4-BE49-F238E27FC236}">
                <a16:creationId xmlns:a16="http://schemas.microsoft.com/office/drawing/2014/main" id="{75B704F4-1DAC-360B-FA3F-0E096E8F8009}"/>
              </a:ext>
            </a:extLst>
          </p:cNvPr>
          <p:cNvSpPr txBox="1"/>
          <p:nvPr/>
        </p:nvSpPr>
        <p:spPr>
          <a:xfrm>
            <a:off x="6019060" y="541538"/>
            <a:ext cx="2689934" cy="923330"/>
          </a:xfrm>
          <a:prstGeom prst="rect">
            <a:avLst/>
          </a:prstGeom>
          <a:noFill/>
        </p:spPr>
        <p:txBody>
          <a:bodyPr wrap="square" rtlCol="0">
            <a:spAutoFit/>
          </a:bodyPr>
          <a:lstStyle/>
          <a:p>
            <a:r>
              <a:rPr lang="en-US"/>
              <a:t>1. Right click a citation in your EndNote Library and select </a:t>
            </a:r>
            <a:r>
              <a:rPr lang="en-US" b="1"/>
              <a:t>Copy</a:t>
            </a:r>
          </a:p>
        </p:txBody>
      </p:sp>
      <p:sp>
        <p:nvSpPr>
          <p:cNvPr id="9" name="TextBox 8">
            <a:extLst>
              <a:ext uri="{FF2B5EF4-FFF2-40B4-BE49-F238E27FC236}">
                <a16:creationId xmlns:a16="http://schemas.microsoft.com/office/drawing/2014/main" id="{BE7574B5-7B5A-801C-EC0B-11B168B1507E}"/>
              </a:ext>
            </a:extLst>
          </p:cNvPr>
          <p:cNvSpPr txBox="1"/>
          <p:nvPr/>
        </p:nvSpPr>
        <p:spPr>
          <a:xfrm>
            <a:off x="95215" y="4829531"/>
            <a:ext cx="2689934" cy="646331"/>
          </a:xfrm>
          <a:prstGeom prst="rect">
            <a:avLst/>
          </a:prstGeom>
          <a:noFill/>
        </p:spPr>
        <p:txBody>
          <a:bodyPr wrap="square" rtlCol="0">
            <a:spAutoFit/>
          </a:bodyPr>
          <a:lstStyle/>
          <a:p>
            <a:r>
              <a:rPr lang="en-US"/>
              <a:t>2. Paste where you want the citation to appear.</a:t>
            </a:r>
          </a:p>
        </p:txBody>
      </p:sp>
    </p:spTree>
    <p:extLst>
      <p:ext uri="{BB962C8B-B14F-4D97-AF65-F5344CB8AC3E}">
        <p14:creationId xmlns:p14="http://schemas.microsoft.com/office/powerpoint/2010/main" val="3829600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65D73-939B-436E-81F6-F9E1AEE0A691}"/>
              </a:ext>
            </a:extLst>
          </p:cNvPr>
          <p:cNvSpPr>
            <a:spLocks noGrp="1"/>
          </p:cNvSpPr>
          <p:nvPr>
            <p:ph type="title"/>
          </p:nvPr>
        </p:nvSpPr>
        <p:spPr/>
        <p:txBody>
          <a:bodyPr/>
          <a:lstStyle/>
          <a:p>
            <a:r>
              <a:rPr lang="en-US"/>
              <a:t>5. Resources</a:t>
            </a:r>
          </a:p>
        </p:txBody>
      </p:sp>
      <p:sp>
        <p:nvSpPr>
          <p:cNvPr id="3" name="Google Shape;398;p42">
            <a:extLst>
              <a:ext uri="{FF2B5EF4-FFF2-40B4-BE49-F238E27FC236}">
                <a16:creationId xmlns:a16="http://schemas.microsoft.com/office/drawing/2014/main" id="{DE3067CB-8A20-4483-BAB5-629AE3968CAA}"/>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5" name="Google Shape;406;p42">
            <a:extLst>
              <a:ext uri="{FF2B5EF4-FFF2-40B4-BE49-F238E27FC236}">
                <a16:creationId xmlns:a16="http://schemas.microsoft.com/office/drawing/2014/main" id="{A48FD6B8-86CD-4BA6-B189-4B73BF9693B0}"/>
              </a:ext>
            </a:extLst>
          </p:cNvPr>
          <p:cNvGrpSpPr/>
          <p:nvPr/>
        </p:nvGrpSpPr>
        <p:grpSpPr>
          <a:xfrm>
            <a:off x="5842489" y="3572585"/>
            <a:ext cx="473400" cy="473400"/>
            <a:chOff x="5842489" y="1703401"/>
            <a:chExt cx="473400" cy="473400"/>
          </a:xfrm>
        </p:grpSpPr>
        <p:sp>
          <p:nvSpPr>
            <p:cNvPr id="6" name="Google Shape;407;p42">
              <a:extLst>
                <a:ext uri="{FF2B5EF4-FFF2-40B4-BE49-F238E27FC236}">
                  <a16:creationId xmlns:a16="http://schemas.microsoft.com/office/drawing/2014/main" id="{1C7CC3C1-095C-4D3B-B4D3-536BBD7061DE}"/>
                </a:ext>
              </a:extLst>
            </p:cNvPr>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08;p42">
              <a:extLst>
                <a:ext uri="{FF2B5EF4-FFF2-40B4-BE49-F238E27FC236}">
                  <a16:creationId xmlns:a16="http://schemas.microsoft.com/office/drawing/2014/main" id="{D0B3BA1A-9679-468C-B639-0EBDBB245F8F}"/>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5</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265921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6F4D82-558F-48BE-BBD8-517CF4B4D298}"/>
              </a:ext>
            </a:extLst>
          </p:cNvPr>
          <p:cNvSpPr>
            <a:spLocks noGrp="1"/>
          </p:cNvSpPr>
          <p:nvPr>
            <p:ph idx="1"/>
          </p:nvPr>
        </p:nvSpPr>
        <p:spPr/>
        <p:txBody>
          <a:bodyPr/>
          <a:lstStyle/>
          <a:p>
            <a:pPr marL="457200" indent="-457200">
              <a:buFont typeface="Arial" panose="020B0604020202020204" pitchFamily="34" charset="0"/>
              <a:buChar char="•"/>
            </a:pPr>
            <a:r>
              <a:rPr lang="en-US"/>
              <a:t>Syncing EndNote and sharing with colleagues </a:t>
            </a:r>
            <a:r>
              <a:rPr lang="en-US">
                <a:hlinkClick r:id="rId3"/>
              </a:rPr>
              <a:t>https://unmc.libguides.com/c.php?g=644589&amp;p=6809665</a:t>
            </a:r>
            <a:r>
              <a:rPr lang="en-US"/>
              <a:t> </a:t>
            </a:r>
          </a:p>
          <a:p>
            <a:pPr marL="457200" indent="-457200">
              <a:buFont typeface="Arial" panose="020B0604020202020204" pitchFamily="34" charset="0"/>
              <a:buChar char="•"/>
            </a:pPr>
            <a:r>
              <a:rPr lang="en-US"/>
              <a:t>Using EndNote Online (Clarivate tutorials) </a:t>
            </a:r>
            <a:r>
              <a:rPr lang="en-US">
                <a:hlinkClick r:id="rId4"/>
              </a:rPr>
              <a:t>https://clarivate.libguides.com/endnote_training/endnote_online</a:t>
            </a:r>
            <a:r>
              <a:rPr lang="en-US"/>
              <a:t> </a:t>
            </a:r>
          </a:p>
        </p:txBody>
      </p:sp>
      <p:sp>
        <p:nvSpPr>
          <p:cNvPr id="3" name="Title 2">
            <a:extLst>
              <a:ext uri="{FF2B5EF4-FFF2-40B4-BE49-F238E27FC236}">
                <a16:creationId xmlns:a16="http://schemas.microsoft.com/office/drawing/2014/main" id="{4346F4ED-2ABF-488F-B78C-38A5D381736B}"/>
              </a:ext>
            </a:extLst>
          </p:cNvPr>
          <p:cNvSpPr>
            <a:spLocks noGrp="1"/>
          </p:cNvSpPr>
          <p:nvPr>
            <p:ph type="title"/>
          </p:nvPr>
        </p:nvSpPr>
        <p:spPr>
          <a:xfrm>
            <a:off x="174171" y="217589"/>
            <a:ext cx="8743406" cy="1229801"/>
          </a:xfrm>
        </p:spPr>
        <p:txBody>
          <a:bodyPr/>
          <a:lstStyle/>
          <a:p>
            <a:r>
              <a:rPr lang="en-US"/>
              <a:t>EndNote Sync and EndNote Online</a:t>
            </a:r>
          </a:p>
        </p:txBody>
      </p:sp>
    </p:spTree>
    <p:extLst>
      <p:ext uri="{BB962C8B-B14F-4D97-AF65-F5344CB8AC3E}">
        <p14:creationId xmlns:p14="http://schemas.microsoft.com/office/powerpoint/2010/main" val="231319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413FF-F320-4624-9557-E1F411773DA7}"/>
              </a:ext>
            </a:extLst>
          </p:cNvPr>
          <p:cNvSpPr>
            <a:spLocks noGrp="1"/>
          </p:cNvSpPr>
          <p:nvPr>
            <p:ph idx="1"/>
          </p:nvPr>
        </p:nvSpPr>
        <p:spPr>
          <a:xfrm>
            <a:off x="342028" y="959556"/>
            <a:ext cx="8643927" cy="5802488"/>
          </a:xfrm>
        </p:spPr>
        <p:txBody>
          <a:bodyPr vert="horz" lIns="91440" tIns="45720" rIns="91440" bIns="45720" rtlCol="0" anchor="t">
            <a:normAutofit lnSpcReduction="10000"/>
          </a:bodyPr>
          <a:lstStyle/>
          <a:p>
            <a:r>
              <a:rPr lang="en-US" b="1"/>
              <a:t>Librarian</a:t>
            </a:r>
            <a:r>
              <a:rPr lang="en-US"/>
              <a:t>	</a:t>
            </a:r>
          </a:p>
          <a:p>
            <a:r>
              <a:rPr lang="en-US" sz="2800"/>
              <a:t>	Jess King, MLIS</a:t>
            </a:r>
          </a:p>
          <a:p>
            <a:r>
              <a:rPr lang="en-US" sz="2800"/>
              <a:t>	</a:t>
            </a:r>
            <a:r>
              <a:rPr lang="en-US" sz="2800">
                <a:hlinkClick r:id="rId3"/>
              </a:rPr>
              <a:t>jessicad.king@unmc.edu</a:t>
            </a:r>
          </a:p>
          <a:p>
            <a:r>
              <a:rPr lang="en-US" b="1" err="1"/>
              <a:t>AskUs</a:t>
            </a:r>
            <a:endParaRPr lang="en-US" b="1"/>
          </a:p>
          <a:p>
            <a:r>
              <a:rPr lang="en-US"/>
              <a:t>	</a:t>
            </a:r>
            <a:r>
              <a:rPr lang="en-US" sz="2800"/>
              <a:t>Email: </a:t>
            </a:r>
            <a:r>
              <a:rPr lang="en-US" sz="2800">
                <a:hlinkClick r:id="rId4"/>
              </a:rPr>
              <a:t>askus@unmc.edu</a:t>
            </a:r>
            <a:endParaRPr lang="en-US" sz="2800"/>
          </a:p>
          <a:p>
            <a:r>
              <a:rPr lang="en-US" sz="2800"/>
              <a:t>	Phone: 402-559-6221</a:t>
            </a:r>
            <a:endParaRPr lang="en-US"/>
          </a:p>
          <a:p>
            <a:r>
              <a:rPr lang="en-US" b="1"/>
              <a:t>EndNote Tech Support</a:t>
            </a:r>
          </a:p>
          <a:p>
            <a:r>
              <a:rPr lang="en-US"/>
              <a:t>	</a:t>
            </a:r>
            <a:r>
              <a:rPr lang="en-US" sz="2800"/>
              <a:t>Support phone: 1-800-336-4474, press 4</a:t>
            </a:r>
          </a:p>
          <a:p>
            <a:r>
              <a:rPr lang="en-US" sz="2800"/>
              <a:t>	Email: </a:t>
            </a:r>
            <a:r>
              <a:rPr lang="en-US" sz="2800">
                <a:hlinkClick r:id="rId5"/>
              </a:rPr>
              <a:t>endnote.support@clarivate.com</a:t>
            </a:r>
            <a:r>
              <a:rPr lang="en-US" sz="2800"/>
              <a:t> </a:t>
            </a:r>
          </a:p>
          <a:p>
            <a:endParaRPr lang="en-US" sz="2800"/>
          </a:p>
          <a:p>
            <a:r>
              <a:rPr lang="en-US" sz="2800"/>
              <a:t>Webpage</a:t>
            </a:r>
            <a:r>
              <a:rPr lang="en-US" sz="2000"/>
              <a:t>: </a:t>
            </a:r>
            <a:r>
              <a:rPr lang="en-US" sz="2400">
                <a:hlinkClick r:id="rId6"/>
              </a:rPr>
              <a:t>https://support.clarivate.com/Endnote/s/?language=en_US</a:t>
            </a:r>
            <a:r>
              <a:rPr lang="en-US" sz="2400"/>
              <a:t> </a:t>
            </a:r>
            <a:endParaRPr lang="en-US"/>
          </a:p>
        </p:txBody>
      </p:sp>
      <p:sp>
        <p:nvSpPr>
          <p:cNvPr id="3" name="Title 2">
            <a:extLst>
              <a:ext uri="{FF2B5EF4-FFF2-40B4-BE49-F238E27FC236}">
                <a16:creationId xmlns:a16="http://schemas.microsoft.com/office/drawing/2014/main" id="{ACEBCE1A-29D2-4E1A-AADC-BA74DE2AC351}"/>
              </a:ext>
            </a:extLst>
          </p:cNvPr>
          <p:cNvSpPr>
            <a:spLocks noGrp="1"/>
          </p:cNvSpPr>
          <p:nvPr>
            <p:ph type="title"/>
          </p:nvPr>
        </p:nvSpPr>
        <p:spPr>
          <a:xfrm>
            <a:off x="342030" y="217590"/>
            <a:ext cx="8459940" cy="583922"/>
          </a:xfrm>
        </p:spPr>
        <p:txBody>
          <a:bodyPr/>
          <a:lstStyle/>
          <a:p>
            <a:r>
              <a:rPr lang="en-US"/>
              <a:t>Contact The Library</a:t>
            </a:r>
          </a:p>
        </p:txBody>
      </p:sp>
    </p:spTree>
    <p:extLst>
      <p:ext uri="{BB962C8B-B14F-4D97-AF65-F5344CB8AC3E}">
        <p14:creationId xmlns:p14="http://schemas.microsoft.com/office/powerpoint/2010/main" val="3268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C35915-AAF4-4894-80A7-855817489914}"/>
              </a:ext>
            </a:extLst>
          </p:cNvPr>
          <p:cNvGraphicFramePr>
            <a:graphicFrameLocks noGrp="1"/>
          </p:cNvGraphicFramePr>
          <p:nvPr>
            <p:ph idx="1"/>
            <p:extLst>
              <p:ext uri="{D42A27DB-BD31-4B8C-83A1-F6EECF244321}">
                <p14:modId xmlns:p14="http://schemas.microsoft.com/office/powerpoint/2010/main" val="1241896102"/>
              </p:ext>
            </p:extLst>
          </p:nvPr>
        </p:nvGraphicFramePr>
        <p:xfrm>
          <a:off x="342030" y="1624405"/>
          <a:ext cx="8459940" cy="5016006"/>
        </p:xfrm>
        <a:graphic>
          <a:graphicData uri="http://schemas.openxmlformats.org/drawingml/2006/table">
            <a:tbl>
              <a:tblPr>
                <a:tableStyleId>{8A107856-5554-42FB-B03E-39F5DBC370BA}</a:tableStyleId>
              </a:tblPr>
              <a:tblGrid>
                <a:gridCol w="4229970">
                  <a:extLst>
                    <a:ext uri="{9D8B030D-6E8A-4147-A177-3AD203B41FA5}">
                      <a16:colId xmlns:a16="http://schemas.microsoft.com/office/drawing/2014/main" val="990519039"/>
                    </a:ext>
                  </a:extLst>
                </a:gridCol>
                <a:gridCol w="4229970">
                  <a:extLst>
                    <a:ext uri="{9D8B030D-6E8A-4147-A177-3AD203B41FA5}">
                      <a16:colId xmlns:a16="http://schemas.microsoft.com/office/drawing/2014/main" val="2156227646"/>
                    </a:ext>
                  </a:extLst>
                </a:gridCol>
              </a:tblGrid>
              <a:tr h="503500">
                <a:tc>
                  <a:txBody>
                    <a:bodyPr/>
                    <a:lstStyle/>
                    <a:p>
                      <a:pPr algn="ctr" fontAlgn="base"/>
                      <a:r>
                        <a:rPr lang="en-US" sz="1800" b="1">
                          <a:solidFill>
                            <a:srgbClr val="000000"/>
                          </a:solidFill>
                          <a:effectLst/>
                        </a:rPr>
                        <a:t>EndNote (Desktop App)​</a:t>
                      </a:r>
                      <a:r>
                        <a:rPr lang="en-US" sz="1800" b="0">
                          <a:solidFill>
                            <a:srgbClr val="000000"/>
                          </a:solidFill>
                          <a:effectLst/>
                        </a:rPr>
                        <a:t>​</a:t>
                      </a:r>
                      <a:endParaRPr lang="en-US" b="0" i="0">
                        <a:solidFill>
                          <a:srgbClr val="000000"/>
                        </a:solidFill>
                        <a:effectLst/>
                      </a:endParaRPr>
                    </a:p>
                  </a:txBody>
                  <a:tcPr/>
                </a:tc>
                <a:tc>
                  <a:txBody>
                    <a:bodyPr/>
                    <a:lstStyle/>
                    <a:p>
                      <a:pPr algn="ctr" fontAlgn="base"/>
                      <a:r>
                        <a:rPr lang="en-US" sz="1800" b="0">
                          <a:solidFill>
                            <a:srgbClr val="000000"/>
                          </a:solidFill>
                          <a:effectLst/>
                        </a:rPr>
                        <a:t>Zotero</a:t>
                      </a:r>
                    </a:p>
                  </a:txBody>
                  <a:tcPr/>
                </a:tc>
                <a:extLst>
                  <a:ext uri="{0D108BD9-81ED-4DB2-BD59-A6C34878D82A}">
                    <a16:rowId xmlns:a16="http://schemas.microsoft.com/office/drawing/2014/main" val="1304913588"/>
                  </a:ext>
                </a:extLst>
              </a:tr>
              <a:tr h="864501">
                <a:tc>
                  <a:txBody>
                    <a:bodyPr/>
                    <a:lstStyle/>
                    <a:p>
                      <a:pPr algn="l" fontAlgn="base"/>
                      <a:r>
                        <a:rPr lang="en-US" sz="1800" b="0">
                          <a:solidFill>
                            <a:srgbClr val="000000"/>
                          </a:solidFill>
                          <a:effectLst/>
                        </a:rPr>
                        <a:t>Requires installation on a PC or Mac; EndNote Online available​​</a:t>
                      </a:r>
                      <a:endParaRPr lang="en-US" b="0" i="0">
                        <a:solidFill>
                          <a:srgbClr val="000000"/>
                        </a:solidFill>
                        <a:effectLst/>
                      </a:endParaRPr>
                    </a:p>
                  </a:txBody>
                  <a:tcPr/>
                </a:tc>
                <a:tc>
                  <a:txBody>
                    <a:bodyPr/>
                    <a:lstStyle/>
                    <a:p>
                      <a:pPr algn="l" fontAlgn="base"/>
                      <a:r>
                        <a:rPr lang="en-US" sz="1800" b="0">
                          <a:solidFill>
                            <a:srgbClr val="000000"/>
                          </a:solidFill>
                          <a:effectLst/>
                        </a:rPr>
                        <a:t>Cloud Based​ &amp; Desktop installation only​</a:t>
                      </a:r>
                      <a:endParaRPr lang="en-US" b="0" i="0">
                        <a:solidFill>
                          <a:srgbClr val="000000"/>
                        </a:solidFill>
                        <a:effectLst/>
                      </a:endParaRPr>
                    </a:p>
                  </a:txBody>
                  <a:tcPr/>
                </a:tc>
                <a:extLst>
                  <a:ext uri="{0D108BD9-81ED-4DB2-BD59-A6C34878D82A}">
                    <a16:rowId xmlns:a16="http://schemas.microsoft.com/office/drawing/2014/main" val="2830822042"/>
                  </a:ext>
                </a:extLst>
              </a:tr>
              <a:tr h="1140002">
                <a:tc>
                  <a:txBody>
                    <a:bodyPr/>
                    <a:lstStyle/>
                    <a:p>
                      <a:pPr algn="l" fontAlgn="base"/>
                      <a:r>
                        <a:rPr lang="en-US" sz="1800" b="0">
                          <a:solidFill>
                            <a:srgbClr val="000000"/>
                          </a:solidFill>
                          <a:effectLst/>
                        </a:rPr>
                        <a:t>Direct export (using Firefox) from databases and Google Scholar​​</a:t>
                      </a:r>
                      <a:endParaRPr lang="en-US" b="0" i="0">
                        <a:solidFill>
                          <a:srgbClr val="000000"/>
                        </a:solidFill>
                        <a:effectLst/>
                      </a:endParaRPr>
                    </a:p>
                  </a:txBody>
                  <a:tcPr/>
                </a:tc>
                <a:tc>
                  <a:txBody>
                    <a:bodyPr/>
                    <a:lstStyle/>
                    <a:p>
                      <a:pPr algn="l" fontAlgn="base"/>
                      <a:r>
                        <a:rPr lang="en-US" sz="1800" b="0">
                          <a:solidFill>
                            <a:srgbClr val="000000"/>
                          </a:solidFill>
                          <a:effectLst/>
                        </a:rPr>
                        <a:t>Direct export from databases and Google Scholar​​</a:t>
                      </a:r>
                      <a:endParaRPr lang="en-US" b="0" i="0">
                        <a:solidFill>
                          <a:srgbClr val="000000"/>
                        </a:solidFill>
                        <a:effectLst/>
                      </a:endParaRPr>
                    </a:p>
                  </a:txBody>
                  <a:tcPr/>
                </a:tc>
                <a:extLst>
                  <a:ext uri="{0D108BD9-81ED-4DB2-BD59-A6C34878D82A}">
                    <a16:rowId xmlns:a16="http://schemas.microsoft.com/office/drawing/2014/main" val="2568478861"/>
                  </a:ext>
                </a:extLst>
              </a:tr>
              <a:tr h="503500">
                <a:tc>
                  <a:txBody>
                    <a:bodyPr/>
                    <a:lstStyle/>
                    <a:p>
                      <a:pPr algn="l" fontAlgn="base"/>
                      <a:r>
                        <a:rPr lang="en-US" sz="1800" b="0">
                          <a:solidFill>
                            <a:srgbClr val="000000"/>
                          </a:solidFill>
                          <a:effectLst/>
                        </a:rPr>
                        <a:t>Fair to moderate learning curve​​</a:t>
                      </a:r>
                      <a:endParaRPr lang="en-US" b="0" i="0">
                        <a:solidFill>
                          <a:srgbClr val="000000"/>
                        </a:solidFill>
                        <a:effectLst/>
                      </a:endParaRPr>
                    </a:p>
                  </a:txBody>
                  <a:tcPr/>
                </a:tc>
                <a:tc>
                  <a:txBody>
                    <a:bodyPr/>
                    <a:lstStyle/>
                    <a:p>
                      <a:pPr algn="l" fontAlgn="base"/>
                      <a:r>
                        <a:rPr lang="en-US" sz="1800" b="0">
                          <a:solidFill>
                            <a:srgbClr val="000000"/>
                          </a:solidFill>
                          <a:effectLst/>
                        </a:rPr>
                        <a:t>Fairly easy to learn​​</a:t>
                      </a:r>
                      <a:endParaRPr lang="en-US" b="0" i="0">
                        <a:solidFill>
                          <a:srgbClr val="000000"/>
                        </a:solidFill>
                        <a:effectLst/>
                      </a:endParaRPr>
                    </a:p>
                  </a:txBody>
                  <a:tcPr/>
                </a:tc>
                <a:extLst>
                  <a:ext uri="{0D108BD9-81ED-4DB2-BD59-A6C34878D82A}">
                    <a16:rowId xmlns:a16="http://schemas.microsoft.com/office/drawing/2014/main" val="2815142499"/>
                  </a:ext>
                </a:extLst>
              </a:tr>
              <a:tr h="864501">
                <a:tc>
                  <a:txBody>
                    <a:bodyPr/>
                    <a:lstStyle/>
                    <a:p>
                      <a:pPr algn="l" fontAlgn="base"/>
                      <a:r>
                        <a:rPr lang="en-US" sz="1800" b="0">
                          <a:solidFill>
                            <a:srgbClr val="000000"/>
                          </a:solidFill>
                          <a:effectLst/>
                        </a:rPr>
                        <a:t>Can customize to meet research needs​; groups; customize citations​</a:t>
                      </a:r>
                      <a:endParaRPr lang="en-US" b="0" i="0">
                        <a:solidFill>
                          <a:srgbClr val="000000"/>
                        </a:solidFill>
                        <a:effectLst/>
                      </a:endParaRPr>
                    </a:p>
                  </a:txBody>
                  <a:tcPr/>
                </a:tc>
                <a:tc>
                  <a:txBody>
                    <a:bodyPr/>
                    <a:lstStyle/>
                    <a:p>
                      <a:pPr algn="l" fontAlgn="base"/>
                      <a:r>
                        <a:rPr lang="en-US" sz="1800" b="0">
                          <a:solidFill>
                            <a:srgbClr val="000000"/>
                          </a:solidFill>
                          <a:effectLst/>
                        </a:rPr>
                        <a:t>Can customize to meet research needs​; folders; customize citations​</a:t>
                      </a:r>
                      <a:endParaRPr lang="en-US" b="0" i="0">
                        <a:solidFill>
                          <a:srgbClr val="000000"/>
                        </a:solidFill>
                        <a:effectLst/>
                      </a:endParaRPr>
                    </a:p>
                  </a:txBody>
                  <a:tcPr/>
                </a:tc>
                <a:extLst>
                  <a:ext uri="{0D108BD9-81ED-4DB2-BD59-A6C34878D82A}">
                    <a16:rowId xmlns:a16="http://schemas.microsoft.com/office/drawing/2014/main" val="2194299592"/>
                  </a:ext>
                </a:extLst>
              </a:tr>
              <a:tr h="1140002">
                <a:tc>
                  <a:txBody>
                    <a:bodyPr/>
                    <a:lstStyle/>
                    <a:p>
                      <a:pPr algn="l" fontAlgn="base"/>
                      <a:r>
                        <a:rPr lang="en-US" sz="1800" b="0">
                          <a:solidFill>
                            <a:srgbClr val="000000"/>
                          </a:solidFill>
                          <a:effectLst/>
                        </a:rPr>
                        <a:t>Create bibliography and in-text citations in Microsoft Word and Apple Pages​</a:t>
                      </a:r>
                      <a:endParaRPr lang="en-US" b="0" i="0">
                        <a:solidFill>
                          <a:srgbClr val="000000"/>
                        </a:solidFill>
                        <a:effectLst/>
                      </a:endParaRPr>
                    </a:p>
                  </a:txBody>
                  <a:tcPr/>
                </a:tc>
                <a:tc>
                  <a:txBody>
                    <a:bodyPr/>
                    <a:lstStyle/>
                    <a:p>
                      <a:pPr algn="l" fontAlgn="base"/>
                      <a:r>
                        <a:rPr lang="en-US" sz="1800" b="0">
                          <a:solidFill>
                            <a:srgbClr val="000000"/>
                          </a:solidFill>
                          <a:effectLst/>
                        </a:rPr>
                        <a:t>Create bibliography and in-text citations in Microsoft Word and Office 365; </a:t>
                      </a:r>
                      <a:r>
                        <a:rPr lang="en-US" sz="1800" b="0" err="1">
                          <a:solidFill>
                            <a:srgbClr val="000000"/>
                          </a:solidFill>
                          <a:effectLst/>
                        </a:rPr>
                        <a:t>GoogleDocs</a:t>
                      </a:r>
                      <a:r>
                        <a:rPr lang="en-US" sz="1800" b="0">
                          <a:solidFill>
                            <a:srgbClr val="000000"/>
                          </a:solidFill>
                          <a:effectLst/>
                        </a:rPr>
                        <a:t>​</a:t>
                      </a:r>
                      <a:endParaRPr lang="en-US" b="0" i="0">
                        <a:solidFill>
                          <a:srgbClr val="000000"/>
                        </a:solidFill>
                        <a:effectLst/>
                      </a:endParaRPr>
                    </a:p>
                  </a:txBody>
                  <a:tcPr/>
                </a:tc>
                <a:extLst>
                  <a:ext uri="{0D108BD9-81ED-4DB2-BD59-A6C34878D82A}">
                    <a16:rowId xmlns:a16="http://schemas.microsoft.com/office/drawing/2014/main" val="4186921164"/>
                  </a:ext>
                </a:extLst>
              </a:tr>
            </a:tbl>
          </a:graphicData>
        </a:graphic>
      </p:graphicFrame>
      <p:sp>
        <p:nvSpPr>
          <p:cNvPr id="3" name="Title 2">
            <a:extLst>
              <a:ext uri="{FF2B5EF4-FFF2-40B4-BE49-F238E27FC236}">
                <a16:creationId xmlns:a16="http://schemas.microsoft.com/office/drawing/2014/main" id="{2217E698-828E-4ED0-9B45-A209227C3336}"/>
              </a:ext>
            </a:extLst>
          </p:cNvPr>
          <p:cNvSpPr>
            <a:spLocks noGrp="1"/>
          </p:cNvSpPr>
          <p:nvPr>
            <p:ph type="title"/>
          </p:nvPr>
        </p:nvSpPr>
        <p:spPr/>
        <p:txBody>
          <a:bodyPr/>
          <a:lstStyle/>
          <a:p>
            <a:r>
              <a:rPr lang="en-US"/>
              <a:t>Comparison (Zotero &amp; EndNote)</a:t>
            </a:r>
          </a:p>
        </p:txBody>
      </p:sp>
      <p:sp>
        <p:nvSpPr>
          <p:cNvPr id="5" name="Rectangle 1">
            <a:extLst>
              <a:ext uri="{FF2B5EF4-FFF2-40B4-BE49-F238E27FC236}">
                <a16:creationId xmlns:a16="http://schemas.microsoft.com/office/drawing/2014/main" id="{9FB5E809-2AFA-4383-8720-64437B15ABFC}"/>
              </a:ext>
            </a:extLst>
          </p:cNvPr>
          <p:cNvSpPr>
            <a:spLocks noChangeArrowheads="1"/>
          </p:cNvSpPr>
          <p:nvPr/>
        </p:nvSpPr>
        <p:spPr bwMode="auto">
          <a:xfrm flipV="1">
            <a:off x="-1002417" y="-300307"/>
            <a:ext cx="10146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7424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64E7-3EB6-4D9A-99D2-33E124217E6C}"/>
              </a:ext>
            </a:extLst>
          </p:cNvPr>
          <p:cNvSpPr>
            <a:spLocks noGrp="1"/>
          </p:cNvSpPr>
          <p:nvPr>
            <p:ph type="title"/>
          </p:nvPr>
        </p:nvSpPr>
        <p:spPr/>
        <p:txBody>
          <a:bodyPr/>
          <a:lstStyle/>
          <a:p>
            <a:r>
              <a:rPr lang="en-US"/>
              <a:t>6. Questions?</a:t>
            </a:r>
          </a:p>
        </p:txBody>
      </p:sp>
      <p:sp>
        <p:nvSpPr>
          <p:cNvPr id="3" name="Google Shape;398;p42">
            <a:extLst>
              <a:ext uri="{FF2B5EF4-FFF2-40B4-BE49-F238E27FC236}">
                <a16:creationId xmlns:a16="http://schemas.microsoft.com/office/drawing/2014/main" id="{9A55BC33-96E9-4DBE-9FE7-543B9B39C16D}"/>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9;p42">
            <a:extLst>
              <a:ext uri="{FF2B5EF4-FFF2-40B4-BE49-F238E27FC236}">
                <a16:creationId xmlns:a16="http://schemas.microsoft.com/office/drawing/2014/main" id="{58D69AFB-8B31-4AC8-A457-71D2319F10E9}"/>
              </a:ext>
            </a:extLst>
          </p:cNvPr>
          <p:cNvGrpSpPr/>
          <p:nvPr/>
        </p:nvGrpSpPr>
        <p:grpSpPr>
          <a:xfrm>
            <a:off x="6947864" y="5602392"/>
            <a:ext cx="473400" cy="473400"/>
            <a:chOff x="6880814" y="3576300"/>
            <a:chExt cx="473400" cy="473400"/>
          </a:xfrm>
        </p:grpSpPr>
        <p:sp>
          <p:nvSpPr>
            <p:cNvPr id="5" name="Google Shape;410;p42">
              <a:extLst>
                <a:ext uri="{FF2B5EF4-FFF2-40B4-BE49-F238E27FC236}">
                  <a16:creationId xmlns:a16="http://schemas.microsoft.com/office/drawing/2014/main" id="{6FA99E33-0C2B-4D79-BBD2-2BF1A5C09BFE}"/>
                </a:ext>
              </a:extLst>
            </p:cNvPr>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11;p42">
              <a:extLst>
                <a:ext uri="{FF2B5EF4-FFF2-40B4-BE49-F238E27FC236}">
                  <a16:creationId xmlns:a16="http://schemas.microsoft.com/office/drawing/2014/main" id="{1483DAD6-9587-4B13-8B24-4AC9E55EF1B5}"/>
                </a:ext>
              </a:extLst>
            </p:cNvPr>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6</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946702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A4AC8-3324-437F-AF8E-34F630EC72BF}"/>
              </a:ext>
            </a:extLst>
          </p:cNvPr>
          <p:cNvSpPr>
            <a:spLocks noGrp="1"/>
          </p:cNvSpPr>
          <p:nvPr>
            <p:ph idx="1"/>
          </p:nvPr>
        </p:nvSpPr>
        <p:spPr/>
        <p:txBody>
          <a:bodyPr vert="horz" lIns="91440" tIns="45720" rIns="91440" bIns="45720" rtlCol="0" anchor="t">
            <a:normAutofit/>
          </a:bodyPr>
          <a:lstStyle/>
          <a:p>
            <a:r>
              <a:rPr lang="en-US"/>
              <a:t>EndNote 20 is available from the UNMC Research Information Technology Office (RITO)</a:t>
            </a:r>
          </a:p>
          <a:p>
            <a:endParaRPr lang="en-US"/>
          </a:p>
          <a:p>
            <a:r>
              <a:rPr lang="en-US">
                <a:hlinkClick r:id="rId3"/>
              </a:rPr>
              <a:t>https://www.unmc.edu/vcr/rito/software/endnote/index.html</a:t>
            </a:r>
            <a:r>
              <a:rPr lang="en-US"/>
              <a:t> </a:t>
            </a:r>
          </a:p>
          <a:p>
            <a:endParaRPr lang="en-US"/>
          </a:p>
          <a:p>
            <a:r>
              <a:rPr lang="en-US" sz="2000"/>
              <a:t>There are separate instructions for UNMC owned workstations (Mac and Windows), personal Windows computers, and personal Mac computers.</a:t>
            </a:r>
          </a:p>
          <a:p>
            <a:endParaRPr lang="en-US" sz="2000"/>
          </a:p>
          <a:p>
            <a:r>
              <a:rPr lang="en-US" sz="2000"/>
              <a:t>Contact </a:t>
            </a:r>
            <a:r>
              <a:rPr lang="en-US" sz="2000">
                <a:hlinkClick r:id="rId4"/>
              </a:rPr>
              <a:t>rito@unmc.edu</a:t>
            </a:r>
            <a:r>
              <a:rPr lang="en-US" sz="2000"/>
              <a:t> for assistance with downloading the software.</a:t>
            </a:r>
          </a:p>
        </p:txBody>
      </p:sp>
      <p:sp>
        <p:nvSpPr>
          <p:cNvPr id="3" name="Title 2">
            <a:extLst>
              <a:ext uri="{FF2B5EF4-FFF2-40B4-BE49-F238E27FC236}">
                <a16:creationId xmlns:a16="http://schemas.microsoft.com/office/drawing/2014/main" id="{BDA30056-7338-488F-BE41-274AA0A8D147}"/>
              </a:ext>
            </a:extLst>
          </p:cNvPr>
          <p:cNvSpPr>
            <a:spLocks noGrp="1"/>
          </p:cNvSpPr>
          <p:nvPr>
            <p:ph type="title"/>
          </p:nvPr>
        </p:nvSpPr>
        <p:spPr/>
        <p:txBody>
          <a:bodyPr/>
          <a:lstStyle/>
          <a:p>
            <a:r>
              <a:rPr lang="en-US"/>
              <a:t>Downloading EndNote</a:t>
            </a:r>
          </a:p>
        </p:txBody>
      </p:sp>
    </p:spTree>
    <p:extLst>
      <p:ext uri="{BB962C8B-B14F-4D97-AF65-F5344CB8AC3E}">
        <p14:creationId xmlns:p14="http://schemas.microsoft.com/office/powerpoint/2010/main" val="13014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6CF634-9F4F-41EA-86E4-D006CDF360BC}"/>
              </a:ext>
            </a:extLst>
          </p:cNvPr>
          <p:cNvPicPr>
            <a:picLocks noGrp="1" noChangeAspect="1"/>
          </p:cNvPicPr>
          <p:nvPr>
            <p:ph idx="1"/>
          </p:nvPr>
        </p:nvPicPr>
        <p:blipFill>
          <a:blip r:embed="rId3"/>
          <a:stretch>
            <a:fillRect/>
          </a:stretch>
        </p:blipFill>
        <p:spPr>
          <a:xfrm>
            <a:off x="342030" y="1334125"/>
            <a:ext cx="8292695" cy="5306286"/>
          </a:xfrm>
        </p:spPr>
      </p:pic>
      <p:sp>
        <p:nvSpPr>
          <p:cNvPr id="3" name="Title 2">
            <a:extLst>
              <a:ext uri="{FF2B5EF4-FFF2-40B4-BE49-F238E27FC236}">
                <a16:creationId xmlns:a16="http://schemas.microsoft.com/office/drawing/2014/main" id="{A34606CD-7C15-4E94-A022-127B671AFC3F}"/>
              </a:ext>
            </a:extLst>
          </p:cNvPr>
          <p:cNvSpPr>
            <a:spLocks noGrp="1"/>
          </p:cNvSpPr>
          <p:nvPr>
            <p:ph type="title"/>
          </p:nvPr>
        </p:nvSpPr>
        <p:spPr/>
        <p:txBody>
          <a:bodyPr/>
          <a:lstStyle/>
          <a:p>
            <a:r>
              <a:rPr lang="en-US"/>
              <a:t>Getting Started</a:t>
            </a:r>
          </a:p>
        </p:txBody>
      </p:sp>
      <p:cxnSp>
        <p:nvCxnSpPr>
          <p:cNvPr id="7" name="Straight Arrow Connector 6">
            <a:extLst>
              <a:ext uri="{FF2B5EF4-FFF2-40B4-BE49-F238E27FC236}">
                <a16:creationId xmlns:a16="http://schemas.microsoft.com/office/drawing/2014/main" id="{F69AF813-97E2-4598-BFF7-8F176B3E19FF}"/>
              </a:ext>
            </a:extLst>
          </p:cNvPr>
          <p:cNvCxnSpPr>
            <a:cxnSpLocks/>
          </p:cNvCxnSpPr>
          <p:nvPr/>
        </p:nvCxnSpPr>
        <p:spPr>
          <a:xfrm flipH="1" flipV="1">
            <a:off x="1813560" y="3533873"/>
            <a:ext cx="556260" cy="453395"/>
          </a:xfrm>
          <a:prstGeom prst="straightConnector1">
            <a:avLst/>
          </a:prstGeom>
          <a:ln w="57150">
            <a:solidFill>
              <a:srgbClr val="FDB713"/>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FF80AAD-93BD-448C-86BD-04D6DFDCEA0E}"/>
              </a:ext>
            </a:extLst>
          </p:cNvPr>
          <p:cNvCxnSpPr>
            <a:cxnSpLocks/>
          </p:cNvCxnSpPr>
          <p:nvPr/>
        </p:nvCxnSpPr>
        <p:spPr>
          <a:xfrm flipH="1">
            <a:off x="2971800" y="5175989"/>
            <a:ext cx="678180" cy="249451"/>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9186C70-147C-4E49-A51F-D61F60206B42}"/>
              </a:ext>
            </a:extLst>
          </p:cNvPr>
          <p:cNvCxnSpPr>
            <a:cxnSpLocks/>
          </p:cNvCxnSpPr>
          <p:nvPr/>
        </p:nvCxnSpPr>
        <p:spPr>
          <a:xfrm>
            <a:off x="5890260" y="5880219"/>
            <a:ext cx="556260" cy="391041"/>
          </a:xfrm>
          <a:prstGeom prst="straightConnector1">
            <a:avLst/>
          </a:prstGeom>
          <a:ln w="57150">
            <a:solidFill>
              <a:srgbClr val="AD122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8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D35D3-449F-4929-8E2A-6B6A7EC0A9C1}"/>
              </a:ext>
            </a:extLst>
          </p:cNvPr>
          <p:cNvSpPr>
            <a:spLocks noGrp="1"/>
          </p:cNvSpPr>
          <p:nvPr>
            <p:ph type="title"/>
          </p:nvPr>
        </p:nvSpPr>
        <p:spPr/>
        <p:txBody>
          <a:bodyPr/>
          <a:lstStyle/>
          <a:p>
            <a:r>
              <a:rPr lang="en-US"/>
              <a:t>Getting Started</a:t>
            </a:r>
          </a:p>
        </p:txBody>
      </p:sp>
      <p:pic>
        <p:nvPicPr>
          <p:cNvPr id="9" name="Content Placeholder 8">
            <a:extLst>
              <a:ext uri="{FF2B5EF4-FFF2-40B4-BE49-F238E27FC236}">
                <a16:creationId xmlns:a16="http://schemas.microsoft.com/office/drawing/2014/main" id="{16A6B962-64F8-45EE-9A0A-EC57A83AE89F}"/>
              </a:ext>
            </a:extLst>
          </p:cNvPr>
          <p:cNvPicPr>
            <a:picLocks noGrp="1" noChangeAspect="1"/>
          </p:cNvPicPr>
          <p:nvPr>
            <p:ph idx="1"/>
          </p:nvPr>
        </p:nvPicPr>
        <p:blipFill>
          <a:blip r:embed="rId3"/>
          <a:stretch>
            <a:fillRect/>
          </a:stretch>
        </p:blipFill>
        <p:spPr>
          <a:xfrm>
            <a:off x="341313" y="1342369"/>
            <a:ext cx="8713547" cy="4643564"/>
          </a:xfrm>
        </p:spPr>
      </p:pic>
      <p:cxnSp>
        <p:nvCxnSpPr>
          <p:cNvPr id="10" name="Straight Arrow Connector 9">
            <a:extLst>
              <a:ext uri="{FF2B5EF4-FFF2-40B4-BE49-F238E27FC236}">
                <a16:creationId xmlns:a16="http://schemas.microsoft.com/office/drawing/2014/main" id="{330909E3-66F7-4053-ABD2-CE4C3C0A6F36}"/>
              </a:ext>
            </a:extLst>
          </p:cNvPr>
          <p:cNvCxnSpPr>
            <a:cxnSpLocks/>
          </p:cNvCxnSpPr>
          <p:nvPr/>
        </p:nvCxnSpPr>
        <p:spPr>
          <a:xfrm flipH="1" flipV="1">
            <a:off x="2744893" y="3307175"/>
            <a:ext cx="556260" cy="453395"/>
          </a:xfrm>
          <a:prstGeom prst="straightConnector1">
            <a:avLst/>
          </a:prstGeom>
          <a:ln w="57150">
            <a:solidFill>
              <a:srgbClr val="FDB713"/>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8FFBAA1-3AD6-4AE5-8052-441B117D5767}"/>
              </a:ext>
            </a:extLst>
          </p:cNvPr>
          <p:cNvCxnSpPr>
            <a:cxnSpLocks/>
          </p:cNvCxnSpPr>
          <p:nvPr/>
        </p:nvCxnSpPr>
        <p:spPr>
          <a:xfrm flipH="1" flipV="1">
            <a:off x="2939626" y="2853780"/>
            <a:ext cx="556260" cy="453395"/>
          </a:xfrm>
          <a:prstGeom prst="straightConnector1">
            <a:avLst/>
          </a:prstGeom>
          <a:ln w="57150">
            <a:solidFill>
              <a:srgbClr val="FDB71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21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06007-1F0A-43D1-BA00-DB34E34127AA}"/>
              </a:ext>
            </a:extLst>
          </p:cNvPr>
          <p:cNvSpPr>
            <a:spLocks noGrp="1"/>
          </p:cNvSpPr>
          <p:nvPr>
            <p:ph type="title"/>
          </p:nvPr>
        </p:nvSpPr>
        <p:spPr/>
        <p:txBody>
          <a:bodyPr/>
          <a:lstStyle/>
          <a:p>
            <a:r>
              <a:rPr lang="en-US"/>
              <a:t>Syncing EndNote with EndNote Online</a:t>
            </a:r>
          </a:p>
        </p:txBody>
      </p:sp>
      <p:sp>
        <p:nvSpPr>
          <p:cNvPr id="6" name="Text Placeholder 5">
            <a:extLst>
              <a:ext uri="{FF2B5EF4-FFF2-40B4-BE49-F238E27FC236}">
                <a16:creationId xmlns:a16="http://schemas.microsoft.com/office/drawing/2014/main" id="{7F38D67C-BF86-4137-BE8E-91B9CB34C950}"/>
              </a:ext>
            </a:extLst>
          </p:cNvPr>
          <p:cNvSpPr>
            <a:spLocks noGrp="1"/>
          </p:cNvSpPr>
          <p:nvPr>
            <p:ph type="body" idx="1"/>
          </p:nvPr>
        </p:nvSpPr>
        <p:spPr>
          <a:xfrm>
            <a:off x="301642" y="5410610"/>
            <a:ext cx="8540715" cy="1291383"/>
          </a:xfrm>
        </p:spPr>
        <p:txBody>
          <a:bodyPr>
            <a:normAutofit fontScale="85000" lnSpcReduction="20000"/>
          </a:bodyPr>
          <a:lstStyle/>
          <a:p>
            <a:r>
              <a:rPr lang="en-US"/>
              <a:t>Click </a:t>
            </a:r>
            <a:r>
              <a:rPr lang="en-US" b="1"/>
              <a:t>Library &gt; Sync</a:t>
            </a:r>
            <a:r>
              <a:rPr lang="en-US"/>
              <a:t>. Create your EndNote online account and/or enter in your account credentials. Use this to backup EndNote library or share with colleagues</a:t>
            </a:r>
          </a:p>
        </p:txBody>
      </p:sp>
      <p:pic>
        <p:nvPicPr>
          <p:cNvPr id="14" name="Picture 13">
            <a:extLst>
              <a:ext uri="{FF2B5EF4-FFF2-40B4-BE49-F238E27FC236}">
                <a16:creationId xmlns:a16="http://schemas.microsoft.com/office/drawing/2014/main" id="{543AD491-EFC5-4B81-9B8E-05E9E63CFF82}"/>
              </a:ext>
            </a:extLst>
          </p:cNvPr>
          <p:cNvPicPr>
            <a:picLocks noChangeAspect="1"/>
          </p:cNvPicPr>
          <p:nvPr/>
        </p:nvPicPr>
        <p:blipFill>
          <a:blip r:embed="rId3"/>
          <a:stretch>
            <a:fillRect/>
          </a:stretch>
        </p:blipFill>
        <p:spPr>
          <a:xfrm>
            <a:off x="125784" y="1612854"/>
            <a:ext cx="3453440" cy="2912618"/>
          </a:xfrm>
          <a:prstGeom prst="rect">
            <a:avLst/>
          </a:prstGeom>
        </p:spPr>
      </p:pic>
      <p:cxnSp>
        <p:nvCxnSpPr>
          <p:cNvPr id="15" name="Straight Arrow Connector 14">
            <a:extLst>
              <a:ext uri="{FF2B5EF4-FFF2-40B4-BE49-F238E27FC236}">
                <a16:creationId xmlns:a16="http://schemas.microsoft.com/office/drawing/2014/main" id="{F0605780-AF84-43AC-A2DE-E67BDEABC2F3}"/>
              </a:ext>
            </a:extLst>
          </p:cNvPr>
          <p:cNvCxnSpPr>
            <a:cxnSpLocks/>
          </p:cNvCxnSpPr>
          <p:nvPr/>
        </p:nvCxnSpPr>
        <p:spPr>
          <a:xfrm flipH="1" flipV="1">
            <a:off x="2251286" y="1992894"/>
            <a:ext cx="556260" cy="453395"/>
          </a:xfrm>
          <a:prstGeom prst="straightConnector1">
            <a:avLst/>
          </a:prstGeom>
          <a:ln w="57150">
            <a:solidFill>
              <a:srgbClr val="FDB713"/>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7A71B79A-3956-45FE-8D1B-6317C02DA312}"/>
              </a:ext>
            </a:extLst>
          </p:cNvPr>
          <p:cNvPicPr>
            <a:picLocks noChangeAspect="1"/>
          </p:cNvPicPr>
          <p:nvPr/>
        </p:nvPicPr>
        <p:blipFill>
          <a:blip r:embed="rId4"/>
          <a:stretch>
            <a:fillRect/>
          </a:stretch>
        </p:blipFill>
        <p:spPr>
          <a:xfrm>
            <a:off x="4155455" y="1612854"/>
            <a:ext cx="4646515" cy="3089167"/>
          </a:xfrm>
          <a:prstGeom prst="rect">
            <a:avLst/>
          </a:prstGeom>
        </p:spPr>
      </p:pic>
      <p:cxnSp>
        <p:nvCxnSpPr>
          <p:cNvPr id="18" name="Straight Arrow Connector 17">
            <a:extLst>
              <a:ext uri="{FF2B5EF4-FFF2-40B4-BE49-F238E27FC236}">
                <a16:creationId xmlns:a16="http://schemas.microsoft.com/office/drawing/2014/main" id="{5EEAC770-A46F-49C4-9376-3F038753D650}"/>
              </a:ext>
            </a:extLst>
          </p:cNvPr>
          <p:cNvCxnSpPr>
            <a:cxnSpLocks/>
          </p:cNvCxnSpPr>
          <p:nvPr/>
        </p:nvCxnSpPr>
        <p:spPr>
          <a:xfrm flipH="1" flipV="1">
            <a:off x="8334127" y="2841784"/>
            <a:ext cx="467843" cy="463699"/>
          </a:xfrm>
          <a:prstGeom prst="straightConnector1">
            <a:avLst/>
          </a:prstGeom>
          <a:ln w="5715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6070516-10DC-43E8-8D96-FD0B65A57A38}"/>
              </a:ext>
            </a:extLst>
          </p:cNvPr>
          <p:cNvCxnSpPr>
            <a:cxnSpLocks/>
          </p:cNvCxnSpPr>
          <p:nvPr/>
        </p:nvCxnSpPr>
        <p:spPr>
          <a:xfrm flipH="1" flipV="1">
            <a:off x="8157916" y="3612826"/>
            <a:ext cx="628103" cy="291612"/>
          </a:xfrm>
          <a:prstGeom prst="straightConnector1">
            <a:avLst/>
          </a:prstGeom>
          <a:ln w="57150">
            <a:solidFill>
              <a:srgbClr val="AC1F2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5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5AE8404D1CD44AC8CF28095A1AE1A" ma:contentTypeVersion="19" ma:contentTypeDescription="Create a new document." ma:contentTypeScope="" ma:versionID="ee855f66b07c2220f7532ef1fae80a16">
  <xsd:schema xmlns:xsd="http://www.w3.org/2001/XMLSchema" xmlns:xs="http://www.w3.org/2001/XMLSchema" xmlns:p="http://schemas.microsoft.com/office/2006/metadata/properties" xmlns:ns1="http://schemas.microsoft.com/sharepoint/v3" xmlns:ns2="4ed0a9ca-2d23-41dd-84aa-c642008b57ac" xmlns:ns3="f82ebd44-9513-4f2b-9144-2ba6100725c7" targetNamespace="http://schemas.microsoft.com/office/2006/metadata/properties" ma:root="true" ma:fieldsID="333e70ca1228cfab776ae9d249be9160" ns1:_="" ns2:_="" ns3:_="">
    <xsd:import namespace="http://schemas.microsoft.com/sharepoint/v3"/>
    <xsd:import namespace="4ed0a9ca-2d23-41dd-84aa-c642008b57ac"/>
    <xsd:import namespace="f82ebd44-9513-4f2b-9144-2ba6100725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0a9ca-2d23-41dd-84aa-c642008b5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2ebd44-9513-4f2b-9144-2ba6100725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d44c92-b5ac-420e-8a31-9904e82cd869}" ma:internalName="TaxCatchAll" ma:showField="CatchAllData" ma:web="f82ebd44-9513-4f2b-9144-2ba6100725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2ebd44-9513-4f2b-9144-2ba6100725c7" xsi:nil="true"/>
    <lcf76f155ced4ddcb4097134ff3c332f xmlns="4ed0a9ca-2d23-41dd-84aa-c642008b57a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ABE38EA-FB04-45B1-AD53-DA7F340FDDFC}">
  <ds:schemaRefs>
    <ds:schemaRef ds:uri="4ed0a9ca-2d23-41dd-84aa-c642008b57ac"/>
    <ds:schemaRef ds:uri="f82ebd44-9513-4f2b-9144-2ba610072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B134DE-16B1-4BA5-9FA5-80E5690DE362}">
  <ds:schemaRefs>
    <ds:schemaRef ds:uri="http://schemas.microsoft.com/sharepoint/v3/contenttype/forms"/>
  </ds:schemaRefs>
</ds:datastoreItem>
</file>

<file path=customXml/itemProps3.xml><?xml version="1.0" encoding="utf-8"?>
<ds:datastoreItem xmlns:ds="http://schemas.openxmlformats.org/officeDocument/2006/customXml" ds:itemID="{7626DD6A-C7F5-4888-92DB-1CF4D2FD84FE}">
  <ds:schemaRefs>
    <ds:schemaRef ds:uri="4ed0a9ca-2d23-41dd-84aa-c642008b57ac"/>
    <ds:schemaRef ds:uri="f82ebd44-9513-4f2b-9144-2ba6100725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51</Slides>
  <Notes>25</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UNMC Theme</vt:lpstr>
      <vt:lpstr>EndNote</vt:lpstr>
      <vt:lpstr>Training Outline</vt:lpstr>
      <vt:lpstr>1. Introduction To EndNote/EndNote online</vt:lpstr>
      <vt:lpstr>EndNote/Citation Manager</vt:lpstr>
      <vt:lpstr>Comparison (Zotero &amp; EndNote)</vt:lpstr>
      <vt:lpstr>Downloading EndNote</vt:lpstr>
      <vt:lpstr>Getting Started</vt:lpstr>
      <vt:lpstr>Getting Started</vt:lpstr>
      <vt:lpstr>Syncing EndNote with EndNote Online</vt:lpstr>
      <vt:lpstr>EndNote Online (EN 20 and Older)</vt:lpstr>
      <vt:lpstr>EndNote Web (EN 21 and Newer)</vt:lpstr>
      <vt:lpstr>Customizing &gt; Full-Text</vt:lpstr>
      <vt:lpstr>Customizing &gt; Full-Text</vt:lpstr>
      <vt:lpstr>2. Adding Citation Records to EndNote</vt:lpstr>
      <vt:lpstr>Live Demo</vt:lpstr>
      <vt:lpstr>3. Customizing EndNote</vt:lpstr>
      <vt:lpstr>Live Demo</vt:lpstr>
      <vt:lpstr>4. Writing with EndNote</vt:lpstr>
      <vt:lpstr>Using the EndNote tab in Microsoft Word (desktop app)</vt:lpstr>
      <vt:lpstr>Getting Started</vt:lpstr>
      <vt:lpstr>EndNote Toolbar</vt:lpstr>
      <vt:lpstr>Inserting in-text citations and bibliography lists</vt:lpstr>
      <vt:lpstr>PowerPoint Presentation</vt:lpstr>
      <vt:lpstr>PowerPoint Presentation</vt:lpstr>
      <vt:lpstr>PowerPoint Presentation</vt:lpstr>
      <vt:lpstr>Inserting citations from a shared group (not yours)</vt:lpstr>
      <vt:lpstr>Inserting citations from a shared group (not yours)</vt:lpstr>
      <vt:lpstr>PowerPoint Presentation</vt:lpstr>
      <vt:lpstr>PowerPoint Presentation</vt:lpstr>
      <vt:lpstr>Is the Citation showing odd?</vt:lpstr>
      <vt:lpstr>PowerPoint Presentation</vt:lpstr>
      <vt:lpstr>{ } with Formulas</vt:lpstr>
      <vt:lpstr>Modifying Styles</vt:lpstr>
      <vt:lpstr>PowerPoint Presentation</vt:lpstr>
      <vt:lpstr>PowerPoint Presentation</vt:lpstr>
      <vt:lpstr>EndNote Output Styles</vt:lpstr>
      <vt:lpstr>PowerPoint Presentation</vt:lpstr>
      <vt:lpstr>PowerPoint Presentation</vt:lpstr>
      <vt:lpstr>Collaborating with EndNote</vt:lpstr>
      <vt:lpstr>Collaborating with EndNote</vt:lpstr>
      <vt:lpstr>Step 1: Sync your EndNote Library</vt:lpstr>
      <vt:lpstr>Step 2: Share Your EndNote Library or Group</vt:lpstr>
      <vt:lpstr>Teams / Office 365 (Online)</vt:lpstr>
      <vt:lpstr>PowerPoint Presentation</vt:lpstr>
      <vt:lpstr>Teams / Office 365 (Online)</vt:lpstr>
      <vt:lpstr>PowerPoint Presentation</vt:lpstr>
      <vt:lpstr>5. Resources</vt:lpstr>
      <vt:lpstr>EndNote Sync and EndNote Online</vt:lpstr>
      <vt:lpstr>Contact The Library</vt:lpstr>
      <vt:lpstr>6.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revision>52</cp:revision>
  <dcterms:created xsi:type="dcterms:W3CDTF">2014-09-17T15:14:42Z</dcterms:created>
  <dcterms:modified xsi:type="dcterms:W3CDTF">2024-11-12T16:27:08Z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0x01010004C5AE8404D1CD44AC8CF28095A1AE1A</vt:lpwstr>
  </property>
  <property fmtid="{D5CDD505-2E9C-101B-9397-08002B2CF9AE}" pid="3" name="MediaServiceImageTags">
    <vt:lpwstr/>
  </property>
</Properties>
</file>