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4"/>
  </p:sldMasterIdLst>
  <p:notesMasterIdLst>
    <p:notesMasterId r:id="rId10"/>
  </p:notesMasterIdLst>
  <p:handoutMasterIdLst>
    <p:handoutMasterId r:id="rId11"/>
  </p:handoutMasterIdLst>
  <p:sldIdLst>
    <p:sldId id="308" r:id="rId5"/>
    <p:sldId id="309" r:id="rId6"/>
    <p:sldId id="3501" r:id="rId7"/>
    <p:sldId id="3502" r:id="rId8"/>
    <p:sldId id="310" r:id="rId9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becca Steinfield" initials="RS" lastIdx="1" clrIdx="0">
    <p:extLst>
      <p:ext uri="{19B8F6BF-5375-455C-9EA6-DF929625EA0E}">
        <p15:presenceInfo xmlns:p15="http://schemas.microsoft.com/office/powerpoint/2012/main" userId="Rebecca Steinfiel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44D"/>
    <a:srgbClr val="EDEDED"/>
    <a:srgbClr val="008C99"/>
    <a:srgbClr val="50A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98" autoAdjust="0"/>
    <p:restoredTop sz="75597" autoAdjust="0"/>
  </p:normalViewPr>
  <p:slideViewPr>
    <p:cSldViewPr snapToGrid="0">
      <p:cViewPr varScale="1">
        <p:scale>
          <a:sx n="82" d="100"/>
          <a:sy n="82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042"/>
    </p:cViewPr>
  </p:sorter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68E72-8AEE-4776-8EC2-8F14C1583EEA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35FF8-FB14-4879-9BC3-604A38BAE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43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D2E51A-2061-4AC9-BA02-AAC57C58C28B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579D2-C235-4ED6-AECE-F4AE1A05B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17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0579D2-C235-4ED6-AECE-F4AE1A05BE8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374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4410EBD-2FE8-6448-9FDF-DE2395096672}"/>
              </a:ext>
            </a:extLst>
          </p:cNvPr>
          <p:cNvSpPr/>
          <p:nvPr userDrawn="1"/>
        </p:nvSpPr>
        <p:spPr>
          <a:xfrm>
            <a:off x="0" y="0"/>
            <a:ext cx="12192000" cy="568518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1CCF1AD7-B810-CC48-87B4-F4B3B0362A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4336" y="1170878"/>
            <a:ext cx="10827176" cy="1895707"/>
          </a:xfrm>
          <a:prstGeom prst="rect">
            <a:avLst/>
          </a:prstGeom>
        </p:spPr>
        <p:txBody>
          <a:bodyPr anchor="b" anchorCtr="0"/>
          <a:lstStyle>
            <a:lvl1pPr marL="0" indent="0">
              <a:buNone/>
              <a:defRPr sz="55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0330BC7F-1688-584E-BF31-C7B05932D6E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14336" y="3083312"/>
            <a:ext cx="10827176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B19035F9-A701-7046-8095-0C950ADC272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4336" y="4724400"/>
            <a:ext cx="10827176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Speaker Names  |  Date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E20118-2543-BA4D-B34A-AE1A4B6DAF15}"/>
              </a:ext>
            </a:extLst>
          </p:cNvPr>
          <p:cNvSpPr/>
          <p:nvPr userDrawn="1"/>
        </p:nvSpPr>
        <p:spPr>
          <a:xfrm>
            <a:off x="0" y="0"/>
            <a:ext cx="100584" cy="5685182"/>
          </a:xfrm>
          <a:prstGeom prst="rect">
            <a:avLst/>
          </a:prstGeom>
          <a:solidFill>
            <a:srgbClr val="008A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2C0AF03-8FE9-2743-96DF-CD6ED4598C32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AD2E7B0-CA90-C745-B996-493EE8EFB391}"/>
              </a:ext>
            </a:extLst>
          </p:cNvPr>
          <p:cNvGrpSpPr/>
          <p:nvPr userDrawn="1"/>
        </p:nvGrpSpPr>
        <p:grpSpPr>
          <a:xfrm>
            <a:off x="668756" y="5991944"/>
            <a:ext cx="9168516" cy="567146"/>
            <a:chOff x="663897" y="5991944"/>
            <a:chExt cx="9168516" cy="567146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F6C6363D-A7E6-3547-A38F-ADA4DA9E7701}"/>
                </a:ext>
              </a:extLst>
            </p:cNvPr>
            <p:cNvGrpSpPr/>
            <p:nvPr/>
          </p:nvGrpSpPr>
          <p:grpSpPr>
            <a:xfrm>
              <a:off x="4318669" y="5997465"/>
              <a:ext cx="5513744" cy="536831"/>
              <a:chOff x="1458338" y="5934612"/>
              <a:chExt cx="7690799" cy="748792"/>
            </a:xfrm>
          </p:grpSpPr>
          <p:pic>
            <p:nvPicPr>
              <p:cNvPr id="14" name="Picture 13" descr="A picture containing drawing, clock&#10;&#10;Description automatically generated">
                <a:extLst>
                  <a:ext uri="{FF2B5EF4-FFF2-40B4-BE49-F238E27FC236}">
                    <a16:creationId xmlns:a16="http://schemas.microsoft.com/office/drawing/2014/main" id="{A79FE54C-FB74-934A-94F1-835313F9E9A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11631" y="6011641"/>
                <a:ext cx="2766024" cy="516418"/>
              </a:xfrm>
              <a:prstGeom prst="rect">
                <a:avLst/>
              </a:prstGeom>
            </p:spPr>
          </p:pic>
          <p:pic>
            <p:nvPicPr>
              <p:cNvPr id="15" name="Picture 14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EF75D9BA-D0F8-4945-B77F-EC302F9F7DA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16042" y="5934612"/>
                <a:ext cx="1433095" cy="748792"/>
              </a:xfrm>
              <a:prstGeom prst="rect">
                <a:avLst/>
              </a:prstGeom>
            </p:spPr>
          </p:pic>
          <p:pic>
            <p:nvPicPr>
              <p:cNvPr id="19" name="Picture 18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BD995021-E80F-0B44-9DF2-EFB6FD437A5C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58338" y="5989248"/>
                <a:ext cx="2499443" cy="626979"/>
              </a:xfrm>
              <a:prstGeom prst="rect">
                <a:avLst/>
              </a:prstGeom>
            </p:spPr>
          </p:pic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AC7E72-A7F1-474A-A8FF-3F4D62CCBC29}"/>
                </a:ext>
              </a:extLst>
            </p:cNvPr>
            <p:cNvSpPr/>
            <p:nvPr/>
          </p:nvSpPr>
          <p:spPr>
            <a:xfrm>
              <a:off x="663897" y="5991944"/>
              <a:ext cx="3195926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500" b="1" dirty="0">
                  <a:solidFill>
                    <a:schemeClr val="accent1"/>
                  </a:solidFill>
                  <a:latin typeface="+mj-lt"/>
                </a:rPr>
                <a:t>AHRQ ECHO National Nursing Home COVID-19 Action Network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4AEC885-98F9-7848-8DDD-D9CB9C7AC3ED}"/>
                </a:ext>
              </a:extLst>
            </p:cNvPr>
            <p:cNvCxnSpPr>
              <a:cxnSpLocks/>
            </p:cNvCxnSpPr>
            <p:nvPr/>
          </p:nvCxnSpPr>
          <p:spPr>
            <a:xfrm>
              <a:off x="4005173" y="5996381"/>
              <a:ext cx="0" cy="562709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3823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C90751C-080A-DC49-8276-1F8299D75FB4}"/>
              </a:ext>
            </a:extLst>
          </p:cNvPr>
          <p:cNvSpPr/>
          <p:nvPr userDrawn="1"/>
        </p:nvSpPr>
        <p:spPr>
          <a:xfrm>
            <a:off x="0" y="0"/>
            <a:ext cx="12192000" cy="568518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6F8A068D-B0FE-B645-95A4-DC3B17FA252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2412" y="2027259"/>
            <a:ext cx="10827176" cy="1895707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80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Thank You!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AC27BC-CBFE-8845-A856-0E05D06D484A}"/>
              </a:ext>
            </a:extLst>
          </p:cNvPr>
          <p:cNvSpPr/>
          <p:nvPr userDrawn="1"/>
        </p:nvSpPr>
        <p:spPr>
          <a:xfrm>
            <a:off x="0" y="0"/>
            <a:ext cx="100584" cy="5685182"/>
          </a:xfrm>
          <a:prstGeom prst="rect">
            <a:avLst/>
          </a:prstGeom>
          <a:solidFill>
            <a:srgbClr val="008A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10F972E-16FB-B949-946E-57B1A9DC7CAC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F9888CF-763C-424B-B764-80AF6768DA90}"/>
              </a:ext>
            </a:extLst>
          </p:cNvPr>
          <p:cNvGrpSpPr/>
          <p:nvPr userDrawn="1"/>
        </p:nvGrpSpPr>
        <p:grpSpPr>
          <a:xfrm>
            <a:off x="668756" y="5991944"/>
            <a:ext cx="9168516" cy="567146"/>
            <a:chOff x="663897" y="5991944"/>
            <a:chExt cx="9168516" cy="567146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0E56908-A79E-9D4D-AA0E-531B012E1C33}"/>
                </a:ext>
              </a:extLst>
            </p:cNvPr>
            <p:cNvGrpSpPr/>
            <p:nvPr/>
          </p:nvGrpSpPr>
          <p:grpSpPr>
            <a:xfrm>
              <a:off x="4318669" y="5997465"/>
              <a:ext cx="5513744" cy="536831"/>
              <a:chOff x="1458338" y="5934612"/>
              <a:chExt cx="7690799" cy="748792"/>
            </a:xfrm>
          </p:grpSpPr>
          <p:pic>
            <p:nvPicPr>
              <p:cNvPr id="16" name="Picture 15" descr="A picture containing drawing, clock&#10;&#10;Description automatically generated">
                <a:extLst>
                  <a:ext uri="{FF2B5EF4-FFF2-40B4-BE49-F238E27FC236}">
                    <a16:creationId xmlns:a16="http://schemas.microsoft.com/office/drawing/2014/main" id="{FF591D79-0526-4D4C-9AEA-D238A186296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11631" y="6011641"/>
                <a:ext cx="2766024" cy="516418"/>
              </a:xfrm>
              <a:prstGeom prst="rect">
                <a:avLst/>
              </a:prstGeom>
            </p:spPr>
          </p:pic>
          <p:pic>
            <p:nvPicPr>
              <p:cNvPr id="17" name="Picture 16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E412D8AA-DC00-244A-B71B-6BFAE6505BB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16042" y="5934612"/>
                <a:ext cx="1433095" cy="748792"/>
              </a:xfrm>
              <a:prstGeom prst="rect">
                <a:avLst/>
              </a:prstGeom>
            </p:spPr>
          </p:pic>
          <p:pic>
            <p:nvPicPr>
              <p:cNvPr id="18" name="Picture 17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4C57F0A4-F92B-904F-AEF7-59F39DA182F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58338" y="5989248"/>
                <a:ext cx="2499443" cy="626979"/>
              </a:xfrm>
              <a:prstGeom prst="rect">
                <a:avLst/>
              </a:prstGeom>
            </p:spPr>
          </p:pic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27EC477-6D30-A044-967A-7FF09B2441F6}"/>
                </a:ext>
              </a:extLst>
            </p:cNvPr>
            <p:cNvSpPr/>
            <p:nvPr/>
          </p:nvSpPr>
          <p:spPr>
            <a:xfrm>
              <a:off x="663897" y="5991944"/>
              <a:ext cx="3195926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500" b="1" dirty="0">
                  <a:solidFill>
                    <a:schemeClr val="accent1"/>
                  </a:solidFill>
                  <a:latin typeface="+mj-lt"/>
                </a:rPr>
                <a:t>AHRQ ECHO National Nursing Home COVID-19 Action Network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56E9ECC-5110-D64D-875B-BE2096C21248}"/>
                </a:ext>
              </a:extLst>
            </p:cNvPr>
            <p:cNvCxnSpPr>
              <a:cxnSpLocks/>
            </p:cNvCxnSpPr>
            <p:nvPr/>
          </p:nvCxnSpPr>
          <p:spPr>
            <a:xfrm>
              <a:off x="4005173" y="5996381"/>
              <a:ext cx="0" cy="562709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4266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66A7A8B7-09DD-404B-AB49-D3C4E14C6DE8}"/>
              </a:ext>
            </a:extLst>
          </p:cNvPr>
          <p:cNvSpPr/>
          <p:nvPr userDrawn="1"/>
        </p:nvSpPr>
        <p:spPr>
          <a:xfrm>
            <a:off x="0" y="0"/>
            <a:ext cx="100584" cy="1463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1038083" y="2011920"/>
            <a:ext cx="1991836" cy="1991834"/>
          </a:xfrm>
          <a:custGeom>
            <a:avLst/>
            <a:gdLst>
              <a:gd name="connsiteX0" fmla="*/ 995918 w 1991836"/>
              <a:gd name="connsiteY0" fmla="*/ 0 h 1991834"/>
              <a:gd name="connsiteX1" fmla="*/ 1991836 w 1991836"/>
              <a:gd name="connsiteY1" fmla="*/ 995917 h 1991834"/>
              <a:gd name="connsiteX2" fmla="*/ 995918 w 1991836"/>
              <a:gd name="connsiteY2" fmla="*/ 1991834 h 1991834"/>
              <a:gd name="connsiteX3" fmla="*/ 0 w 1991836"/>
              <a:gd name="connsiteY3" fmla="*/ 995917 h 1991834"/>
              <a:gd name="connsiteX4" fmla="*/ 995918 w 1991836"/>
              <a:gd name="connsiteY4" fmla="*/ 0 h 1991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1836" h="1991834">
                <a:moveTo>
                  <a:pt x="995918" y="0"/>
                </a:moveTo>
                <a:cubicBezTo>
                  <a:pt x="1545948" y="0"/>
                  <a:pt x="1991836" y="445887"/>
                  <a:pt x="1991836" y="995917"/>
                </a:cubicBezTo>
                <a:cubicBezTo>
                  <a:pt x="1991836" y="1545947"/>
                  <a:pt x="1545948" y="1991834"/>
                  <a:pt x="995918" y="1991834"/>
                </a:cubicBezTo>
                <a:cubicBezTo>
                  <a:pt x="445888" y="1991834"/>
                  <a:pt x="0" y="1545947"/>
                  <a:pt x="0" y="995917"/>
                </a:cubicBezTo>
                <a:cubicBezTo>
                  <a:pt x="0" y="445887"/>
                  <a:pt x="445888" y="0"/>
                  <a:pt x="995918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 hasCustomPrompt="1"/>
          </p:nvPr>
        </p:nvSpPr>
        <p:spPr>
          <a:xfrm>
            <a:off x="3746760" y="2011920"/>
            <a:ext cx="1991836" cy="1991834"/>
          </a:xfrm>
          <a:custGeom>
            <a:avLst/>
            <a:gdLst>
              <a:gd name="connsiteX0" fmla="*/ 995918 w 1991836"/>
              <a:gd name="connsiteY0" fmla="*/ 0 h 1991834"/>
              <a:gd name="connsiteX1" fmla="*/ 1991836 w 1991836"/>
              <a:gd name="connsiteY1" fmla="*/ 995917 h 1991834"/>
              <a:gd name="connsiteX2" fmla="*/ 995918 w 1991836"/>
              <a:gd name="connsiteY2" fmla="*/ 1991834 h 1991834"/>
              <a:gd name="connsiteX3" fmla="*/ 0 w 1991836"/>
              <a:gd name="connsiteY3" fmla="*/ 995917 h 1991834"/>
              <a:gd name="connsiteX4" fmla="*/ 995918 w 1991836"/>
              <a:gd name="connsiteY4" fmla="*/ 0 h 1991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1836" h="1991834">
                <a:moveTo>
                  <a:pt x="995918" y="0"/>
                </a:moveTo>
                <a:cubicBezTo>
                  <a:pt x="1545948" y="0"/>
                  <a:pt x="1991836" y="445887"/>
                  <a:pt x="1991836" y="995917"/>
                </a:cubicBezTo>
                <a:cubicBezTo>
                  <a:pt x="1991836" y="1545947"/>
                  <a:pt x="1545948" y="1991834"/>
                  <a:pt x="995918" y="1991834"/>
                </a:cubicBezTo>
                <a:cubicBezTo>
                  <a:pt x="445888" y="1991834"/>
                  <a:pt x="0" y="1545947"/>
                  <a:pt x="0" y="995917"/>
                </a:cubicBezTo>
                <a:cubicBezTo>
                  <a:pt x="0" y="445887"/>
                  <a:pt x="445888" y="0"/>
                  <a:pt x="995918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 hasCustomPrompt="1"/>
          </p:nvPr>
        </p:nvSpPr>
        <p:spPr>
          <a:xfrm>
            <a:off x="6455437" y="2011920"/>
            <a:ext cx="1991836" cy="1991834"/>
          </a:xfrm>
          <a:custGeom>
            <a:avLst/>
            <a:gdLst>
              <a:gd name="connsiteX0" fmla="*/ 995918 w 1991836"/>
              <a:gd name="connsiteY0" fmla="*/ 0 h 1991834"/>
              <a:gd name="connsiteX1" fmla="*/ 1991836 w 1991836"/>
              <a:gd name="connsiteY1" fmla="*/ 995917 h 1991834"/>
              <a:gd name="connsiteX2" fmla="*/ 995918 w 1991836"/>
              <a:gd name="connsiteY2" fmla="*/ 1991834 h 1991834"/>
              <a:gd name="connsiteX3" fmla="*/ 0 w 1991836"/>
              <a:gd name="connsiteY3" fmla="*/ 995917 h 1991834"/>
              <a:gd name="connsiteX4" fmla="*/ 995918 w 1991836"/>
              <a:gd name="connsiteY4" fmla="*/ 0 h 1991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1836" h="1991834">
                <a:moveTo>
                  <a:pt x="995918" y="0"/>
                </a:moveTo>
                <a:cubicBezTo>
                  <a:pt x="1545948" y="0"/>
                  <a:pt x="1991836" y="445887"/>
                  <a:pt x="1991836" y="995917"/>
                </a:cubicBezTo>
                <a:cubicBezTo>
                  <a:pt x="1991836" y="1545947"/>
                  <a:pt x="1545948" y="1991834"/>
                  <a:pt x="995918" y="1991834"/>
                </a:cubicBezTo>
                <a:cubicBezTo>
                  <a:pt x="445888" y="1991834"/>
                  <a:pt x="0" y="1545947"/>
                  <a:pt x="0" y="995917"/>
                </a:cubicBezTo>
                <a:cubicBezTo>
                  <a:pt x="0" y="445887"/>
                  <a:pt x="445888" y="0"/>
                  <a:pt x="995918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9164114" y="2011920"/>
            <a:ext cx="1991836" cy="1991834"/>
          </a:xfrm>
          <a:custGeom>
            <a:avLst/>
            <a:gdLst>
              <a:gd name="connsiteX0" fmla="*/ 995918 w 1991836"/>
              <a:gd name="connsiteY0" fmla="*/ 0 h 1991834"/>
              <a:gd name="connsiteX1" fmla="*/ 1991836 w 1991836"/>
              <a:gd name="connsiteY1" fmla="*/ 995917 h 1991834"/>
              <a:gd name="connsiteX2" fmla="*/ 995918 w 1991836"/>
              <a:gd name="connsiteY2" fmla="*/ 1991834 h 1991834"/>
              <a:gd name="connsiteX3" fmla="*/ 0 w 1991836"/>
              <a:gd name="connsiteY3" fmla="*/ 995917 h 1991834"/>
              <a:gd name="connsiteX4" fmla="*/ 995918 w 1991836"/>
              <a:gd name="connsiteY4" fmla="*/ 0 h 1991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1836" h="1991834">
                <a:moveTo>
                  <a:pt x="995918" y="0"/>
                </a:moveTo>
                <a:cubicBezTo>
                  <a:pt x="1545948" y="0"/>
                  <a:pt x="1991836" y="445887"/>
                  <a:pt x="1991836" y="995917"/>
                </a:cubicBezTo>
                <a:cubicBezTo>
                  <a:pt x="1991836" y="1545947"/>
                  <a:pt x="1545948" y="1991834"/>
                  <a:pt x="995918" y="1991834"/>
                </a:cubicBezTo>
                <a:cubicBezTo>
                  <a:pt x="445888" y="1991834"/>
                  <a:pt x="0" y="1545947"/>
                  <a:pt x="0" y="995917"/>
                </a:cubicBezTo>
                <a:cubicBezTo>
                  <a:pt x="0" y="445887"/>
                  <a:pt x="445888" y="0"/>
                  <a:pt x="995918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C9EBFE0-99B1-3D49-8827-D1379D9FA7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62439" y="4353452"/>
            <a:ext cx="2178326" cy="108496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Speaker Name &amp; Title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24E6718-31B1-B244-AA67-CDB8D6CD139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65330" y="4353452"/>
            <a:ext cx="2178326" cy="108496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Speaker Name &amp; Title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DFE48D6C-7798-744F-B01E-59BA509595D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368221" y="4353452"/>
            <a:ext cx="2178326" cy="108496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Speaker Name &amp; Title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36AACBE1-24DA-FB4F-9C39-77068793652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071112" y="4353452"/>
            <a:ext cx="2178326" cy="108496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Speaker Name &amp; Title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65BCF9F-549F-DD45-8DF2-55DFB31AC538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C3B97D8B-9C9C-814B-876C-19CB8457566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4336" y="602515"/>
            <a:ext cx="10827176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C7534E0-4C2F-1C4B-9AEF-497D34FF84C3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B8A52E7-508B-DB4E-8B16-F40101330BE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9D07A3A-9D1C-9D40-9BBF-FDAF760EC403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D4E7E49-CF63-4040-B580-48E1049D2635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C13271D7-787E-204C-98CB-2853BC048DCE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23" name="Picture 22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4CF8860A-0664-C44C-A508-60BDB972CC6E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24" name="Picture 23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D5338AE9-EC33-7E47-9EC2-3CA965259ABF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25" name="Picture 24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736656D4-D15F-7648-9D0B-C9C114CA00DF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C419903-7966-6244-BFC4-D3A10DBC98D0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30ABB449-3EE3-494F-8C07-14E3F65F00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262641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EFC5FD8F-3E89-984A-8F98-3F502B8353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3900" y="1790755"/>
            <a:ext cx="4965700" cy="3614737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Pellentesque</a:t>
            </a:r>
            <a:r>
              <a:rPr lang="en-US" dirty="0"/>
              <a:t> in </a:t>
            </a:r>
            <a:r>
              <a:rPr lang="en-US" dirty="0" err="1"/>
              <a:t>sem</a:t>
            </a:r>
            <a:r>
              <a:rPr lang="en-US" dirty="0"/>
              <a:t> diam. Nam non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,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. Sed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Cras in lorem </a:t>
            </a:r>
            <a:r>
              <a:rPr lang="en-US" dirty="0" err="1"/>
              <a:t>elementum</a:t>
            </a:r>
            <a:r>
              <a:rPr lang="en-US" dirty="0"/>
              <a:t> nisi pharetra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at </a:t>
            </a:r>
            <a:r>
              <a:rPr lang="en-US" dirty="0" err="1"/>
              <a:t>metus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Curabitur</a:t>
            </a:r>
            <a:r>
              <a:rPr lang="en-US" dirty="0"/>
              <a:t> in dui a mi </a:t>
            </a:r>
            <a:r>
              <a:rPr lang="en-US" dirty="0" err="1"/>
              <a:t>consequat</a:t>
            </a:r>
            <a:r>
              <a:rPr lang="en-US" dirty="0"/>
              <a:t> dictum in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lacinia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, sed </a:t>
            </a:r>
            <a:r>
              <a:rPr lang="en-US" dirty="0" err="1"/>
              <a:t>dapibus</a:t>
            </a:r>
            <a:r>
              <a:rPr lang="en-US" dirty="0"/>
              <a:t> eros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DA3C019-0A32-694F-82D7-1197C6906BD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4336" y="602515"/>
            <a:ext cx="10827176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0" cap="none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AA7360AE-8269-EE48-A145-05500E7D30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553200" y="1790755"/>
            <a:ext cx="4965700" cy="3614737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Pellentesque</a:t>
            </a:r>
            <a:r>
              <a:rPr lang="en-US" dirty="0"/>
              <a:t> in </a:t>
            </a:r>
            <a:r>
              <a:rPr lang="en-US" dirty="0" err="1"/>
              <a:t>sem</a:t>
            </a:r>
            <a:r>
              <a:rPr lang="en-US" dirty="0"/>
              <a:t> diam. Nam non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,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. Sed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Cras in lorem </a:t>
            </a:r>
            <a:r>
              <a:rPr lang="en-US" dirty="0" err="1"/>
              <a:t>elementum</a:t>
            </a:r>
            <a:r>
              <a:rPr lang="en-US" dirty="0"/>
              <a:t> nisi pharetra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at </a:t>
            </a:r>
            <a:r>
              <a:rPr lang="en-US" dirty="0" err="1"/>
              <a:t>metus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Curabitur</a:t>
            </a:r>
            <a:r>
              <a:rPr lang="en-US" dirty="0"/>
              <a:t> in dui a mi </a:t>
            </a:r>
            <a:r>
              <a:rPr lang="en-US" dirty="0" err="1"/>
              <a:t>consequat</a:t>
            </a:r>
            <a:r>
              <a:rPr lang="en-US" dirty="0"/>
              <a:t> dictum in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lacinia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, sed </a:t>
            </a:r>
            <a:r>
              <a:rPr lang="en-US" dirty="0" err="1"/>
              <a:t>dapibus</a:t>
            </a:r>
            <a:r>
              <a:rPr lang="en-US" dirty="0"/>
              <a:t> eros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A1EC5C3-8C82-5143-823F-3370163A8E32}"/>
              </a:ext>
            </a:extLst>
          </p:cNvPr>
          <p:cNvSpPr/>
          <p:nvPr userDrawn="1"/>
        </p:nvSpPr>
        <p:spPr>
          <a:xfrm>
            <a:off x="0" y="0"/>
            <a:ext cx="100584" cy="1463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0140FC2-F13A-6C4E-A9BE-03D072B276E3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2C0D6F4-C80B-FC4F-ACE5-050B32EEFFF0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B53B4F5-4C39-974C-93F6-9A300BB6815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BBC4419-D010-A641-9C29-DE99F7784797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9080570-605B-AE41-803D-0DF323CE21F2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A6076DD9-BD8C-0348-9AAB-168DC5246197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38" name="Picture 37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EE134031-A89C-6D44-9778-D0A9BBEE92E6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39" name="Picture 38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33AADF71-E9A7-A742-B719-3F87EA502A76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40" name="Picture 39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496D7305-EF96-6A4D-9B24-9E4B34AD362A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1B4E89D-20AF-B046-9AC0-E8918359AF2D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863168B4-7F33-3B47-8AD0-D7E51F427F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552120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EFC5FD8F-3E89-984A-8F98-3F502B8353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4336" y="1843307"/>
            <a:ext cx="10815055" cy="3614737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§"/>
              <a:defRPr sz="2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Pellentesque</a:t>
            </a:r>
            <a:r>
              <a:rPr lang="en-US" dirty="0"/>
              <a:t> in </a:t>
            </a:r>
            <a:r>
              <a:rPr lang="en-US" dirty="0" err="1"/>
              <a:t>sem</a:t>
            </a:r>
            <a:r>
              <a:rPr lang="en-US" dirty="0"/>
              <a:t> diam. Nam non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,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. Sed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Cras in lorem </a:t>
            </a:r>
            <a:r>
              <a:rPr lang="en-US" dirty="0" err="1"/>
              <a:t>elementum</a:t>
            </a:r>
            <a:r>
              <a:rPr lang="en-US" dirty="0"/>
              <a:t> nisi pharetra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at </a:t>
            </a:r>
            <a:r>
              <a:rPr lang="en-US" dirty="0" err="1"/>
              <a:t>metus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Curabitur</a:t>
            </a:r>
            <a:r>
              <a:rPr lang="en-US" dirty="0"/>
              <a:t> in dui a mi </a:t>
            </a:r>
            <a:r>
              <a:rPr lang="en-US" dirty="0" err="1"/>
              <a:t>consequat</a:t>
            </a:r>
            <a:r>
              <a:rPr lang="en-US" dirty="0"/>
              <a:t> dictum in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lacinia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, sed </a:t>
            </a:r>
            <a:r>
              <a:rPr lang="en-US" dirty="0" err="1"/>
              <a:t>dapibus</a:t>
            </a:r>
            <a:r>
              <a:rPr lang="en-US" dirty="0"/>
              <a:t> eros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0DD1346-B008-7742-A271-D7F8630D4E4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4336" y="602515"/>
            <a:ext cx="10827176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8E7D54E-86B6-F046-954A-9EEFB919BD46}"/>
              </a:ext>
            </a:extLst>
          </p:cNvPr>
          <p:cNvSpPr/>
          <p:nvPr userDrawn="1"/>
        </p:nvSpPr>
        <p:spPr>
          <a:xfrm>
            <a:off x="0" y="0"/>
            <a:ext cx="100584" cy="1463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6984ED3-EFD1-CA4C-9389-F9071DC920EE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59F98CB-F207-E44E-B80B-F8675E51B47D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820BBFF-EB56-004C-9ED4-A226FC853A2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3838F2C-8680-FB43-B910-8A76DD0BD199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A7702EF7-9120-AD44-ABD2-3F428502F543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D3034789-76D8-D248-A580-3E25789A320F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37" name="Picture 36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16ACF4AE-778B-EE4D-BECD-27AD9933D317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38" name="Picture 37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E4D1AFA6-A174-8040-927D-94F2CC20FAF0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39" name="Picture 38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8518BF4C-A247-F64C-9EA2-658AE739852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DFEE54D-0624-6348-B4D0-C6FBD2E253CD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7E659DEC-8D83-D34B-9544-2B1C38CCCF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07911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12192000" cy="6311590"/>
          </a:xfrm>
          <a:custGeom>
            <a:avLst/>
            <a:gdLst>
              <a:gd name="connsiteX0" fmla="*/ 0 w 10515600"/>
              <a:gd name="connsiteY0" fmla="*/ 0 h 5915024"/>
              <a:gd name="connsiteX1" fmla="*/ 10515600 w 10515600"/>
              <a:gd name="connsiteY1" fmla="*/ 0 h 5915024"/>
              <a:gd name="connsiteX2" fmla="*/ 10515600 w 10515600"/>
              <a:gd name="connsiteY2" fmla="*/ 5915024 h 5915024"/>
              <a:gd name="connsiteX3" fmla="*/ 0 w 10515600"/>
              <a:gd name="connsiteY3" fmla="*/ 5915024 h 5915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15600" h="5915024">
                <a:moveTo>
                  <a:pt x="0" y="0"/>
                </a:moveTo>
                <a:lnTo>
                  <a:pt x="10515600" y="0"/>
                </a:lnTo>
                <a:lnTo>
                  <a:pt x="10515600" y="5915024"/>
                </a:lnTo>
                <a:lnTo>
                  <a:pt x="0" y="5915024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29C10EF-0C5A-B748-A276-6F379F3E8804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8CF46C3-C5E8-EC49-8220-1D0A6E6D84B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1EBF513-763E-D74E-AD96-0D64082FD2E4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AC771644-5FEF-AC4A-BF20-66D4B3A8C9D6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955438E2-0D72-3D4B-8A6A-B8D12520707C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21" name="Picture 20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B36AA972-FC44-534A-B34A-4A53AFBD23FB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31" name="Picture 30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8C2A78CA-265A-204B-8DD5-2585E2184DA6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32" name="Picture 31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F417FC1A-9F77-574C-8C37-71EA8493DCB1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3E8D9AA-A248-B344-8E15-2C906C145343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6A59B6A7-73E3-DC4C-A72A-D9B8806561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51959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2" y="1617426"/>
            <a:ext cx="3979333" cy="2929467"/>
          </a:xfrm>
          <a:custGeom>
            <a:avLst/>
            <a:gdLst>
              <a:gd name="connsiteX0" fmla="*/ 0 w 3979333"/>
              <a:gd name="connsiteY0" fmla="*/ 0 h 2929467"/>
              <a:gd name="connsiteX1" fmla="*/ 3979333 w 3979333"/>
              <a:gd name="connsiteY1" fmla="*/ 0 h 2929467"/>
              <a:gd name="connsiteX2" fmla="*/ 3979333 w 3979333"/>
              <a:gd name="connsiteY2" fmla="*/ 2929467 h 2929467"/>
              <a:gd name="connsiteX3" fmla="*/ 0 w 3979333"/>
              <a:gd name="connsiteY3" fmla="*/ 2929467 h 2929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9333" h="2929467">
                <a:moveTo>
                  <a:pt x="0" y="0"/>
                </a:moveTo>
                <a:lnTo>
                  <a:pt x="3979333" y="0"/>
                </a:lnTo>
                <a:lnTo>
                  <a:pt x="3979333" y="2929467"/>
                </a:lnTo>
                <a:lnTo>
                  <a:pt x="0" y="2929467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106333" y="1617426"/>
            <a:ext cx="3979333" cy="2929467"/>
          </a:xfrm>
          <a:custGeom>
            <a:avLst/>
            <a:gdLst>
              <a:gd name="connsiteX0" fmla="*/ 0 w 3979333"/>
              <a:gd name="connsiteY0" fmla="*/ 0 h 2929467"/>
              <a:gd name="connsiteX1" fmla="*/ 3979333 w 3979333"/>
              <a:gd name="connsiteY1" fmla="*/ 0 h 2929467"/>
              <a:gd name="connsiteX2" fmla="*/ 3979333 w 3979333"/>
              <a:gd name="connsiteY2" fmla="*/ 2929467 h 2929467"/>
              <a:gd name="connsiteX3" fmla="*/ 0 w 3979333"/>
              <a:gd name="connsiteY3" fmla="*/ 2929467 h 2929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9333" h="2929467">
                <a:moveTo>
                  <a:pt x="0" y="0"/>
                </a:moveTo>
                <a:lnTo>
                  <a:pt x="3979333" y="0"/>
                </a:lnTo>
                <a:lnTo>
                  <a:pt x="3979333" y="2929467"/>
                </a:lnTo>
                <a:lnTo>
                  <a:pt x="0" y="2929467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8212668" y="1617426"/>
            <a:ext cx="3979333" cy="2929467"/>
          </a:xfrm>
          <a:custGeom>
            <a:avLst/>
            <a:gdLst>
              <a:gd name="connsiteX0" fmla="*/ 0 w 3979333"/>
              <a:gd name="connsiteY0" fmla="*/ 0 h 2929467"/>
              <a:gd name="connsiteX1" fmla="*/ 3979333 w 3979333"/>
              <a:gd name="connsiteY1" fmla="*/ 0 h 2929467"/>
              <a:gd name="connsiteX2" fmla="*/ 3979333 w 3979333"/>
              <a:gd name="connsiteY2" fmla="*/ 2929467 h 2929467"/>
              <a:gd name="connsiteX3" fmla="*/ 0 w 3979333"/>
              <a:gd name="connsiteY3" fmla="*/ 2929467 h 2929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9333" h="2929467">
                <a:moveTo>
                  <a:pt x="0" y="0"/>
                </a:moveTo>
                <a:lnTo>
                  <a:pt x="3979333" y="0"/>
                </a:lnTo>
                <a:lnTo>
                  <a:pt x="3979333" y="2929467"/>
                </a:lnTo>
                <a:lnTo>
                  <a:pt x="0" y="2929467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50D96DC-A081-5748-8B7A-3E8ABAB5E0F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7775" y="4800453"/>
            <a:ext cx="3463787" cy="1416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600"/>
              </a:spcBef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Pellentesque</a:t>
            </a:r>
            <a:r>
              <a:rPr lang="en-US" dirty="0"/>
              <a:t> in </a:t>
            </a:r>
            <a:r>
              <a:rPr lang="en-US" dirty="0" err="1"/>
              <a:t>sem</a:t>
            </a:r>
            <a:r>
              <a:rPr lang="en-US" dirty="0"/>
              <a:t> diam. Nam non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,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. 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9BC52261-17B1-4342-9FE6-FC344D3380F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64106" y="4800453"/>
            <a:ext cx="3463787" cy="1416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600"/>
              </a:spcBef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Nam non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,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in </a:t>
            </a:r>
            <a:r>
              <a:rPr lang="en-US" dirty="0" err="1"/>
              <a:t>sem</a:t>
            </a:r>
            <a:r>
              <a:rPr lang="en-US" dirty="0"/>
              <a:t> diam. 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DAB4C95-7338-434E-84F2-F08D7A9E52A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470441" y="4800453"/>
            <a:ext cx="3463787" cy="1416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600"/>
              </a:spcBef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Condimentum</a:t>
            </a:r>
            <a:r>
              <a:rPr lang="en-US" dirty="0"/>
              <a:t> non </a:t>
            </a:r>
            <a:r>
              <a:rPr lang="en-US" dirty="0" err="1"/>
              <a:t>odio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in </a:t>
            </a:r>
            <a:r>
              <a:rPr lang="en-US" dirty="0" err="1"/>
              <a:t>sem</a:t>
            </a:r>
            <a:r>
              <a:rPr lang="en-US" dirty="0"/>
              <a:t> diam. 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08CB7BDE-D7A0-5346-9D65-3ED2EC2E8F6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4336" y="602515"/>
            <a:ext cx="10827176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82729D1-54F0-0C46-A043-99D74B8909FB}"/>
              </a:ext>
            </a:extLst>
          </p:cNvPr>
          <p:cNvSpPr/>
          <p:nvPr userDrawn="1"/>
        </p:nvSpPr>
        <p:spPr>
          <a:xfrm>
            <a:off x="0" y="0"/>
            <a:ext cx="100584" cy="1463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2B68FF8-E49C-8149-8111-0EE1E4377DD8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A4F9CAA-EC7D-0843-8C69-AEC53595C712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3596D21-176C-4347-A465-902477F9C32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F44B237-8C29-7A4D-9B72-8D43BBF886FC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4903D745-A71A-5D46-96EB-A2C657A3DF5F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D8AF5B85-076F-1649-9CC8-7369C5F41670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36" name="Picture 35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86BCD5A1-7F9E-FB47-B0D8-979B9E6184F9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42" name="Picture 41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9CB77CA1-0E53-864A-A5A9-D366629A4265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43" name="Picture 42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C7CCB491-1966-484B-92F7-09DCFF134390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628A028B-DDF6-9B46-88D1-2AC4A58CCD5D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20843B1C-2AAE-834C-9BB9-0FEDBBCFC1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798464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89210"/>
            <a:ext cx="6096000" cy="6222380"/>
          </a:xfrm>
          <a:custGeom>
            <a:avLst/>
            <a:gdLst>
              <a:gd name="connsiteX0" fmla="*/ 0 w 10515600"/>
              <a:gd name="connsiteY0" fmla="*/ 0 h 5915024"/>
              <a:gd name="connsiteX1" fmla="*/ 10515600 w 10515600"/>
              <a:gd name="connsiteY1" fmla="*/ 0 h 5915024"/>
              <a:gd name="connsiteX2" fmla="*/ 10515600 w 10515600"/>
              <a:gd name="connsiteY2" fmla="*/ 5915024 h 5915024"/>
              <a:gd name="connsiteX3" fmla="*/ 0 w 10515600"/>
              <a:gd name="connsiteY3" fmla="*/ 5915024 h 5915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15600" h="5915024">
                <a:moveTo>
                  <a:pt x="0" y="0"/>
                </a:moveTo>
                <a:lnTo>
                  <a:pt x="10515600" y="0"/>
                </a:lnTo>
                <a:lnTo>
                  <a:pt x="10515600" y="5915024"/>
                </a:lnTo>
                <a:lnTo>
                  <a:pt x="0" y="5915024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751B6EC-6D7D-C34A-9153-6B2929F9CCF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557575" y="602515"/>
            <a:ext cx="5195810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407F2B-41A1-0344-AC08-FB75356A3D2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53200" y="1722438"/>
            <a:ext cx="5168900" cy="3614737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Pellentesque</a:t>
            </a:r>
            <a:r>
              <a:rPr lang="en-US" dirty="0"/>
              <a:t> in </a:t>
            </a:r>
            <a:r>
              <a:rPr lang="en-US" dirty="0" err="1"/>
              <a:t>sem</a:t>
            </a:r>
            <a:r>
              <a:rPr lang="en-US" dirty="0"/>
              <a:t> diam. Nam non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,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. Sed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Cras in lorem </a:t>
            </a:r>
            <a:r>
              <a:rPr lang="en-US" dirty="0" err="1"/>
              <a:t>elementum</a:t>
            </a:r>
            <a:r>
              <a:rPr lang="en-US" dirty="0"/>
              <a:t> nisi pharetra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at </a:t>
            </a:r>
            <a:r>
              <a:rPr lang="en-US" dirty="0" err="1"/>
              <a:t>metus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Curabitur</a:t>
            </a:r>
            <a:r>
              <a:rPr lang="en-US" dirty="0"/>
              <a:t> in dui a mi </a:t>
            </a:r>
            <a:r>
              <a:rPr lang="en-US" dirty="0" err="1"/>
              <a:t>consequat</a:t>
            </a:r>
            <a:r>
              <a:rPr lang="en-US" dirty="0"/>
              <a:t> dictum in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lacinia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, sed </a:t>
            </a:r>
            <a:r>
              <a:rPr lang="en-US" dirty="0" err="1"/>
              <a:t>dapibus</a:t>
            </a:r>
            <a:r>
              <a:rPr lang="en-US" dirty="0"/>
              <a:t> eros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B4CE35-BB7C-F949-A8F9-F809212CDD76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1F0DB48-D56C-0D46-B231-2262881703DD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C8C5850-DB3B-7D40-B579-7A1A98D6E45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5F9BF1A-DBFB-824C-90F0-9B1DC5F09DED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A5E5F083-0B85-0B49-9893-1E7B1CCB0972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10769F77-E4DE-404B-9CEA-F15E762BC203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26" name="Picture 25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FB09B91C-EACB-F947-9142-EF90CB9AFF1F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36" name="Picture 35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ED2CD450-9A8C-B544-AB7E-76948B8615D6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37" name="Picture 36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323317BA-F73C-C945-8154-430FC1906F81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5FA7386-DE87-F74A-A002-286BC565AF47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C3EEECFB-7819-B641-957E-9FD500427F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400414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627754"/>
            <a:ext cx="12192000" cy="3135171"/>
          </a:xfrm>
          <a:custGeom>
            <a:avLst/>
            <a:gdLst>
              <a:gd name="connsiteX0" fmla="*/ 0 w 12192000"/>
              <a:gd name="connsiteY0" fmla="*/ 0 h 2697538"/>
              <a:gd name="connsiteX1" fmla="*/ 12192000 w 12192000"/>
              <a:gd name="connsiteY1" fmla="*/ 0 h 2697538"/>
              <a:gd name="connsiteX2" fmla="*/ 12192000 w 12192000"/>
              <a:gd name="connsiteY2" fmla="*/ 2697538 h 2697538"/>
              <a:gd name="connsiteX3" fmla="*/ 0 w 12192000"/>
              <a:gd name="connsiteY3" fmla="*/ 2697538 h 2697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2697538">
                <a:moveTo>
                  <a:pt x="0" y="0"/>
                </a:moveTo>
                <a:lnTo>
                  <a:pt x="12192000" y="0"/>
                </a:lnTo>
                <a:lnTo>
                  <a:pt x="12192000" y="2697538"/>
                </a:lnTo>
                <a:lnTo>
                  <a:pt x="0" y="2697538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944FC3C0-C924-124B-B6CD-990FE3C2A2F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4336" y="602515"/>
            <a:ext cx="10827176" cy="501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E7881568-71F1-EB4F-B23F-80BF921D444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14336" y="5078676"/>
            <a:ext cx="8850078" cy="838747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Pellentesque</a:t>
            </a:r>
            <a:r>
              <a:rPr lang="en-US" dirty="0"/>
              <a:t> in </a:t>
            </a:r>
            <a:r>
              <a:rPr lang="en-US" dirty="0" err="1"/>
              <a:t>sem</a:t>
            </a:r>
            <a:r>
              <a:rPr lang="en-US" dirty="0"/>
              <a:t> diam. Nam non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,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. Sed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FF5A7D4-E26A-8244-AB8C-9519A754FE8D}"/>
              </a:ext>
            </a:extLst>
          </p:cNvPr>
          <p:cNvSpPr/>
          <p:nvPr userDrawn="1"/>
        </p:nvSpPr>
        <p:spPr>
          <a:xfrm>
            <a:off x="0" y="0"/>
            <a:ext cx="100584" cy="1463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0552B5C-E8A5-A049-94FB-0B6099267A25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29C4C38-32CC-1E43-A958-91FE6F171A09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B2684C8-EE69-E241-A314-48E345C9D64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71609F6-A81E-794E-A5FF-9A3CFC0B650C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DB7E9973-CE49-4C44-BBC1-C29D2B4D34DF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BE9DECA0-2DA4-2440-A997-A92434CC4A91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39" name="Picture 38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22307062-674B-0A4D-861A-5F93AF4EF2AF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40" name="Picture 39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7B3A2CD0-BF0A-F646-BC08-110A15295B4E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41" name="Picture 40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6C168C27-407D-634E-84EF-DEBB30C19206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5BF2DB9C-90F9-F849-B29C-679A56DCD94C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5C709244-AFBC-BB43-805F-50C60DA30F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829178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763386" y="89210"/>
            <a:ext cx="7428614" cy="6233531"/>
          </a:xfrm>
          <a:custGeom>
            <a:avLst/>
            <a:gdLst>
              <a:gd name="connsiteX0" fmla="*/ 0 w 10515600"/>
              <a:gd name="connsiteY0" fmla="*/ 0 h 5915024"/>
              <a:gd name="connsiteX1" fmla="*/ 10515600 w 10515600"/>
              <a:gd name="connsiteY1" fmla="*/ 0 h 5915024"/>
              <a:gd name="connsiteX2" fmla="*/ 10515600 w 10515600"/>
              <a:gd name="connsiteY2" fmla="*/ 5915024 h 5915024"/>
              <a:gd name="connsiteX3" fmla="*/ 0 w 10515600"/>
              <a:gd name="connsiteY3" fmla="*/ 5915024 h 5915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15600" h="5915024">
                <a:moveTo>
                  <a:pt x="0" y="0"/>
                </a:moveTo>
                <a:lnTo>
                  <a:pt x="10515600" y="0"/>
                </a:lnTo>
                <a:lnTo>
                  <a:pt x="10515600" y="5915024"/>
                </a:lnTo>
                <a:lnTo>
                  <a:pt x="0" y="5915024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 b="0">
                <a:solidFill>
                  <a:schemeClr val="accent4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69D126A-9BD3-F241-8106-6244BD79559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1000" y="1740831"/>
            <a:ext cx="4025900" cy="4449762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Pellentesque</a:t>
            </a:r>
            <a:r>
              <a:rPr lang="en-US" dirty="0"/>
              <a:t> in </a:t>
            </a:r>
            <a:r>
              <a:rPr lang="en-US" dirty="0" err="1"/>
              <a:t>sem</a:t>
            </a:r>
            <a:r>
              <a:rPr lang="en-US" dirty="0"/>
              <a:t> diam. Nam non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,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. Sed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Cras in lorem </a:t>
            </a:r>
            <a:r>
              <a:rPr lang="en-US" dirty="0" err="1"/>
              <a:t>elementum</a:t>
            </a:r>
            <a:r>
              <a:rPr lang="en-US" dirty="0"/>
              <a:t> nisi pharetra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at </a:t>
            </a:r>
            <a:r>
              <a:rPr lang="en-US" dirty="0" err="1"/>
              <a:t>metus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Curabitur</a:t>
            </a:r>
            <a:r>
              <a:rPr lang="en-US" dirty="0"/>
              <a:t> in dui a mi </a:t>
            </a:r>
            <a:r>
              <a:rPr lang="en-US" dirty="0" err="1"/>
              <a:t>consequat</a:t>
            </a:r>
            <a:r>
              <a:rPr lang="en-US" dirty="0"/>
              <a:t> dictum in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lacinia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, sed </a:t>
            </a:r>
            <a:r>
              <a:rPr lang="en-US" dirty="0" err="1"/>
              <a:t>dapibus</a:t>
            </a:r>
            <a:r>
              <a:rPr lang="en-US" dirty="0"/>
              <a:t> eros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16D6474F-729A-A845-9471-0F32341A16F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5375" y="602514"/>
            <a:ext cx="4046859" cy="9468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2733C5B-3B94-1F41-9694-2195DDBFF651}"/>
              </a:ext>
            </a:extLst>
          </p:cNvPr>
          <p:cNvSpPr/>
          <p:nvPr userDrawn="1"/>
        </p:nvSpPr>
        <p:spPr>
          <a:xfrm>
            <a:off x="0" y="0"/>
            <a:ext cx="100584" cy="1463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85A586A-1BBF-2842-B0A9-7BB2EFCDAC5A}"/>
              </a:ext>
            </a:extLst>
          </p:cNvPr>
          <p:cNvSpPr/>
          <p:nvPr userDrawn="1"/>
        </p:nvSpPr>
        <p:spPr>
          <a:xfrm>
            <a:off x="0" y="0"/>
            <a:ext cx="12192000" cy="1005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FB4E9A1-7680-204C-ADA9-F5C404769749}"/>
              </a:ext>
            </a:extLst>
          </p:cNvPr>
          <p:cNvGrpSpPr/>
          <p:nvPr userDrawn="1"/>
        </p:nvGrpSpPr>
        <p:grpSpPr>
          <a:xfrm>
            <a:off x="0" y="6329876"/>
            <a:ext cx="12192000" cy="490288"/>
            <a:chOff x="0" y="6329876"/>
            <a:chExt cx="12192000" cy="490288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B0CC706F-1958-B847-A8C9-831B1199858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6329876"/>
              <a:ext cx="1219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CD5AFA2-D0B3-734F-A5E1-F31126175E42}"/>
                </a:ext>
              </a:extLst>
            </p:cNvPr>
            <p:cNvSpPr/>
            <p:nvPr userDrawn="1"/>
          </p:nvSpPr>
          <p:spPr>
            <a:xfrm>
              <a:off x="7472855" y="6450332"/>
              <a:ext cx="45454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fld id="{5584E26C-4F08-1244-8AC8-2D1525C0D4FE}" type="slidenum">
                <a:rPr lang="en-US" sz="1400" spc="10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‹#›</a:t>
              </a:fld>
              <a:endParaRPr lang="en-US" sz="1400" spc="1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5A5A0D7C-DCF0-644C-832B-B86EEC63AB09}"/>
                </a:ext>
              </a:extLst>
            </p:cNvPr>
            <p:cNvGrpSpPr/>
            <p:nvPr userDrawn="1"/>
          </p:nvGrpSpPr>
          <p:grpSpPr>
            <a:xfrm>
              <a:off x="730303" y="6400799"/>
              <a:ext cx="6842772" cy="419365"/>
              <a:chOff x="730303" y="6400799"/>
              <a:chExt cx="6842772" cy="419365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3F03BA96-49AD-6144-8C73-5E1916884875}"/>
                  </a:ext>
                </a:extLst>
              </p:cNvPr>
              <p:cNvGrpSpPr/>
              <p:nvPr userDrawn="1"/>
            </p:nvGrpSpPr>
            <p:grpSpPr>
              <a:xfrm>
                <a:off x="3171531" y="6400799"/>
                <a:ext cx="4401544" cy="419365"/>
                <a:chOff x="2071925" y="5965139"/>
                <a:chExt cx="7131851" cy="679501"/>
              </a:xfrm>
            </p:grpSpPr>
            <p:pic>
              <p:nvPicPr>
                <p:cNvPr id="29" name="Picture 28" descr="A picture containing drawing, clock&#10;&#10;Description automatically generated">
                  <a:extLst>
                    <a:ext uri="{FF2B5EF4-FFF2-40B4-BE49-F238E27FC236}">
                      <a16:creationId xmlns:a16="http://schemas.microsoft.com/office/drawing/2014/main" id="{F64EC7F2-E857-D347-A412-6F2EB17EEEEA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3151" y="6035041"/>
                  <a:ext cx="2510061" cy="468631"/>
                </a:xfrm>
                <a:prstGeom prst="rect">
                  <a:avLst/>
                </a:prstGeom>
              </p:spPr>
            </p:pic>
            <p:pic>
              <p:nvPicPr>
                <p:cNvPr id="30" name="Picture 29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F7406D9F-A99D-9745-89F3-86D84E99E267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03297" y="5965139"/>
                  <a:ext cx="1300479" cy="679501"/>
                </a:xfrm>
                <a:prstGeom prst="rect">
                  <a:avLst/>
                </a:prstGeom>
              </p:spPr>
            </p:pic>
            <p:pic>
              <p:nvPicPr>
                <p:cNvPr id="31" name="Picture 30" descr="A picture containing drawing&#10;&#10;Description automatically generated">
                  <a:extLst>
                    <a:ext uri="{FF2B5EF4-FFF2-40B4-BE49-F238E27FC236}">
                      <a16:creationId xmlns:a16="http://schemas.microsoft.com/office/drawing/2014/main" id="{578FC85D-760E-7C41-8973-0F5F6CBA9668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71925" y="6014720"/>
                  <a:ext cx="2268151" cy="568960"/>
                </a:xfrm>
                <a:prstGeom prst="rect">
                  <a:avLst/>
                </a:prstGeom>
              </p:spPr>
            </p:pic>
          </p:grp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E01F5BC0-7168-AE48-81F0-4530770100BC}"/>
                  </a:ext>
                </a:extLst>
              </p:cNvPr>
              <p:cNvSpPr/>
              <p:nvPr/>
            </p:nvSpPr>
            <p:spPr>
              <a:xfrm>
                <a:off x="730303" y="6410426"/>
                <a:ext cx="319592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AHRQ ECHO National Nursing</a:t>
                </a:r>
              </a:p>
              <a:p>
                <a:r>
                  <a:rPr lang="en-US" sz="1000" b="1" dirty="0">
                    <a:solidFill>
                      <a:schemeClr val="accent1"/>
                    </a:solidFill>
                    <a:latin typeface="+mj-lt"/>
                  </a:rPr>
                  <a:t>Home COVID-19 Action Network</a:t>
                </a:r>
              </a:p>
            </p:txBody>
          </p: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9AA0654B-6753-B54F-9556-7F96A9F655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97526" y="6450001"/>
                <a:ext cx="0" cy="320961"/>
              </a:xfrm>
              <a:prstGeom prst="line">
                <a:avLst/>
              </a:prstGeom>
              <a:ln w="1905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786372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4690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8D355B-2A42-49F6-9DE7-A10402DCBDE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lIns="91440" tIns="45720" rIns="91440" bIns="45720" anchor="b" anchorCtr="0"/>
          <a:lstStyle/>
          <a:p>
            <a:r>
              <a:rPr lang="en-US" dirty="0">
                <a:cs typeface="Arial"/>
              </a:rPr>
              <a:t>Are Our Processes Reliable?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73A58F-BCF0-4492-B1CB-71C7D393D5A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36DA021-1BC9-4D32-9674-FE86B225F7E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41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5599A4-4CC9-480D-BC72-A2FC5B0E709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2B9F2A6-DB77-4779-B6B8-D88A53A9BC4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 lIns="91440" tIns="45720" rIns="91440" bIns="45720" anchor="t"/>
          <a:lstStyle/>
          <a:p>
            <a:r>
              <a:rPr lang="en-US" sz="2800" dirty="0">
                <a:cs typeface="Arial"/>
              </a:rPr>
              <a:t>How do we know if our process is reliable? </a:t>
            </a:r>
          </a:p>
          <a:p>
            <a:r>
              <a:rPr lang="en-US" sz="2800" dirty="0">
                <a:cs typeface="Arial"/>
              </a:rPr>
              <a:t>What do we do if it is not? 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95D102E-80D1-4BF3-853B-870BF6558B5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lIns="91440" tIns="45720" rIns="91440" bIns="45720" anchor="t"/>
          <a:lstStyle/>
          <a:p>
            <a:r>
              <a:rPr lang="en-US" dirty="0">
                <a:cs typeface="Arial"/>
              </a:rPr>
              <a:t>Core questions</a:t>
            </a:r>
          </a:p>
        </p:txBody>
      </p:sp>
      <p:pic>
        <p:nvPicPr>
          <p:cNvPr id="2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AFB80615-B219-433C-A6E4-FC1042F661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3852" y="89326"/>
            <a:ext cx="5519802" cy="633488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E67FBE7-6F72-46BE-9ED3-3B02CFBEB829}"/>
              </a:ext>
            </a:extLst>
          </p:cNvPr>
          <p:cNvSpPr txBox="1"/>
          <p:nvPr/>
        </p:nvSpPr>
        <p:spPr>
          <a:xfrm>
            <a:off x="5872619" y="2281825"/>
            <a:ext cx="1929008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3771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DCF2A1-B6B6-4012-A600-63654C9C89A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lIns="91440" tIns="45720" rIns="91440" bIns="45720" anchor="t"/>
          <a:lstStyle/>
          <a:p>
            <a:r>
              <a:rPr lang="en-US" sz="2800" dirty="0">
                <a:cs typeface="Arial"/>
              </a:rPr>
              <a:t>Ask 5 staff</a:t>
            </a:r>
          </a:p>
          <a:p>
            <a:pPr lvl="1"/>
            <a:r>
              <a:rPr lang="en-US" dirty="0">
                <a:cs typeface="Arial"/>
              </a:rPr>
              <a:t>WHO</a:t>
            </a:r>
            <a:r>
              <a:rPr lang="en-US" dirty="0">
                <a:ea typeface="+mn-lt"/>
                <a:cs typeface="+mn-lt"/>
              </a:rPr>
              <a:t> does it</a:t>
            </a:r>
            <a:endParaRPr lang="en-US" dirty="0">
              <a:cs typeface="Arial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WHEN should it be done</a:t>
            </a:r>
            <a:endParaRPr lang="en-US" dirty="0"/>
          </a:p>
          <a:p>
            <a:pPr lvl="1"/>
            <a:r>
              <a:rPr lang="en-US" dirty="0">
                <a:ea typeface="+mn-lt"/>
                <a:cs typeface="+mn-lt"/>
              </a:rPr>
              <a:t>WHERE is it done</a:t>
            </a:r>
            <a:endParaRPr lang="en-US" dirty="0"/>
          </a:p>
          <a:p>
            <a:pPr lvl="1"/>
            <a:r>
              <a:rPr lang="en-US" dirty="0">
                <a:ea typeface="+mn-lt"/>
                <a:cs typeface="+mn-lt"/>
              </a:rPr>
              <a:t>HOW is it done</a:t>
            </a:r>
            <a:endParaRPr lang="en-US" dirty="0"/>
          </a:p>
          <a:p>
            <a:pPr lvl="1"/>
            <a:r>
              <a:rPr lang="en-US" dirty="0">
                <a:ea typeface="+mn-lt"/>
                <a:cs typeface="+mn-lt"/>
              </a:rPr>
              <a:t>WHAT is needed to do it</a:t>
            </a:r>
            <a:endParaRPr lang="en-US" dirty="0">
              <a:solidFill>
                <a:srgbClr val="767171"/>
              </a:solidFill>
              <a:ea typeface="+mn-lt"/>
              <a:cs typeface="+mn-lt"/>
            </a:endParaRPr>
          </a:p>
          <a:p>
            <a:pPr marL="457200" lvl="1" indent="0">
              <a:buNone/>
            </a:pPr>
            <a:endParaRPr lang="en-US" dirty="0">
              <a:solidFill>
                <a:srgbClr val="007986"/>
              </a:solidFill>
              <a:ea typeface="+mn-lt"/>
              <a:cs typeface="+mn-lt"/>
            </a:endParaRPr>
          </a:p>
          <a:p>
            <a:pPr>
              <a:buClr>
                <a:srgbClr val="007986"/>
              </a:buClr>
            </a:pPr>
            <a:r>
              <a:rPr lang="en-US" sz="2800" dirty="0">
                <a:solidFill>
                  <a:schemeClr val="accent3"/>
                </a:solidFill>
                <a:ea typeface="+mn-lt"/>
                <a:cs typeface="+mn-lt"/>
              </a:rPr>
              <a:t>If</a:t>
            </a:r>
            <a:r>
              <a:rPr lang="en-US" sz="2800" dirty="0">
                <a:solidFill>
                  <a:schemeClr val="accent3"/>
                </a:solidFill>
                <a:cs typeface="Arial"/>
              </a:rPr>
              <a:t> all staff can provide consistent answers high likelihood it is reliable</a:t>
            </a:r>
            <a:r>
              <a:rPr lang="en-US" sz="2800" dirty="0">
                <a:solidFill>
                  <a:schemeClr val="accent3"/>
                </a:solidFill>
                <a:ea typeface="+mn-lt"/>
                <a:cs typeface="+mn-lt"/>
              </a:rPr>
              <a:t> </a:t>
            </a:r>
            <a:endParaRPr lang="en-US" sz="2800" dirty="0">
              <a:solidFill>
                <a:schemeClr val="accent3"/>
              </a:solidFill>
              <a:cs typeface="Arial"/>
            </a:endParaRPr>
          </a:p>
          <a:p>
            <a:pPr lvl="1"/>
            <a:endParaRPr lang="en-US" dirty="0">
              <a:solidFill>
                <a:srgbClr val="007986"/>
              </a:solidFill>
              <a:cs typeface="Arial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AA195A-E644-42EC-AC20-93D5C1B8348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lIns="91440" tIns="45720" rIns="91440" bIns="45720" anchor="t"/>
          <a:lstStyle/>
          <a:p>
            <a:r>
              <a:rPr lang="en-US" dirty="0">
                <a:cs typeface="Arial"/>
              </a:rPr>
              <a:t>How do we know if a process is reliable?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911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B8C6E51-B0B9-47BC-9B0C-087A6E25C43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US" sz="2400" dirty="0">
                <a:ea typeface="+mn-lt"/>
                <a:cs typeface="+mn-lt"/>
              </a:rPr>
              <a:t>If you have a process that does NOT work so well...</a:t>
            </a:r>
            <a:endParaRPr lang="en-US" sz="2400">
              <a:cs typeface="Arial" panose="020B0604020202020204"/>
            </a:endParaRPr>
          </a:p>
          <a:p>
            <a:pPr lvl="1"/>
            <a:r>
              <a:rPr lang="en-US" dirty="0">
                <a:solidFill>
                  <a:schemeClr val="tx2">
                    <a:lumMod val="75000"/>
                  </a:schemeClr>
                </a:solidFill>
                <a:ea typeface="+mn-lt"/>
                <a:cs typeface="+mn-lt"/>
              </a:rPr>
              <a:t>Determine if it is a COMMON or INFREQUENT failure.</a:t>
            </a:r>
            <a:endParaRPr lang="en-US">
              <a:solidFill>
                <a:schemeClr val="tx2">
                  <a:lumMod val="75000"/>
                </a:schemeClr>
              </a:solidFill>
              <a:cs typeface="Arial"/>
            </a:endParaRPr>
          </a:p>
          <a:p>
            <a:pPr lvl="1"/>
            <a:r>
              <a:rPr lang="en-US" dirty="0">
                <a:solidFill>
                  <a:schemeClr val="tx2">
                    <a:lumMod val="75000"/>
                  </a:schemeClr>
                </a:solidFill>
                <a:ea typeface="+mn-lt"/>
                <a:cs typeface="+mn-lt"/>
              </a:rPr>
              <a:t>Observation of ONE PERSON does not mean it is a common failure.</a:t>
            </a:r>
            <a:endParaRPr lang="en-US">
              <a:solidFill>
                <a:schemeClr val="tx2">
                  <a:lumMod val="75000"/>
                </a:schemeClr>
              </a:solidFill>
              <a:cs typeface="Arial"/>
            </a:endParaRPr>
          </a:p>
          <a:p>
            <a:pPr lvl="1"/>
            <a:r>
              <a:rPr lang="en-US" dirty="0">
                <a:solidFill>
                  <a:schemeClr val="tx2">
                    <a:lumMod val="75000"/>
                  </a:schemeClr>
                </a:solidFill>
                <a:ea typeface="+mn-lt"/>
                <a:cs typeface="+mn-lt"/>
              </a:rPr>
              <a:t>Fix ONE Attribute at a time using an improvement process </a:t>
            </a:r>
            <a:endParaRPr lang="en-US" dirty="0">
              <a:solidFill>
                <a:schemeClr val="tx2">
                  <a:lumMod val="75000"/>
                </a:schemeClr>
              </a:solidFill>
              <a:cs typeface="Arial"/>
            </a:endParaRPr>
          </a:p>
          <a:p>
            <a:endParaRPr lang="en-US" dirty="0">
              <a:cs typeface="Arial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E0ED3F-3469-48A2-B2AB-FFF99A95277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lIns="91440" tIns="45720" rIns="91440" bIns="45720" anchor="t"/>
          <a:lstStyle/>
          <a:p>
            <a:r>
              <a:rPr lang="en-US" dirty="0">
                <a:cs typeface="Arial"/>
              </a:rPr>
              <a:t>What do we do if it isn't?</a:t>
            </a:r>
          </a:p>
        </p:txBody>
      </p:sp>
    </p:spTree>
    <p:extLst>
      <p:ext uri="{BB962C8B-B14F-4D97-AF65-F5344CB8AC3E}">
        <p14:creationId xmlns:p14="http://schemas.microsoft.com/office/powerpoint/2010/main" val="3346654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6CABFB1-20AF-41C7-8AA9-4757E40A0A9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lIns="91440" tIns="45720" rIns="91440" bIns="45720" anchor="t"/>
          <a:lstStyle/>
          <a:p>
            <a:r>
              <a:rPr lang="en-US" dirty="0">
                <a:cs typeface="Arial"/>
              </a:rPr>
              <a:t>Choose one process in your facilities covid-19 response that you are unsure is reliable </a:t>
            </a:r>
          </a:p>
          <a:p>
            <a:r>
              <a:rPr lang="en-US" dirty="0">
                <a:ea typeface="+mn-lt"/>
                <a:cs typeface="+mn-lt"/>
              </a:rPr>
              <a:t>Ask 5 staff</a:t>
            </a:r>
          </a:p>
          <a:p>
            <a:pPr lvl="1">
              <a:buFont typeface="Arial" pitchFamily="2" charset="2"/>
              <a:buChar char="•"/>
            </a:pPr>
            <a:r>
              <a:rPr lang="en-US" dirty="0">
                <a:ea typeface="+mn-lt"/>
                <a:cs typeface="+mn-lt"/>
              </a:rPr>
              <a:t>WHO</a:t>
            </a:r>
            <a:r>
              <a:rPr lang="en-US" dirty="0">
                <a:cs typeface="Arial"/>
              </a:rPr>
              <a:t> does it</a:t>
            </a:r>
            <a:endParaRPr lang="en-US" dirty="0">
              <a:ea typeface="+mn-lt"/>
              <a:cs typeface="+mn-lt"/>
            </a:endParaRPr>
          </a:p>
          <a:p>
            <a:pPr lvl="1">
              <a:buFont typeface="Arial" pitchFamily="2" charset="2"/>
              <a:buChar char="•"/>
            </a:pPr>
            <a:r>
              <a:rPr lang="en-US" dirty="0">
                <a:cs typeface="Arial"/>
              </a:rPr>
              <a:t>WHEN should it be done</a:t>
            </a:r>
            <a:endParaRPr lang="en-US" dirty="0">
              <a:ea typeface="+mn-lt"/>
              <a:cs typeface="+mn-lt"/>
            </a:endParaRPr>
          </a:p>
          <a:p>
            <a:pPr lvl="1">
              <a:buFont typeface="Arial" pitchFamily="2" charset="2"/>
              <a:buChar char="•"/>
            </a:pPr>
            <a:r>
              <a:rPr lang="en-US" dirty="0">
                <a:cs typeface="Arial"/>
              </a:rPr>
              <a:t>WHERE is it done</a:t>
            </a:r>
            <a:endParaRPr lang="en-US" dirty="0">
              <a:ea typeface="+mn-lt"/>
              <a:cs typeface="+mn-lt"/>
            </a:endParaRPr>
          </a:p>
          <a:p>
            <a:pPr lvl="1">
              <a:buFont typeface="Arial" pitchFamily="2" charset="2"/>
              <a:buChar char="•"/>
            </a:pPr>
            <a:r>
              <a:rPr lang="en-US" dirty="0">
                <a:cs typeface="Arial"/>
              </a:rPr>
              <a:t>HOW is it done</a:t>
            </a:r>
            <a:endParaRPr lang="en-US" dirty="0">
              <a:ea typeface="+mn-lt"/>
              <a:cs typeface="+mn-lt"/>
            </a:endParaRPr>
          </a:p>
          <a:p>
            <a:pPr lvl="1">
              <a:buFont typeface="Arial" pitchFamily="2" charset="2"/>
              <a:buChar char="•"/>
            </a:pPr>
            <a:r>
              <a:rPr lang="en-US" dirty="0">
                <a:cs typeface="Arial"/>
              </a:rPr>
              <a:t>WHAT is needed to do it</a:t>
            </a:r>
            <a:endParaRPr lang="en-US" dirty="0">
              <a:ea typeface="+mn-lt"/>
              <a:cs typeface="+mn-lt"/>
            </a:endParaRPr>
          </a:p>
          <a:p>
            <a:pPr>
              <a:buClr>
                <a:srgbClr val="007986"/>
              </a:buClr>
            </a:pPr>
            <a:r>
              <a:rPr lang="en-US" dirty="0">
                <a:solidFill>
                  <a:srgbClr val="007986"/>
                </a:solidFill>
                <a:ea typeface="+mn-lt"/>
                <a:cs typeface="+mn-lt"/>
              </a:rPr>
              <a:t>Observe if the responses are correct and consistent </a:t>
            </a:r>
            <a:endParaRPr lang="en-US" dirty="0">
              <a:ea typeface="+mn-lt"/>
              <a:cs typeface="+mn-lt"/>
            </a:endParaRPr>
          </a:p>
          <a:p>
            <a:pPr lvl="1">
              <a:buFont typeface="Arial" pitchFamily="2" charset="2"/>
              <a:buChar char="•"/>
            </a:pPr>
            <a:endParaRPr lang="en-US" dirty="0">
              <a:solidFill>
                <a:srgbClr val="007986"/>
              </a:solidFill>
              <a:cs typeface="Arial"/>
            </a:endParaRPr>
          </a:p>
          <a:p>
            <a:endParaRPr lang="en-US" dirty="0">
              <a:cs typeface="Arial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0D1146-EFA2-4D4F-972F-EFEAB845397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Leave in Action </a:t>
            </a:r>
          </a:p>
        </p:txBody>
      </p:sp>
    </p:spTree>
    <p:extLst>
      <p:ext uri="{BB962C8B-B14F-4D97-AF65-F5344CB8AC3E}">
        <p14:creationId xmlns:p14="http://schemas.microsoft.com/office/powerpoint/2010/main" val="30260686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9"/>
  <p:tag name="ARTICULATE_PROJECT_OPEN" val="0"/>
</p:tagLst>
</file>

<file path=ppt/theme/theme1.xml><?xml version="1.0" encoding="utf-8"?>
<a:theme xmlns:a="http://schemas.openxmlformats.org/drawingml/2006/main" name="1_Office Theme">
  <a:themeElements>
    <a:clrScheme name="Custom 1">
      <a:dk1>
        <a:srgbClr val="007986"/>
      </a:dk1>
      <a:lt1>
        <a:srgbClr val="FFFFFF"/>
      </a:lt1>
      <a:dk2>
        <a:srgbClr val="007986"/>
      </a:dk2>
      <a:lt2>
        <a:srgbClr val="E7E6E6"/>
      </a:lt2>
      <a:accent1>
        <a:srgbClr val="BA0C2F"/>
      </a:accent1>
      <a:accent2>
        <a:srgbClr val="8A387C"/>
      </a:accent2>
      <a:accent3>
        <a:srgbClr val="636669"/>
      </a:accent3>
      <a:accent4>
        <a:srgbClr val="A7A8AA"/>
      </a:accent4>
      <a:accent5>
        <a:srgbClr val="ED8B00"/>
      </a:accent5>
      <a:accent6>
        <a:srgbClr val="FFC600"/>
      </a:accent6>
      <a:hlink>
        <a:srgbClr val="007986"/>
      </a:hlink>
      <a:folHlink>
        <a:srgbClr val="00798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EC04BBB2E673439DD58C3949887ACA" ma:contentTypeVersion="7" ma:contentTypeDescription="Create a new document." ma:contentTypeScope="" ma:versionID="c8bcdec9c038d1f6ab12094e38b39ddf">
  <xsd:schema xmlns:xsd="http://www.w3.org/2001/XMLSchema" xmlns:xs="http://www.w3.org/2001/XMLSchema" xmlns:p="http://schemas.microsoft.com/office/2006/metadata/properties" xmlns:ns2="7a51d3a6-44a2-4d5d-9a81-8bef4e0e807b" xmlns:ns3="c972c62b-baba-4ea3-a46e-201966a275a6" targetNamespace="http://schemas.microsoft.com/office/2006/metadata/properties" ma:root="true" ma:fieldsID="c70da6f5e0cb3fed36ce3d8a98ef1fb9" ns2:_="" ns3:_="">
    <xsd:import namespace="7a51d3a6-44a2-4d5d-9a81-8bef4e0e807b"/>
    <xsd:import namespace="c972c62b-baba-4ea3-a46e-201966a275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51d3a6-44a2-4d5d-9a81-8bef4e0e80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72c62b-baba-4ea3-a46e-201966a275a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7F6D06-4162-48F9-9723-0E2800A700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51d3a6-44a2-4d5d-9a81-8bef4e0e807b"/>
    <ds:schemaRef ds:uri="c972c62b-baba-4ea3-a46e-201966a275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3D2BD3-92A8-4355-90CD-E77B7DF24398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008a6843-f0f3-42d6-9d31-2f22b0ca7e87"/>
    <ds:schemaRef ds:uri="b663cc90-e2c2-4477-97ac-4dd770563d39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99A5FAC-4C82-4CC0-B376-057B90A39E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ahrq-ihi-echo-template</Template>
  <TotalTime>14856</TotalTime>
  <Words>178</Words>
  <Application>Microsoft Office PowerPoint</Application>
  <PresentationFormat>Widescreen</PresentationFormat>
  <Paragraphs>29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 Borunda</dc:creator>
  <cp:lastModifiedBy>Rebecca Steinfield</cp:lastModifiedBy>
  <cp:revision>285</cp:revision>
  <dcterms:created xsi:type="dcterms:W3CDTF">2016-02-17T19:33:40Z</dcterms:created>
  <dcterms:modified xsi:type="dcterms:W3CDTF">2020-11-11T22:09:33Z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2CE9E2F4-4068-4720-97BA-FBA9E613A0C2</vt:lpwstr>
  </property>
  <property fmtid="{D5CDD505-2E9C-101B-9397-08002B2CF9AE}" pid="3" name="ArticulatePath">
    <vt:lpwstr>Project ECHO - PowerPoint Template - Wide Screen - August 17 2017</vt:lpwstr>
  </property>
  <property fmtid="{D5CDD505-2E9C-101B-9397-08002B2CF9AE}" pid="4" name="ContentTypeId">
    <vt:lpwstr>0x01010095EC04BBB2E673439DD58C3949887ACA</vt:lpwstr>
  </property>
</Properties>
</file>