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730" r:id="rId5"/>
    <p:sldMasterId id="2147483767" r:id="rId6"/>
  </p:sldMasterIdLst>
  <p:notesMasterIdLst>
    <p:notesMasterId r:id="rId30"/>
  </p:notesMasterIdLst>
  <p:handoutMasterIdLst>
    <p:handoutMasterId r:id="rId31"/>
  </p:handoutMasterIdLst>
  <p:sldIdLst>
    <p:sldId id="259" r:id="rId7"/>
    <p:sldId id="337" r:id="rId8"/>
    <p:sldId id="343" r:id="rId9"/>
    <p:sldId id="338" r:id="rId10"/>
    <p:sldId id="376" r:id="rId11"/>
    <p:sldId id="395" r:id="rId12"/>
    <p:sldId id="396" r:id="rId13"/>
    <p:sldId id="397" r:id="rId14"/>
    <p:sldId id="398" r:id="rId15"/>
    <p:sldId id="344" r:id="rId16"/>
    <p:sldId id="400" r:id="rId17"/>
    <p:sldId id="382" r:id="rId18"/>
    <p:sldId id="380" r:id="rId19"/>
    <p:sldId id="385" r:id="rId20"/>
    <p:sldId id="386" r:id="rId21"/>
    <p:sldId id="388" r:id="rId22"/>
    <p:sldId id="384" r:id="rId23"/>
    <p:sldId id="383" r:id="rId24"/>
    <p:sldId id="399" r:id="rId25"/>
    <p:sldId id="394" r:id="rId26"/>
    <p:sldId id="335" r:id="rId27"/>
    <p:sldId id="393" r:id="rId28"/>
    <p:sldId id="342" r:id="rId29"/>
  </p:sldIdLst>
  <p:sldSz cx="12192000" cy="6858000"/>
  <p:notesSz cx="7010400" cy="92964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70"/>
    <a:srgbClr val="008C99"/>
    <a:srgbClr val="50A5AB"/>
    <a:srgbClr val="B3D8DB"/>
    <a:srgbClr val="DEEEEF"/>
    <a:srgbClr val="1C344D"/>
    <a:srgbClr val="C10037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ED7EB-4156-1794-F0BB-209361EB19A6}" v="3" dt="2021-01-11T20:27:25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0990" autoAdjust="0"/>
  </p:normalViewPr>
  <p:slideViewPr>
    <p:cSldViewPr snapToGrid="0">
      <p:cViewPr varScale="1">
        <p:scale>
          <a:sx n="57" d="100"/>
          <a:sy n="57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ger, Kristine K" userId="S::ksanger@unmc.edu::060dae99-2a5f-423a-9710-a0bdeb3ff1f9" providerId="AD" clId="Web-{A1CED7EB-4156-1794-F0BB-209361EB19A6}"/>
    <pc:docChg chg="modSld">
      <pc:chgData name="Sanger, Kristine K" userId="S::ksanger@unmc.edu::060dae99-2a5f-423a-9710-a0bdeb3ff1f9" providerId="AD" clId="Web-{A1CED7EB-4156-1794-F0BB-209361EB19A6}" dt="2021-01-11T20:27:25.317" v="2"/>
      <pc:docMkLst>
        <pc:docMk/>
      </pc:docMkLst>
      <pc:sldChg chg="mod modShow">
        <pc:chgData name="Sanger, Kristine K" userId="S::ksanger@unmc.edu::060dae99-2a5f-423a-9710-a0bdeb3ff1f9" providerId="AD" clId="Web-{A1CED7EB-4156-1794-F0BB-209361EB19A6}" dt="2021-01-11T20:27:19.083" v="0"/>
        <pc:sldMkLst>
          <pc:docMk/>
          <pc:sldMk cId="1168007793" sldId="259"/>
        </pc:sldMkLst>
      </pc:sldChg>
      <pc:sldChg chg="mod modShow">
        <pc:chgData name="Sanger, Kristine K" userId="S::ksanger@unmc.edu::060dae99-2a5f-423a-9710-a0bdeb3ff1f9" providerId="AD" clId="Web-{A1CED7EB-4156-1794-F0BB-209361EB19A6}" dt="2021-01-11T20:27:22.552" v="1"/>
        <pc:sldMkLst>
          <pc:docMk/>
          <pc:sldMk cId="2626289241" sldId="337"/>
        </pc:sldMkLst>
      </pc:sldChg>
      <pc:sldChg chg="mod modShow">
        <pc:chgData name="Sanger, Kristine K" userId="S::ksanger@unmc.edu::060dae99-2a5f-423a-9710-a0bdeb3ff1f9" providerId="AD" clId="Web-{A1CED7EB-4156-1794-F0BB-209361EB19A6}" dt="2021-01-11T20:27:25.317" v="2"/>
        <pc:sldMkLst>
          <pc:docMk/>
          <pc:sldMk cId="3871341237" sldId="343"/>
        </pc:sldMkLst>
      </pc:sldChg>
    </pc:docChg>
  </pc:docChgLst>
  <pc:docChgLst>
    <pc:chgData name="Jessica Behrhorst" userId="76909d74-55dd-44f1-865a-0d2950832885" providerId="ADAL" clId="{ADBF6370-BE98-419A-9A1F-FB3464E1E8D0}"/>
    <pc:docChg chg="modSld">
      <pc:chgData name="Jessica Behrhorst" userId="76909d74-55dd-44f1-865a-0d2950832885" providerId="ADAL" clId="{ADBF6370-BE98-419A-9A1F-FB3464E1E8D0}" dt="2020-09-30T04:26:22.421" v="2" actId="1076"/>
      <pc:docMkLst>
        <pc:docMk/>
      </pc:docMkLst>
      <pc:sldChg chg="modSp mod">
        <pc:chgData name="Jessica Behrhorst" userId="76909d74-55dd-44f1-865a-0d2950832885" providerId="ADAL" clId="{ADBF6370-BE98-419A-9A1F-FB3464E1E8D0}" dt="2020-09-30T04:26:22.421" v="2" actId="1076"/>
        <pc:sldMkLst>
          <pc:docMk/>
          <pc:sldMk cId="1168007793" sldId="259"/>
        </pc:sldMkLst>
        <pc:spChg chg="mod">
          <ac:chgData name="Jessica Behrhorst" userId="76909d74-55dd-44f1-865a-0d2950832885" providerId="ADAL" clId="{ADBF6370-BE98-419A-9A1F-FB3464E1E8D0}" dt="2020-09-30T04:26:22.421" v="2" actId="1076"/>
          <ac:spMkLst>
            <pc:docMk/>
            <pc:sldMk cId="1168007793" sldId="25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468E72-8AEE-4776-8EC2-8F14C1583EE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E35FF8-FB14-4879-9BC3-604A38BA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D2E51A-2061-4AC9-BA02-AAC57C58C28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0579D2-C235-4ED6-AECE-F4AE1A05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9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53CA0-B9DD-4658-BEA6-F985130CB3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9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5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9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233377"/>
            <a:ext cx="11821785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397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0" y="5312548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4" y="5339907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6" y="3561705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6" y="3055720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94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58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58" y="4300571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1" y="4300571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3" y="4300571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6" y="4300571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99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4" y="1795464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4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4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7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0" y="4887543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5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3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3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18" y="1795462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4" y="1795463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5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1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6" y="1624841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3" y="1624841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79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0" y="4279843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6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7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7" y="4240843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193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17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6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087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4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994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4" y="1233377"/>
            <a:ext cx="5713180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0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36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6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5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5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3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8600" y="6069014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2013 Project ECHO®</a:t>
            </a:r>
          </a:p>
        </p:txBody>
      </p:sp>
    </p:spTree>
    <p:extLst>
      <p:ext uri="{BB962C8B-B14F-4D97-AF65-F5344CB8AC3E}">
        <p14:creationId xmlns:p14="http://schemas.microsoft.com/office/powerpoint/2010/main" val="3054430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8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4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78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4"/>
            <a:ext cx="12191999" cy="685465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" y="3054633"/>
            <a:ext cx="9526772" cy="5768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3631473"/>
            <a:ext cx="9526773" cy="582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99016" y="376072"/>
            <a:ext cx="1936142" cy="462031"/>
            <a:chOff x="881800" y="709946"/>
            <a:chExt cx="5029239" cy="160020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00" y="709946"/>
              <a:ext cx="2228852" cy="160020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84" y="709946"/>
              <a:ext cx="2281655" cy="1600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43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233377"/>
            <a:ext cx="11821785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287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5711611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4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87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4" y="1233377"/>
            <a:ext cx="5713180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0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0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6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5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5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056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5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3" y="3637202"/>
            <a:ext cx="2335907" cy="2188429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2" y="3637202"/>
            <a:ext cx="2335907" cy="2188429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8" y="3637202"/>
            <a:ext cx="2335907" cy="2188429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1" y="3637202"/>
            <a:ext cx="2335907" cy="2188429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2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162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68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79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79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09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09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38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38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67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67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729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79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79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09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09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38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38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67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67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195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4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1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18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5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1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1" y="202212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1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1" y="202212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1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1" y="202212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89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1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1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1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1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7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7" y="2079274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4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4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7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7" y="4053924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7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7" y="4066803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7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7" y="4053924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12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4" y="1233377"/>
            <a:ext cx="5713180" cy="507173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0" y="1233377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64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0" y="5312548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4" y="5339907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6" y="3561705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6" y="3055720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092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58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58" y="4300571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1" y="4300571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3" y="4300571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6" y="4300571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436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4" y="1795464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4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4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7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0" y="4887543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5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3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3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18" y="1795462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4" y="1795463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33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1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6" y="1624841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3" y="1624841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79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0" y="4279843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6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7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7" y="4240843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510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17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6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12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2" y="2"/>
            <a:ext cx="12538364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6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5" y="1197462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0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5" y="1767688"/>
            <a:ext cx="4605867" cy="445236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71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5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3" y="3637202"/>
            <a:ext cx="2335907" cy="2188429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2" y="3637202"/>
            <a:ext cx="2335907" cy="2188429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8" y="3637202"/>
            <a:ext cx="2335907" cy="2188429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1" y="3637202"/>
            <a:ext cx="2335907" cy="2188429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2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65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68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79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79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09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09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38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38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67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67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15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79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79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09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09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38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38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67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67" y="351098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24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4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1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18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5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1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1" y="202212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1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1" y="202212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1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1" y="2022124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60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1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1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1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1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1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7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7" y="2079274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4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4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7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7" y="4053924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7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7" y="4066803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7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7" y="4053924"/>
            <a:ext cx="3629428" cy="1548115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60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0" y="0"/>
            <a:ext cx="1220688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330" y="6445612"/>
            <a:ext cx="1220233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47" y="6501032"/>
            <a:ext cx="1189230" cy="302918"/>
            <a:chOff x="916083" y="709946"/>
            <a:chExt cx="4711702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083" y="709946"/>
              <a:ext cx="2160276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26" y="709946"/>
              <a:ext cx="2281659" cy="1600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9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28" r:id="rId2"/>
    <p:sldLayoutId id="2147483729" r:id="rId3"/>
    <p:sldLayoutId id="214748372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6" r:id="rId11"/>
    <p:sldLayoutId id="2147483677" r:id="rId12"/>
    <p:sldLayoutId id="2147483678" r:id="rId13"/>
    <p:sldLayoutId id="2147483679" r:id="rId14"/>
    <p:sldLayoutId id="2147483757" r:id="rId15"/>
    <p:sldLayoutId id="2147483758" r:id="rId16"/>
    <p:sldLayoutId id="2147483759" r:id="rId17"/>
    <p:sldLayoutId id="2147483765" r:id="rId18"/>
    <p:sldLayoutId id="214748379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21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5612"/>
            <a:ext cx="12192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8529" y="6532446"/>
            <a:ext cx="1155731" cy="216084"/>
            <a:chOff x="556043" y="709946"/>
            <a:chExt cx="6419056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43" y="709946"/>
              <a:ext cx="2880362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888" y="709946"/>
              <a:ext cx="3042211" cy="160020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4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cancal.org/News/news_releases/Documents/Analysis-COVID-Outbreaks-in-Nursing-Home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timistic-care.org/probari/covid-19-resource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timistic-care.org/probari/covid-19-resourc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barisystems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timistic-care.org/probari/covid-19-resourc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timistic-care.org/probari/covid-19-resources" TargetMode="External"/><Relationship Id="rId2" Type="http://schemas.openxmlformats.org/officeDocument/2006/relationships/hyperlink" Target="mailto:kunroe@iu.edu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350" y="1632742"/>
            <a:ext cx="9886950" cy="252565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8995"/>
                </a:solidFill>
                <a:latin typeface="Arial Narrow" panose="020B0606020202030204" pitchFamily="34" charset="0"/>
              </a:rPr>
              <a:t>ECHO COVID 19 </a:t>
            </a:r>
          </a:p>
          <a:p>
            <a:r>
              <a:rPr lang="en-US" sz="5400" dirty="0">
                <a:solidFill>
                  <a:srgbClr val="008995"/>
                </a:solidFill>
                <a:latin typeface="Arial Narrow" panose="020B0606020202030204" pitchFamily="34" charset="0"/>
              </a:rPr>
              <a:t>CONVERSATIONS SERIES</a:t>
            </a:r>
          </a:p>
          <a:p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36022" y="3429000"/>
            <a:ext cx="9865217" cy="2715322"/>
          </a:xfrm>
        </p:spPr>
        <p:txBody>
          <a:bodyPr/>
          <a:lstStyle/>
          <a:p>
            <a:r>
              <a:rPr lang="en-US" b="1" dirty="0">
                <a:solidFill>
                  <a:srgbClr val="006570"/>
                </a:solidFill>
              </a:rPr>
              <a:t>Managing COVID-19 in Nursing Homes</a:t>
            </a:r>
          </a:p>
          <a:p>
            <a:endParaRPr lang="en-US" b="1" dirty="0">
              <a:solidFill>
                <a:srgbClr val="006570"/>
              </a:solidFill>
            </a:endParaRPr>
          </a:p>
          <a:p>
            <a:r>
              <a:rPr lang="en-US" dirty="0"/>
              <a:t>Kathleen Unroe MD, MHA</a:t>
            </a:r>
          </a:p>
          <a:p>
            <a:r>
              <a:rPr lang="en-US" dirty="0"/>
              <a:t>Associate Professor of Medicine, Indiana University</a:t>
            </a:r>
          </a:p>
          <a:p>
            <a:r>
              <a:rPr lang="en-US" dirty="0"/>
              <a:t>Scientist, </a:t>
            </a:r>
            <a:r>
              <a:rPr lang="en-US" dirty="0" err="1"/>
              <a:t>Regenstrief</a:t>
            </a:r>
            <a:r>
              <a:rPr lang="en-US" dirty="0"/>
              <a:t> Institute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90946"/>
            <a:ext cx="1205345" cy="602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00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Keep it out! Prevention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Double down on hand hygiene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Mid-March State and Federal Regulation: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Restrict all visitors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Social Distancing – no group dining or activities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Screening staff and residents for fevers and cough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Clinical staff wear medical grade facemask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2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0" y="6477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https://www.ahcancal.org/News/news_releases/Documents/Analysis-COVID-Outbreaks-in-Nursing-Homes.pdf</a:t>
            </a:r>
            <a:endParaRPr lang="en-US" sz="90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0065F-19C4-405A-BF14-C0D96D72F3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13333" r="20000" b="5185"/>
          <a:stretch/>
        </p:blipFill>
        <p:spPr>
          <a:xfrm>
            <a:off x="1747962" y="46567"/>
            <a:ext cx="8916785" cy="68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4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Outbreaks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00995" y="1249280"/>
            <a:ext cx="11180688" cy="5071730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Unfortunately, despite these measures, outbreaks continue to occur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 the setting of continued community spread, numbers of nursing home residents continue to 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53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Outbreak – facility case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10538594" cy="50717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4 star nursing home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&gt;100 beds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78% (69) of our residents were infected with COVID-19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0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31982" y="1177718"/>
            <a:ext cx="11349701" cy="50717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Supportive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Active Monitoring – vital signs, labs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baseline="-25000" dirty="0"/>
              <a:t>2 </a:t>
            </a:r>
            <a:r>
              <a:rPr lang="en-US" dirty="0"/>
              <a:t>via nasal cannula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Nutrition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Dehydration – monitor labs, push oral fluids, IVF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De-prescribing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DVT prophylaxis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Monitor for secondary bacterial infection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infiltrate on chest </a:t>
            </a:r>
            <a:r>
              <a:rPr lang="en-US" dirty="0" err="1"/>
              <a:t>xray</a:t>
            </a:r>
            <a:r>
              <a:rPr lang="en-US" dirty="0"/>
              <a:t>, COVID vs. Bacterial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3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to hospitalize?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6585" y="1474839"/>
            <a:ext cx="5389672" cy="5473734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Confirmed goals of care are consistent with hospitalization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Vitals become unstable despite interventions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Urgent need for diagnostics and therapeutic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256" y="1986164"/>
            <a:ext cx="6578154" cy="2682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3466" y="5236757"/>
            <a:ext cx="616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https://www.optimistic-care.org/probari/covid-19-resources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67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Safe Transitions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48545" y="1239561"/>
            <a:ext cx="9641622" cy="5071730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Safe Transitions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WARM hand-off – provider to provider conversation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Communicate COVID-19 concern clearly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POLST, code status communication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Family contact information clear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Place mask on all patient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Nursing facility notifies EMS of COVID-19 +/exposure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8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Clinical courses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11103211" cy="5071730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Survivors: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12 residents had periods of malaise/fatigue but also long periods were they were asymptomatic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42 residents had significant symptoms, periods of stabilization, and symptom recurrence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Decedents: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9 had symptoms that steadily, slowly worsened over time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5 had rapid onset of multiple symptoms and decline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4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Clinical courses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10975990" cy="5071730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Common Symptoms: Fever, hypoxia, anorexia, and fatigue/malaise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But watch for atypical symptoms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Overall Mortality: 20%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8 died in facility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6 died in hospital</a:t>
            </a: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970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6023037" cy="5071730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Constant assessment, LOW threshold to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CBC (Lymphopenia)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BMP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Chest x-ray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Respiratory viral panel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Identify best strategy/partnership with labs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108D3-8581-4F24-B795-0143488B3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61" t="17769" r="30328" b="1109"/>
          <a:stretch/>
        </p:blipFill>
        <p:spPr>
          <a:xfrm>
            <a:off x="6747932" y="1180824"/>
            <a:ext cx="4912118" cy="5124283"/>
          </a:xfrm>
          <a:prstGeom prst="rect">
            <a:avLst/>
          </a:prstGeom>
          <a:ln>
            <a:solidFill>
              <a:schemeClr val="bg2">
                <a:lumMod val="9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194776" y="6488668"/>
            <a:ext cx="656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hlinkClick r:id="rId4"/>
              </a:rPr>
              <a:t>https://www.optimistic-care.org/probari/covid-19-resources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7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Financial Disclosures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Dr. Unroe is the CEO of </a:t>
            </a:r>
            <a:r>
              <a:rPr lang="en-US" sz="3200" dirty="0" err="1"/>
              <a:t>Probari</a:t>
            </a:r>
            <a:r>
              <a:rPr lang="en-US" sz="3200" dirty="0"/>
              <a:t> (</a:t>
            </a:r>
            <a:r>
              <a:rPr lang="en-US" sz="3200" dirty="0">
                <a:hlinkClick r:id="rId2"/>
              </a:rPr>
              <a:t>www.probarisystems.com</a:t>
            </a:r>
            <a:r>
              <a:rPr lang="en-US" sz="3200" dirty="0"/>
              <a:t>) a healthcare start-up founded to improve care in nursing homes through implementing the evidence-based OPTIMISTIC clinical care model.</a:t>
            </a:r>
          </a:p>
        </p:txBody>
      </p:sp>
    </p:spTree>
    <p:extLst>
      <p:ext uri="{BB962C8B-B14F-4D97-AF65-F5344CB8AC3E}">
        <p14:creationId xmlns:p14="http://schemas.microsoft.com/office/powerpoint/2010/main" val="2626289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10961928" cy="5071730"/>
          </a:xfrm>
        </p:spPr>
        <p:txBody>
          <a:bodyPr/>
          <a:lstStyle/>
          <a:p>
            <a:r>
              <a:rPr lang="en-US" dirty="0"/>
              <a:t>Multiple challenges inherent in the nursing home setting which we must navigate</a:t>
            </a:r>
          </a:p>
          <a:p>
            <a:r>
              <a:rPr lang="en-US" dirty="0"/>
              <a:t>Advance care planning is a skill and is critical before and during an outbreak</a:t>
            </a:r>
          </a:p>
          <a:p>
            <a:r>
              <a:rPr lang="en-US" dirty="0"/>
              <a:t>Infection control practices are necessary and require significant vigilance and effort over time</a:t>
            </a:r>
          </a:p>
          <a:p>
            <a:r>
              <a:rPr lang="en-US" dirty="0"/>
              <a:t>Even if you do the right things, outbreaks can occur and require a plan for managing staff and residents and transitions of care</a:t>
            </a:r>
          </a:p>
          <a:p>
            <a:r>
              <a:rPr lang="en-US" dirty="0"/>
              <a:t>Nursing home residents may experience a variety of clinical courses with COVID-19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93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1028" name="Picture 4" descr="Ellen W. Kaehr, MD">
            <a:extLst>
              <a:ext uri="{FF2B5EF4-FFF2-40B4-BE49-F238E27FC236}">
                <a16:creationId xmlns:a16="http://schemas.microsoft.com/office/drawing/2014/main" id="{EBC2DBAB-80DF-4892-9580-F299F61F6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82" y="1600747"/>
            <a:ext cx="186944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isti M. Lieb, MD">
            <a:extLst>
              <a:ext uri="{FF2B5EF4-FFF2-40B4-BE49-F238E27FC236}">
                <a16:creationId xmlns:a16="http://schemas.microsoft.com/office/drawing/2014/main" id="{C81D2A64-EE55-4D88-8C24-FE6265156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34" y="2902166"/>
            <a:ext cx="186944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uren Albert">
            <a:extLst>
              <a:ext uri="{FF2B5EF4-FFF2-40B4-BE49-F238E27FC236}">
                <a16:creationId xmlns:a16="http://schemas.microsoft.com/office/drawing/2014/main" id="{A29908A6-21E7-4E31-84E2-D721BEC4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30" y="3703867"/>
            <a:ext cx="210312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0141CF-79B4-4FD3-A8B6-BB4912282089}"/>
              </a:ext>
            </a:extLst>
          </p:cNvPr>
          <p:cNvSpPr txBox="1"/>
          <p:nvPr/>
        </p:nvSpPr>
        <p:spPr>
          <a:xfrm>
            <a:off x="1223994" y="5206822"/>
            <a:ext cx="210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Kristi Lieb</a:t>
            </a:r>
          </a:p>
          <a:p>
            <a:pPr algn="ctr"/>
            <a:r>
              <a:rPr lang="en-US" dirty="0"/>
              <a:t>IU Health Geriatrics</a:t>
            </a:r>
          </a:p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33B051-C4C1-4BA5-822B-CB8A199A46D3}"/>
              </a:ext>
            </a:extLst>
          </p:cNvPr>
          <p:cNvSpPr txBox="1"/>
          <p:nvPr/>
        </p:nvSpPr>
        <p:spPr>
          <a:xfrm>
            <a:off x="4619842" y="3907559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Ellen Kaehr</a:t>
            </a:r>
          </a:p>
          <a:p>
            <a:pPr algn="ctr"/>
            <a:r>
              <a:rPr lang="en-US" dirty="0"/>
              <a:t>IU Health Geriatrics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C11E73-5837-4BF2-9CEC-DD6A888AE827}"/>
              </a:ext>
            </a:extLst>
          </p:cNvPr>
          <p:cNvSpPr txBox="1"/>
          <p:nvPr/>
        </p:nvSpPr>
        <p:spPr>
          <a:xfrm>
            <a:off x="7694329" y="5806987"/>
            <a:ext cx="297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Lauren Albert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medical student, IU</a:t>
            </a:r>
          </a:p>
        </p:txBody>
      </p:sp>
    </p:spTree>
    <p:extLst>
      <p:ext uri="{BB962C8B-B14F-4D97-AF65-F5344CB8AC3E}">
        <p14:creationId xmlns:p14="http://schemas.microsoft.com/office/powerpoint/2010/main" val="10278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Additional COVID-19-Specific Resources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1739" y="1233377"/>
            <a:ext cx="11790945" cy="507173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94776" y="6488668"/>
            <a:ext cx="656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hlinkClick r:id="rId3"/>
              </a:rPr>
              <a:t>https://www.optimistic-care.org/probari/covid-19-resources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C875AB-C42A-4A31-A580-44AF11C35B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80" r="6107" b="6073"/>
          <a:stretch/>
        </p:blipFill>
        <p:spPr>
          <a:xfrm>
            <a:off x="114162" y="1126619"/>
            <a:ext cx="6080614" cy="3436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8CC05C-0643-422A-888E-54FF72AD2C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5" t="8032" r="3030"/>
          <a:stretch/>
        </p:blipFill>
        <p:spPr>
          <a:xfrm>
            <a:off x="6194776" y="3578087"/>
            <a:ext cx="5883062" cy="28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6622" y="2675467"/>
            <a:ext cx="478648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006570"/>
                </a:solidFill>
              </a:rPr>
              <a:t>Thank you!</a:t>
            </a:r>
          </a:p>
          <a:p>
            <a:pPr algn="ctr"/>
            <a:r>
              <a:rPr lang="en-US" sz="3800" b="1" dirty="0">
                <a:solidFill>
                  <a:srgbClr val="006570"/>
                </a:solidFill>
              </a:rPr>
              <a:t>@</a:t>
            </a:r>
            <a:r>
              <a:rPr lang="en-US" sz="3800" b="1" dirty="0" err="1">
                <a:solidFill>
                  <a:srgbClr val="006570"/>
                </a:solidFill>
              </a:rPr>
              <a:t>kathleenunroe</a:t>
            </a:r>
            <a:endParaRPr lang="en-US" sz="3800" b="1" dirty="0">
              <a:solidFill>
                <a:srgbClr val="006570"/>
              </a:solidFill>
            </a:endParaRPr>
          </a:p>
          <a:p>
            <a:pPr algn="ctr"/>
            <a:r>
              <a:rPr lang="en-US" sz="3000" dirty="0">
                <a:hlinkClick r:id="rId2"/>
              </a:rPr>
              <a:t>kunroe@iu.edu</a:t>
            </a:r>
            <a:endParaRPr lang="en-US" sz="3000" dirty="0"/>
          </a:p>
          <a:p>
            <a:pPr algn="ctr"/>
            <a:endParaRPr lang="en-US" sz="3000" dirty="0"/>
          </a:p>
          <a:p>
            <a:pPr algn="ctr"/>
            <a:endParaRPr lang="en-US" sz="3000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37842" y="4803801"/>
            <a:ext cx="656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hlinkClick r:id="rId3"/>
              </a:rPr>
              <a:t>https://www.optimistic-care.org/probari/covid-19-resources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2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Name nursing home challenges in preventing and treating COVID-19 outbreaks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Identify key aspects of preparation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Review navigating an outbreak – case study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Describe common clinical courses of nursing home residents with COVID-19</a:t>
            </a:r>
          </a:p>
        </p:txBody>
      </p:sp>
    </p:spTree>
    <p:extLst>
      <p:ext uri="{BB962C8B-B14F-4D97-AF65-F5344CB8AC3E}">
        <p14:creationId xmlns:p14="http://schemas.microsoft.com/office/powerpoint/2010/main" val="387134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" y="1233377"/>
            <a:ext cx="7284720" cy="5071730"/>
          </a:xfrm>
        </p:spPr>
        <p:txBody>
          <a:bodyPr/>
          <a:lstStyle/>
          <a:p>
            <a:pPr marL="628650" lvl="2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Nursing home residents are at high risk of getting COVID-19 and needing treatment and support. </a:t>
            </a:r>
          </a:p>
          <a:p>
            <a:pPr marL="628650" lvl="2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80% of residents with COVID-19 will survive.  </a:t>
            </a:r>
          </a:p>
          <a:p>
            <a:pPr marL="628650" lvl="2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About 15-20% of residents with COVID-19 will die.</a:t>
            </a:r>
          </a:p>
          <a:p>
            <a:pPr marL="628650" lvl="2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Nationally, about 40% of deaths are nursing home residents.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10742"/>
          <a:stretch>
            <a:fillRect/>
          </a:stretch>
        </p:blipFill>
        <p:spPr>
          <a:xfrm>
            <a:off x="7356168" y="1693973"/>
            <a:ext cx="4489255" cy="38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Multiple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66459" y="1234652"/>
            <a:ext cx="11184883" cy="5071730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Most rooms double occupancy; shared bathrooms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Building structures </a:t>
            </a:r>
            <a:r>
              <a:rPr lang="en-US" sz="3000" dirty="0">
                <a:sym typeface="Wingdings" panose="05000000000000000000" pitchFamily="2" charset="2"/>
              </a:rPr>
              <a:t> u</a:t>
            </a:r>
            <a:r>
              <a:rPr lang="en-US" sz="3000" dirty="0"/>
              <a:t>nique solutions to </a:t>
            </a:r>
            <a:r>
              <a:rPr lang="en-US" sz="3000" dirty="0" err="1"/>
              <a:t>cohorting</a:t>
            </a: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PPE – supplies and training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Off-site labs, time to receive COVID-19 results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Access to providers – role of telehealth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Personal care requiring prolonged exposure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Staffing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30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5388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Structural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66459" y="1234652"/>
            <a:ext cx="11184883" cy="5071730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Resident’s home – NOT the hospital  </a:t>
            </a: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/>
              <a:t>thus quality of life considerations continue to be paramount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Most rooms double occupancy; 2 rooms typically share 1 bathroom (4 residents) </a:t>
            </a: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/>
              <a:t>private rooms best when possible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Building structures </a:t>
            </a:r>
            <a:r>
              <a:rPr lang="en-US" sz="3000" dirty="0">
                <a:sym typeface="Wingdings" panose="05000000000000000000" pitchFamily="2" charset="2"/>
              </a:rPr>
              <a:t> u</a:t>
            </a:r>
            <a:r>
              <a:rPr lang="en-US" sz="3000" dirty="0"/>
              <a:t>nique solutions to </a:t>
            </a:r>
            <a:r>
              <a:rPr lang="en-US" sz="3000" dirty="0" err="1"/>
              <a:t>cohorting</a:t>
            </a:r>
            <a:r>
              <a:rPr lang="en-US" sz="3000" dirty="0"/>
              <a:t>, plan in advance, including break rooms/work rooms that may need to be relocated</a:t>
            </a:r>
          </a:p>
        </p:txBody>
      </p:sp>
    </p:spTree>
    <p:extLst>
      <p:ext uri="{BB962C8B-B14F-4D97-AF65-F5344CB8AC3E}">
        <p14:creationId xmlns:p14="http://schemas.microsoft.com/office/powerpoint/2010/main" val="241502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PPE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83716" y="1675282"/>
            <a:ext cx="11390123" cy="50717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Many facilities lack N95s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stock up, hospital partners may be able to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CNAs and LPNs have minimal training in PPE use 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 lots of resident contact, so need significant support in PPE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Activities staff, office staff, therapy staff, social services may have no PPE use training 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so they will need it!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Visitors can be asked to bring their own masks </a:t>
            </a:r>
            <a:r>
              <a:rPr lang="en-US" sz="3200" dirty="0">
                <a:sym typeface="Wingdings" panose="05000000000000000000" pitchFamily="2" charset="2"/>
              </a:rPr>
              <a:t> have PPE supply set aside for them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5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1739" y="1220424"/>
            <a:ext cx="10968038" cy="50717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Diagnostic Services (Radiology, Lab)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Off site and shared with home health and other SNFs </a:t>
            </a:r>
            <a:r>
              <a:rPr lang="en-US" sz="2800" dirty="0">
                <a:sym typeface="Wingdings" panose="05000000000000000000" pitchFamily="2" charset="2"/>
              </a:rPr>
              <a:t> create strong communication lines, who is your point person at the lab if you need answers?</a:t>
            </a:r>
            <a:endParaRPr lang="en-US" sz="28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COVID-19 Testing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Initially limited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Variable time to results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Plan for ongoing resident and staff tested needed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Medical providers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May cover multiple facilities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Telehealth may extend access BUT requires effort on part of staff to manage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71739" y="1240259"/>
            <a:ext cx="9864083" cy="5071730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Resident level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Personal care requiring prolonged interactions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Cognitive impairment – impaired insight and judgment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Multiple co-morbidities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Staffing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Typical ratio 1:20 patient to nurse with 2-3 CNAs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Housekeeping, dietary, maintenance, activity staff shared throughout the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88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Multipurpose Slides">
  <a:themeElements>
    <a:clrScheme name="ECHO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86"/>
      </a:accent1>
      <a:accent2>
        <a:srgbClr val="D31145"/>
      </a:accent2>
      <a:accent3>
        <a:srgbClr val="D31145"/>
      </a:accent3>
      <a:accent4>
        <a:srgbClr val="FFC000"/>
      </a:accent4>
      <a:accent5>
        <a:srgbClr val="4472C4"/>
      </a:accent5>
      <a:accent6>
        <a:srgbClr val="70AD47"/>
      </a:accent6>
      <a:hlink>
        <a:srgbClr val="D31145"/>
      </a:hlink>
      <a:folHlink>
        <a:srgbClr val="007A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C04BBB2E673439DD58C3949887ACA" ma:contentTypeVersion="7" ma:contentTypeDescription="Create a new document." ma:contentTypeScope="" ma:versionID="c8bcdec9c038d1f6ab12094e38b39ddf">
  <xsd:schema xmlns:xsd="http://www.w3.org/2001/XMLSchema" xmlns:xs="http://www.w3.org/2001/XMLSchema" xmlns:p="http://schemas.microsoft.com/office/2006/metadata/properties" xmlns:ns2="7a51d3a6-44a2-4d5d-9a81-8bef4e0e807b" xmlns:ns3="c972c62b-baba-4ea3-a46e-201966a275a6" targetNamespace="http://schemas.microsoft.com/office/2006/metadata/properties" ma:root="true" ma:fieldsID="c70da6f5e0cb3fed36ce3d8a98ef1fb9" ns2:_="" ns3:_="">
    <xsd:import namespace="7a51d3a6-44a2-4d5d-9a81-8bef4e0e807b"/>
    <xsd:import namespace="c972c62b-baba-4ea3-a46e-201966a275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1d3a6-44a2-4d5d-9a81-8bef4e0e8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2c62b-baba-4ea3-a46e-201966a275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60A3A-B97D-4D4E-8C70-8D5DC7B803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697D8D-261E-4F17-9F15-22B15687D8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C4429-6627-4D0B-B59F-0153B2B0FD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1d3a6-44a2-4d5d-9a81-8bef4e0e807b"/>
    <ds:schemaRef ds:uri="c972c62b-baba-4ea3-a46e-201966a275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18265</TotalTime>
  <Words>933</Words>
  <Application>Microsoft Office PowerPoint</Application>
  <PresentationFormat>Widescreen</PresentationFormat>
  <Paragraphs>164</Paragraphs>
  <Slides>23</Slides>
  <Notes>8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Multipurpose Slides</vt:lpstr>
      <vt:lpstr>Title Slides</vt:lpstr>
      <vt:lpstr>1_Multipurpose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Borunda</dc:creator>
  <cp:lastModifiedBy>Jessica Behrhorst</cp:lastModifiedBy>
  <cp:revision>356</cp:revision>
  <cp:lastPrinted>2017-04-12T19:24:24Z</cp:lastPrinted>
  <dcterms:created xsi:type="dcterms:W3CDTF">2016-02-17T19:33:40Z</dcterms:created>
  <dcterms:modified xsi:type="dcterms:W3CDTF">2021-01-11T20:27:29Z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1A8B3319-FA03-4438-8BFF-15080FE93B0C</vt:lpwstr>
  </property>
  <property fmtid="{D5CDD505-2E9C-101B-9397-08002B2CF9AE}" pid="3" name="ArticulatePath">
    <vt:lpwstr>Project Echo PowerPoint Template - Widescreen - June 21 2016</vt:lpwstr>
  </property>
  <property fmtid="{D5CDD505-2E9C-101B-9397-08002B2CF9AE}" pid="4" name="ContentTypeId">
    <vt:lpwstr>0x01010095EC04BBB2E673439DD58C3949887ACA</vt:lpwstr>
  </property>
</Properties>
</file>