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4"/>
  </p:notesMasterIdLst>
  <p:handoutMasterIdLst>
    <p:handoutMasterId r:id="rId45"/>
  </p:handoutMasterIdLst>
  <p:sldIdLst>
    <p:sldId id="256" r:id="rId3"/>
    <p:sldId id="409" r:id="rId4"/>
    <p:sldId id="410" r:id="rId5"/>
    <p:sldId id="411" r:id="rId6"/>
    <p:sldId id="311" r:id="rId7"/>
    <p:sldId id="392" r:id="rId8"/>
    <p:sldId id="312" r:id="rId9"/>
    <p:sldId id="383" r:id="rId10"/>
    <p:sldId id="349" r:id="rId11"/>
    <p:sldId id="350" r:id="rId12"/>
    <p:sldId id="340" r:id="rId13"/>
    <p:sldId id="400" r:id="rId14"/>
    <p:sldId id="415" r:id="rId15"/>
    <p:sldId id="334" r:id="rId16"/>
    <p:sldId id="399" r:id="rId17"/>
    <p:sldId id="404" r:id="rId18"/>
    <p:sldId id="405" r:id="rId19"/>
    <p:sldId id="406" r:id="rId20"/>
    <p:sldId id="407" r:id="rId21"/>
    <p:sldId id="408" r:id="rId22"/>
    <p:sldId id="354" r:id="rId23"/>
    <p:sldId id="412" r:id="rId24"/>
    <p:sldId id="419" r:id="rId25"/>
    <p:sldId id="413" r:id="rId26"/>
    <p:sldId id="414" r:id="rId27"/>
    <p:sldId id="416" r:id="rId28"/>
    <p:sldId id="417" r:id="rId29"/>
    <p:sldId id="418" r:id="rId30"/>
    <p:sldId id="420" r:id="rId31"/>
    <p:sldId id="421" r:id="rId32"/>
    <p:sldId id="422" r:id="rId33"/>
    <p:sldId id="423" r:id="rId34"/>
    <p:sldId id="429" r:id="rId35"/>
    <p:sldId id="424" r:id="rId36"/>
    <p:sldId id="425" r:id="rId37"/>
    <p:sldId id="426" r:id="rId38"/>
    <p:sldId id="427" r:id="rId39"/>
    <p:sldId id="428" r:id="rId40"/>
    <p:sldId id="430" r:id="rId41"/>
    <p:sldId id="431" r:id="rId42"/>
    <p:sldId id="432" r:id="rId4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F3F"/>
    <a:srgbClr val="FFA837"/>
    <a:srgbClr val="2EA4FF"/>
    <a:srgbClr val="FFA838"/>
    <a:srgbClr val="1E6EAE"/>
    <a:srgbClr val="921421"/>
    <a:srgbClr val="76101A"/>
    <a:srgbClr val="CCCCCC"/>
    <a:srgbClr val="2B5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5" autoAdjust="0"/>
    <p:restoredTop sz="92045" autoAdjust="0"/>
  </p:normalViewPr>
  <p:slideViewPr>
    <p:cSldViewPr>
      <p:cViewPr varScale="1">
        <p:scale>
          <a:sx n="60" d="100"/>
          <a:sy n="60" d="100"/>
        </p:scale>
        <p:origin x="1024" y="16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latin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>
                <a:latin typeface="Helvetica Neue"/>
              </a:rPr>
              <a:pPr/>
              <a:t>3/1/23</a:t>
            </a:fld>
            <a:endParaRPr>
              <a:latin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latin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>
                <a:latin typeface="Helvetica Neue"/>
              </a:rPr>
              <a:pPr/>
              <a:t>‹#›</a:t>
            </a:fld>
            <a:endParaRPr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/>
              </a:defRPr>
            </a:lvl1pPr>
          </a:lstStyle>
          <a:p>
            <a:fld id="{5F674A4F-2B7A-4ECB-A400-260B2FFC03C1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/>
              </a:defRPr>
            </a:lvl1pPr>
          </a:lstStyle>
          <a:p>
            <a:fld id="{01F2A70B-78F2-4DCF-B53B-C990D2FAF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8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16" y="381000"/>
            <a:ext cx="4332685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16" y="2084389"/>
            <a:ext cx="4332685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Helvetica Neue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2839" y="6356351"/>
            <a:ext cx="1523603" cy="365125"/>
          </a:xfrm>
        </p:spPr>
        <p:txBody>
          <a:bodyPr/>
          <a:lstStyle>
            <a:lvl1pPr algn="l">
              <a:defRPr/>
            </a:lvl1pPr>
          </a:lstStyle>
          <a:p>
            <a:fld id="{628EAFA9-7502-42D3-9B79-C38E938C236F}" type="datetimeFigureOut">
              <a:rPr lang="en-US" smtClean="0"/>
              <a:t>3/1/23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19589" y="6356351"/>
            <a:ext cx="3859795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22551" y="6356351"/>
            <a:ext cx="71101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5442414" y="3187732"/>
            <a:ext cx="5520082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6163020" y="338031"/>
            <a:ext cx="5520082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06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  <a:latin typeface="Helvetica Neue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  <a:latin typeface="Helvetica Neue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pPr/>
              <a:t>3/1/23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fld id="{9AFE8FB1-0A7A-443E-AAF7-31D4FA1AA312}" type="datetimeFigureOut">
              <a:rPr lang="en-US" smtClean="0"/>
              <a:pPr/>
              <a:t>3/1/23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Helvetica Neue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Helvetica Neue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Helvetica Neue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Helvetica Neue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Helvetica Neue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Helvetica Neue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healthcaretriag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healthcaretriag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nviolencearchive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healthcaretriag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healthcaretriag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healthcaretriag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nviolencearchive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unviolencearchive.org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megan_ranney_how_the_public_health_approach_can_solve_gun_violen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228600"/>
            <a:ext cx="9144000" cy="3124200"/>
          </a:xfrm>
        </p:spPr>
        <p:txBody>
          <a:bodyPr/>
          <a:lstStyle/>
          <a:p>
            <a:pPr algn="ctr"/>
            <a:r>
              <a:rPr lang="en-US" sz="4200" b="1" dirty="0">
                <a:latin typeface="Helvetica Neue"/>
                <a:cs typeface="Helvetica Neue"/>
              </a:rPr>
              <a:t>Beyond Mass Shootings and Mental Illness</a:t>
            </a:r>
            <a:br>
              <a:rPr lang="en-US" sz="4200" b="1" dirty="0">
                <a:latin typeface="Helvetica Neue"/>
                <a:cs typeface="Helvetica Neue"/>
              </a:rPr>
            </a:br>
            <a:br>
              <a:rPr lang="en-US" sz="4200" b="1" dirty="0">
                <a:latin typeface="Helvetica Neue"/>
                <a:cs typeface="Helvetica Neue"/>
              </a:rPr>
            </a:br>
            <a:r>
              <a:rPr lang="en-US" sz="4200" b="1" dirty="0">
                <a:solidFill>
                  <a:srgbClr val="2EA4FF"/>
                </a:solidFill>
                <a:latin typeface="Helvetica Neue"/>
                <a:cs typeface="Helvetica Neue"/>
              </a:rPr>
              <a:t>Gun Violence as a </a:t>
            </a:r>
            <a:br>
              <a:rPr lang="en-US" sz="4200" b="1" dirty="0">
                <a:solidFill>
                  <a:srgbClr val="2EA4FF"/>
                </a:solidFill>
                <a:latin typeface="Helvetica Neue"/>
                <a:cs typeface="Helvetica Neue"/>
              </a:rPr>
            </a:br>
            <a:r>
              <a:rPr lang="en-US" sz="4200" b="1" dirty="0">
                <a:solidFill>
                  <a:srgbClr val="2EA4FF"/>
                </a:solidFill>
                <a:latin typeface="Helvetica Neue"/>
                <a:cs typeface="Helvetica Neue"/>
              </a:rPr>
              <a:t>Public Health Crisis</a:t>
            </a:r>
            <a:endParaRPr lang="en-US" sz="4200" i="1" dirty="0">
              <a:solidFill>
                <a:srgbClr val="2EA4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50" y="5105399"/>
            <a:ext cx="3228962" cy="14478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M. Carmela Epright, Ph.D.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Professor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Department of Philosophy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Furman University</a:t>
            </a:r>
          </a:p>
          <a:p>
            <a:r>
              <a:rPr lang="en-US" sz="20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Helvetica Neue"/>
              </a:rPr>
              <a:t>Greenville, SC</a:t>
            </a:r>
            <a:endParaRPr lang="en-US" sz="20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812" y="4917794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Clinical Professor </a:t>
            </a:r>
          </a:p>
          <a:p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Neuropsychiatry and Behavioral Sciences</a:t>
            </a:r>
          </a:p>
          <a:p>
            <a:r>
              <a:rPr lang="en-US" sz="20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 Neue"/>
                <a:cs typeface="Helvetica Neue"/>
              </a:rPr>
              <a:t>USC School of Medicine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 Neue"/>
              </a:rPr>
              <a:t>Columbia, SC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0D02E-CBF5-A349-8446-EDEFB4D2F479}"/>
              </a:ext>
            </a:extLst>
          </p:cNvPr>
          <p:cNvSpPr txBox="1"/>
          <p:nvPr/>
        </p:nvSpPr>
        <p:spPr>
          <a:xfrm>
            <a:off x="7694612" y="4954292"/>
            <a:ext cx="4267200" cy="147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Helvetica" pitchFamily="2" charset="0"/>
              </a:rPr>
              <a:t>Clinical Professor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pitchFamily="2" charset="0"/>
              </a:rPr>
              <a:t>Biomedical Sciences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pitchFamily="2" charset="0"/>
              </a:rPr>
              <a:t>Director, Ethics Distinction Track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pitchFamily="2" charset="0"/>
              </a:rPr>
              <a:t>USC School of Medicine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Helvetica" pitchFamily="2" charset="0"/>
              </a:rPr>
              <a:t>Greenville, SC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Helvetica" pitchFamily="2" charset="0"/>
                <a:cs typeface="Avenir Heavy"/>
              </a:rPr>
              <a:t>Mental Illness in a Criminal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67" y="1897530"/>
            <a:ext cx="10146776" cy="4355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66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American Law Institute Standard:</a:t>
            </a:r>
          </a:p>
          <a:p>
            <a:pPr marL="0" indent="0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  <a:p>
            <a:pPr marL="274320" lvl="1" indent="0">
              <a:buNone/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"if at the time of such conduct, as a result of mental disease or defect, Defendant lacks </a:t>
            </a: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substantial capacity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 either to appreciate the criminality of his conduct </a:t>
            </a:r>
            <a:r>
              <a:rPr lang="en-US" sz="2800" i="1" dirty="0">
                <a:solidFill>
                  <a:schemeClr val="accent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or to conform conduct to the requirements of the law." </a:t>
            </a:r>
          </a:p>
          <a:p>
            <a:pPr marL="274320" lvl="1" indent="0">
              <a:buNone/>
            </a:pPr>
            <a:endParaRPr lang="en-US" sz="2800" i="1" dirty="0">
              <a:solidFill>
                <a:schemeClr val="accent2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  <a:p>
            <a:pPr marL="274320" lvl="1" indent="0" algn="ctr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“Volitional Prong”</a:t>
            </a:r>
          </a:p>
        </p:txBody>
      </p:sp>
    </p:spTree>
    <p:extLst>
      <p:ext uri="{BB962C8B-B14F-4D97-AF65-F5344CB8AC3E}">
        <p14:creationId xmlns:p14="http://schemas.microsoft.com/office/powerpoint/2010/main" val="9865327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Mass Shootings and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828800"/>
            <a:ext cx="10820400" cy="4343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FFA837"/>
                </a:solidFill>
                <a:latin typeface="Helvetica" pitchFamily="2" charset="0"/>
              </a:rPr>
              <a:t>Mass shooters rarely meet the court’s understanding of “legal insanity”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FFA837"/>
                </a:solidFill>
                <a:latin typeface="Helvetica" pitchFamily="2" charset="0"/>
              </a:rPr>
              <a:t>Rarely meet DSM-5 criterion for other severe mental illnesses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FFA837"/>
                </a:solidFill>
                <a:latin typeface="Helvetica" pitchFamily="2" charset="0"/>
              </a:rPr>
              <a:t>Statistically no more plagued by less debilitating forms of mental illness than any other member of general population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D4F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A. "Violence and mental illness—how strong is the link?." </a:t>
            </a:r>
            <a:r>
              <a:rPr lang="en-US" sz="1800" i="1" dirty="0">
                <a:solidFill>
                  <a:srgbClr val="D4F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1800" dirty="0">
                <a:solidFill>
                  <a:srgbClr val="D4F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355, no. 20 (2006): 2064-2066.</a:t>
            </a:r>
            <a:endParaRPr lang="en-US" sz="1800" dirty="0">
              <a:solidFill>
                <a:srgbClr val="D4F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5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Mass Shootings and Mental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dirty="0">
              <a:solidFill>
                <a:srgbClr val="FFA837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A837"/>
                </a:solidFill>
              </a:rPr>
              <a:t>Most people who are mentally ill are not violent and most violence is not perpetrated by persons with mental illness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A837"/>
                </a:solidFill>
              </a:rPr>
              <a:t>Mental illness is not a major contributing factor to gun violence (including mass shootings) </a:t>
            </a:r>
          </a:p>
          <a:p>
            <a:pPr marL="0" indent="0">
              <a:buNone/>
            </a:pPr>
            <a:endParaRPr lang="en-US" sz="3200" dirty="0">
              <a:solidFill>
                <a:srgbClr val="FFA837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D4F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Frierson Richard A. "Violence and mental illness—how strong is the link?." </a:t>
            </a:r>
            <a:r>
              <a:rPr lang="en-US" sz="1800" i="1" dirty="0">
                <a:solidFill>
                  <a:srgbClr val="D4F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1800" dirty="0">
                <a:solidFill>
                  <a:srgbClr val="D4FF3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355, no. 20 (2006): 2064-2066.</a:t>
            </a:r>
            <a:endParaRPr lang="en-US" sz="1800" dirty="0">
              <a:solidFill>
                <a:srgbClr val="D4FF3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FC9D-DC77-32FF-6668-5FC2F84A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“Most Mass Shooters are not Mentally Ill”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6CE3-F135-EC3E-F3C1-D2209C469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2EA4FF"/>
                </a:solidFill>
                <a:latin typeface="Helvetica" pitchFamily="2" charset="0"/>
              </a:rPr>
              <a:t>“We need to do something about mental illness!”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  <a:latin typeface="Helvetica" pitchFamily="2" charset="0"/>
              </a:rPr>
              <a:t>Yes, we do. But it won’t stop mass shootings.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erson standing in front of a colorful wall&#10;&#10;Description automatically generated with low confidence">
            <a:extLst>
              <a:ext uri="{FF2B5EF4-FFF2-40B4-BE49-F238E27FC236}">
                <a16:creationId xmlns:a16="http://schemas.microsoft.com/office/drawing/2014/main" id="{515A4051-EEB8-A0DE-874D-28ECE47E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4" y="3008615"/>
            <a:ext cx="5616575" cy="35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Expanding our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rgbClr val="FFA837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FFA837"/>
                </a:solidFill>
                <a:latin typeface="Helvetica" pitchFamily="2" charset="0"/>
              </a:rPr>
              <a:t>Active Shooter Events and Mass Shootings Constitute a small portion of gun deaths</a:t>
            </a:r>
          </a:p>
          <a:p>
            <a:pPr marL="0" indent="0">
              <a:buNone/>
            </a:pPr>
            <a:endParaRPr lang="en-US" sz="3200" dirty="0">
              <a:solidFill>
                <a:srgbClr val="FFA837"/>
              </a:solidFill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2021: 1.4%</a:t>
            </a:r>
          </a:p>
          <a:p>
            <a:pPr marL="0" indent="0">
              <a:buNone/>
            </a:pPr>
            <a:r>
              <a:rPr lang="en-US" sz="1900" i="1" dirty="0">
                <a:solidFill>
                  <a:srgbClr val="FFFF00"/>
                </a:solidFill>
                <a:latin typeface="Helvetica" pitchFamily="2" charset="0"/>
              </a:rPr>
              <a:t>Gun Violence Archive</a:t>
            </a:r>
            <a:r>
              <a:rPr lang="en-US" sz="1900" dirty="0">
                <a:solidFill>
                  <a:srgbClr val="FFFF00"/>
                </a:solidFill>
                <a:latin typeface="Helvetica" pitchFamily="2" charset="0"/>
              </a:rPr>
              <a:t>, February 25, 2023</a:t>
            </a:r>
          </a:p>
        </p:txBody>
      </p:sp>
    </p:spTree>
    <p:extLst>
      <p:ext uri="{BB962C8B-B14F-4D97-AF65-F5344CB8AC3E}">
        <p14:creationId xmlns:p14="http://schemas.microsoft.com/office/powerpoint/2010/main" val="3535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Gun Violence and Public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A837"/>
                </a:solidFill>
                <a:latin typeface="Helvetica" pitchFamily="2" charset="0"/>
              </a:rPr>
              <a:t>Gun violence is a multifactorial problem that is best approached using methods of public health:</a:t>
            </a:r>
          </a:p>
          <a:p>
            <a:pPr marL="0" indent="0">
              <a:buNone/>
            </a:pPr>
            <a:endParaRPr lang="en-US" sz="2800" dirty="0">
              <a:solidFill>
                <a:srgbClr val="FFA838"/>
              </a:solidFill>
              <a:latin typeface="Helvetica" pitchFamily="2" charset="0"/>
            </a:endParaRPr>
          </a:p>
          <a:p>
            <a:pPr marL="1074420" lvl="3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RESEARCH</a:t>
            </a:r>
          </a:p>
          <a:p>
            <a:pPr marL="1074420" lvl="3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Identifying Risk/Protective Factors</a:t>
            </a:r>
          </a:p>
          <a:p>
            <a:pPr marL="1074420" lvl="3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Development of Interventions</a:t>
            </a:r>
          </a:p>
          <a:p>
            <a:pPr marL="731520" lvl="3" indent="0"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31520" lvl="3" indent="0">
              <a:buNone/>
            </a:pPr>
            <a:r>
              <a:rPr lang="en-US" sz="2800" dirty="0">
                <a:solidFill>
                  <a:srgbClr val="FFA837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Requires the Participation of Multiple Parties </a:t>
            </a:r>
          </a:p>
          <a:p>
            <a:pPr marL="731520" lvl="3" indent="0" algn="ctr">
              <a:buNone/>
            </a:pPr>
            <a:r>
              <a:rPr lang="en-US" sz="2800" i="1" dirty="0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Requires Evidence</a:t>
            </a: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2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28600"/>
            <a:ext cx="9143998" cy="126641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Why is there so little research regarding</a:t>
            </a:r>
            <a:br>
              <a:rPr lang="en-US" sz="3600" dirty="0">
                <a:solidFill>
                  <a:srgbClr val="FFA838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gun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Helvetica" pitchFamily="2" charset="0"/>
              </a:rPr>
              <a:t>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0DE76FA-3346-BB90-146A-F63C14C22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2" y="3048000"/>
            <a:ext cx="7361397" cy="3124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DF751A-3695-1054-0E98-38B105E74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1905000"/>
            <a:ext cx="4495799" cy="7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Why is there so little research regarding</a:t>
            </a:r>
            <a:br>
              <a:rPr lang="en-US" sz="3600" dirty="0">
                <a:solidFill>
                  <a:srgbClr val="FFA838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gun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Helvetica" pitchFamily="2" charset="0"/>
              </a:rPr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DF751A-3695-1054-0E98-38B105E7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2" y="1924493"/>
            <a:ext cx="4495799" cy="733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FF81A-60E1-8379-DBEE-4DD6FD55A4BF}"/>
              </a:ext>
            </a:extLst>
          </p:cNvPr>
          <p:cNvSpPr txBox="1"/>
          <p:nvPr/>
        </p:nvSpPr>
        <p:spPr>
          <a:xfrm>
            <a:off x="1522412" y="3428999"/>
            <a:ext cx="9905998" cy="49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Helvetica" pitchFamily="2" charset="0"/>
              </a:rPr>
              <a:t>Findings: </a:t>
            </a: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Gun Ownership ”strongly and independently associated with an increased risk of homicide in the home.”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</a:rPr>
              <a:t>Accidents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</a:rPr>
              <a:t>Suicide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2" charset="0"/>
              </a:rPr>
              <a:t>Domestic violence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8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Why is there so little research regarding</a:t>
            </a:r>
            <a:br>
              <a:rPr lang="en-US" sz="3600" dirty="0">
                <a:solidFill>
                  <a:srgbClr val="FFA838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gun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Helvetica" pitchFamily="2" charset="0"/>
              </a:rPr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DF751A-3695-1054-0E98-38B105E7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2" y="1924493"/>
            <a:ext cx="4495799" cy="733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FF81A-60E1-8379-DBEE-4DD6FD55A4BF}"/>
              </a:ext>
            </a:extLst>
          </p:cNvPr>
          <p:cNvSpPr txBox="1"/>
          <p:nvPr/>
        </p:nvSpPr>
        <p:spPr>
          <a:xfrm>
            <a:off x="1522412" y="3428999"/>
            <a:ext cx="9905998" cy="541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Helvetica" pitchFamily="2" charset="0"/>
              </a:rPr>
              <a:t>Most were killed by relative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Helvetica" pitchFamily="2" charset="0"/>
              </a:rPr>
              <a:t>Exacerbated by factors often responsible for homicide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Drug/alcohol use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Domestic Violence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Prior criminal record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Why is there so little research regarding</a:t>
            </a:r>
            <a:br>
              <a:rPr lang="en-US" sz="3600" dirty="0">
                <a:solidFill>
                  <a:srgbClr val="FFA838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gun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Helvetica" pitchFamily="2" charset="0"/>
              </a:rPr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DF751A-3695-1054-0E98-38B105E7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2" y="1924493"/>
            <a:ext cx="4495799" cy="733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FF81A-60E1-8379-DBEE-4DD6FD55A4BF}"/>
              </a:ext>
            </a:extLst>
          </p:cNvPr>
          <p:cNvSpPr txBox="1"/>
          <p:nvPr/>
        </p:nvSpPr>
        <p:spPr>
          <a:xfrm>
            <a:off x="1522412" y="3428999"/>
            <a:ext cx="990599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Helvetica" pitchFamily="2" charset="0"/>
              </a:rPr>
              <a:t>Other factors: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Storage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Education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Isolation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Poverty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corated, dining table&#10;&#10;Description automatically generated">
            <a:extLst>
              <a:ext uri="{FF2B5EF4-FFF2-40B4-BE49-F238E27FC236}">
                <a16:creationId xmlns:a16="http://schemas.microsoft.com/office/drawing/2014/main" id="{273B7D9E-5403-E399-5BD8-B8846D27B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211" y="5036294"/>
            <a:ext cx="3047999" cy="1718335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F1AC11E5-8C20-29CD-9A78-E9CEFC50B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103371"/>
            <a:ext cx="1905000" cy="1905000"/>
          </a:xfrm>
          <a:prstGeom prst="rect">
            <a:avLst/>
          </a:prstGeom>
        </p:spPr>
      </p:pic>
      <p:pic>
        <p:nvPicPr>
          <p:cNvPr id="9" name="Picture 8" descr="A group of people walking&#10;&#10;Description automatically generated with low confidence">
            <a:extLst>
              <a:ext uri="{FF2B5EF4-FFF2-40B4-BE49-F238E27FC236}">
                <a16:creationId xmlns:a16="http://schemas.microsoft.com/office/drawing/2014/main" id="{A0225998-0DB9-6F85-B9CE-FE39B58F3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0" y="4862035"/>
            <a:ext cx="3033813" cy="1698935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761C01C5-2802-551F-B633-B32AE136CD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03" y="0"/>
            <a:ext cx="3508218" cy="6858000"/>
          </a:xfrm>
          <a:prstGeom prst="rect">
            <a:avLst/>
          </a:prstGeom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6D199DA4-2E09-D3FA-334D-0940B5FB7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6508"/>
            <a:ext cx="4008895" cy="2244981"/>
          </a:xfrm>
          <a:prstGeom prst="rect">
            <a:avLst/>
          </a:prstGeom>
        </p:spPr>
      </p:pic>
      <p:pic>
        <p:nvPicPr>
          <p:cNvPr id="16" name="Picture 15" descr="A group of people holding candles&#10;&#10;Description automatically generated with medium confidence">
            <a:extLst>
              <a:ext uri="{FF2B5EF4-FFF2-40B4-BE49-F238E27FC236}">
                <a16:creationId xmlns:a16="http://schemas.microsoft.com/office/drawing/2014/main" id="{BF6FA758-EBB4-3BC9-CAE6-0C1F7B7E44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00" y="2188257"/>
            <a:ext cx="3275688" cy="2661373"/>
          </a:xfrm>
          <a:prstGeom prst="rect">
            <a:avLst/>
          </a:prstGeom>
        </p:spPr>
      </p:pic>
      <p:pic>
        <p:nvPicPr>
          <p:cNvPr id="18" name="Picture 17" descr="A picture containing several&#10;&#10;Description automatically generated">
            <a:extLst>
              <a:ext uri="{FF2B5EF4-FFF2-40B4-BE49-F238E27FC236}">
                <a16:creationId xmlns:a16="http://schemas.microsoft.com/office/drawing/2014/main" id="{A3B07EEA-75F9-4D9F-4A86-02509BE188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2" y="297030"/>
            <a:ext cx="2362200" cy="15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Why is there so little research regarding</a:t>
            </a:r>
            <a:br>
              <a:rPr lang="en-US" sz="3600" dirty="0">
                <a:solidFill>
                  <a:srgbClr val="FFA838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gun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Helvetica" pitchFamily="2" charset="0"/>
              </a:rPr>
              <a:t>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3DF751A-3695-1054-0E98-38B105E74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12" y="1924493"/>
            <a:ext cx="4495799" cy="733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FF81A-60E1-8379-DBEE-4DD6FD55A4BF}"/>
              </a:ext>
            </a:extLst>
          </p:cNvPr>
          <p:cNvSpPr txBox="1"/>
          <p:nvPr/>
        </p:nvSpPr>
        <p:spPr>
          <a:xfrm>
            <a:off x="608012" y="3048000"/>
            <a:ext cx="10820398" cy="6354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Authors noted that keeping a gun for the purposes of self protection was counter productive (used for defense in less than 10% of incidents, 11% of these were unsuccessful)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Otherwise, authors made no recommendations and suggested additional investigation</a:t>
            </a: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FFFF00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solidFill>
                <a:srgbClr val="FFFF00"/>
              </a:solidFill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Why is there so little research regarding</a:t>
            </a:r>
            <a:br>
              <a:rPr lang="en-US" sz="3600" dirty="0">
                <a:solidFill>
                  <a:srgbClr val="FFA838"/>
                </a:solidFill>
                <a:latin typeface="Helvetica" pitchFamily="2" charset="0"/>
              </a:rPr>
            </a:br>
            <a:r>
              <a:rPr lang="en-US" sz="3600" dirty="0">
                <a:solidFill>
                  <a:srgbClr val="FFA838"/>
                </a:solidFill>
                <a:latin typeface="Helvetica" pitchFamily="2" charset="0"/>
              </a:rPr>
              <a:t>gun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rPr>
              <a:t>“None of the funds made available for injury prevention and control at the Centers for Disease Control and Prevention may be used to advocate or promote gun control.”</a:t>
            </a:r>
          </a:p>
          <a:p>
            <a:pPr marL="0" indent="0" algn="ctr">
              <a:buNone/>
            </a:pPr>
            <a:r>
              <a:rPr lang="en-US" dirty="0">
                <a:latin typeface="Helvetica" pitchFamily="2" charset="0"/>
              </a:rPr>
              <a:t>“Dickey Amendment” 1996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Amendment resulted in the elimination of $2.6 million from CDC, the amount the agency had previously spent on gun research</a:t>
            </a:r>
          </a:p>
        </p:txBody>
      </p:sp>
    </p:spTree>
    <p:extLst>
      <p:ext uri="{BB962C8B-B14F-4D97-AF65-F5344CB8AC3E}">
        <p14:creationId xmlns:p14="http://schemas.microsoft.com/office/powerpoint/2010/main" val="25270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DDC4-7732-B767-1B4F-DE9EC0A1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Dickey Amendment</a:t>
            </a:r>
          </a:p>
        </p:txBody>
      </p:sp>
      <p:pic>
        <p:nvPicPr>
          <p:cNvPr id="5" name="Content Placeholder 4" descr="Two 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BD65AD4A-FA30-13B8-FBFD-FB116C79D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34" y="1905000"/>
            <a:ext cx="4661555" cy="3505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198CD6-6237-27EF-6807-BE2C7B87A076}"/>
              </a:ext>
            </a:extLst>
          </p:cNvPr>
          <p:cNvSpPr txBox="1"/>
          <p:nvPr/>
        </p:nvSpPr>
        <p:spPr>
          <a:xfrm>
            <a:off x="3122612" y="5638800"/>
            <a:ext cx="5943600" cy="48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Jay Dickey and Mark Rosenberg </a:t>
            </a:r>
          </a:p>
        </p:txBody>
      </p:sp>
    </p:spTree>
    <p:extLst>
      <p:ext uri="{BB962C8B-B14F-4D97-AF65-F5344CB8AC3E}">
        <p14:creationId xmlns:p14="http://schemas.microsoft.com/office/powerpoint/2010/main" val="16153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E94C-6164-F535-D07A-08077E3D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Beyond the Dickey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AF21D-1B40-912B-BF3D-7F7186922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Helvetica" pitchFamily="2" charset="0"/>
              </a:rPr>
              <a:t>”Science has Answers.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Helvetica" pitchFamily="2" charset="0"/>
              </a:rPr>
              <a:t>Research is the Way to Free Them.”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Former Congressman Jay Dickey (R-AK) shortly before his death in 2017.</a:t>
            </a:r>
          </a:p>
        </p:txBody>
      </p:sp>
    </p:spTree>
    <p:extLst>
      <p:ext uri="{BB962C8B-B14F-4D97-AF65-F5344CB8AC3E}">
        <p14:creationId xmlns:p14="http://schemas.microsoft.com/office/powerpoint/2010/main" val="41684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38D8-5080-8951-46DF-01AF8A09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Helvetica" pitchFamily="2" charset="0"/>
              </a:rPr>
              <a:t>Beyond the Dickey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8F4D1-4764-8CD9-8D5B-B83109B69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CDC and Automobile Deaths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latin typeface="Helvetica" pitchFamily="2" charset="0"/>
              </a:rPr>
              <a:t>Since 1968 Reduction of Death by78%</a:t>
            </a:r>
          </a:p>
          <a:p>
            <a:pPr marL="0" indent="0" algn="ctr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Seat belts</a:t>
            </a: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Airbags</a:t>
            </a: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35 mph bumpers</a:t>
            </a: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Road Hazards</a:t>
            </a: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Education</a:t>
            </a: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Speed limits</a:t>
            </a:r>
          </a:p>
          <a:p>
            <a:pPr marL="84582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Engineering</a:t>
            </a:r>
          </a:p>
        </p:txBody>
      </p:sp>
    </p:spTree>
    <p:extLst>
      <p:ext uri="{BB962C8B-B14F-4D97-AF65-F5344CB8AC3E}">
        <p14:creationId xmlns:p14="http://schemas.microsoft.com/office/powerpoint/2010/main" val="6957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24E3-054F-47D3-1685-8D6A08CD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Beyond the Dickey Amendment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FDD9-45D8-5BDA-87C8-50610E073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  <a:latin typeface="Helvetica" pitchFamily="2" charset="0"/>
              </a:rPr>
              <a:t>2019 Congress Approved $25 million in funding to CDC and NIH</a:t>
            </a:r>
          </a:p>
          <a:p>
            <a:pPr marL="502920" lvl="2" indent="0">
              <a:buNone/>
            </a:pPr>
            <a:r>
              <a:rPr lang="en-US" sz="2800" dirty="0">
                <a:latin typeface="Helvetica" pitchFamily="2" charset="0"/>
              </a:rPr>
              <a:t>$12.5 million each</a:t>
            </a:r>
          </a:p>
          <a:p>
            <a:pPr marL="502920" lvl="2" indent="0">
              <a:buNone/>
            </a:pPr>
            <a:r>
              <a:rPr lang="en-US" sz="2800" dirty="0">
                <a:latin typeface="Helvetica" pitchFamily="2" charset="0"/>
              </a:rPr>
              <a:t>CDC at least 18 research studies </a:t>
            </a:r>
          </a:p>
          <a:p>
            <a:pPr marL="502920" lvl="2" indent="0">
              <a:buNone/>
            </a:pPr>
            <a:r>
              <a:rPr lang="en-US" sz="2800" dirty="0">
                <a:latin typeface="Helvetica" pitchFamily="2" charset="0"/>
              </a:rPr>
              <a:t>NIH at least 15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Funding is insufficient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C000"/>
                </a:solidFill>
                <a:latin typeface="Helvetica" pitchFamily="2" charset="0"/>
              </a:rPr>
              <a:t> …But, specifically opening federal agencies to research on guns encourages collaboration with private funding agencies and universities</a:t>
            </a:r>
          </a:p>
        </p:txBody>
      </p:sp>
    </p:spTree>
    <p:extLst>
      <p:ext uri="{BB962C8B-B14F-4D97-AF65-F5344CB8AC3E}">
        <p14:creationId xmlns:p14="http://schemas.microsoft.com/office/powerpoint/2010/main" val="8962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990-8DD0-007C-9FA9-5616F04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F4D7-DA2F-575B-661C-8F12481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Helvetica" pitchFamily="2" charset="0"/>
              </a:rPr>
              <a:t>Greatest Risk: Suicide</a:t>
            </a:r>
          </a:p>
          <a:p>
            <a:pPr marL="502920" lvl="2" indent="0">
              <a:buNone/>
            </a:pPr>
            <a:r>
              <a:rPr lang="en-US" sz="3000" dirty="0">
                <a:latin typeface="Helvetica" pitchFamily="2" charset="0"/>
              </a:rPr>
              <a:t>62% of Gun Related Deaths</a:t>
            </a:r>
          </a:p>
          <a:p>
            <a:pPr marL="0" indent="0">
              <a:buNone/>
            </a:pPr>
            <a:endParaRPr lang="en-US" sz="3200" dirty="0">
              <a:solidFill>
                <a:srgbClr val="FFC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Helvetica" pitchFamily="2" charset="0"/>
              </a:rPr>
              <a:t>Suicide is Generally Impulsive</a:t>
            </a:r>
          </a:p>
          <a:p>
            <a:pPr marL="960120" lvl="2" indent="-457200"/>
            <a:r>
              <a:rPr lang="en-US" sz="3000" dirty="0">
                <a:latin typeface="Helvetica" pitchFamily="2" charset="0"/>
              </a:rPr>
              <a:t>25% Thought and Attempt Within 5 Minutes</a:t>
            </a:r>
          </a:p>
          <a:p>
            <a:pPr marL="960120" lvl="2" indent="-457200"/>
            <a:r>
              <a:rPr lang="en-US" sz="3000" dirty="0">
                <a:latin typeface="Helvetica" pitchFamily="2" charset="0"/>
              </a:rPr>
              <a:t>65%Thought and Attempt Within 1 hour</a:t>
            </a:r>
          </a:p>
          <a:p>
            <a:pPr marL="502920" lvl="2" indent="0">
              <a:buNone/>
            </a:pPr>
            <a:endParaRPr lang="en-US" sz="3000" dirty="0">
              <a:latin typeface="Helvetica" pitchFamily="2" charset="0"/>
            </a:endParaRPr>
          </a:p>
          <a:p>
            <a:pPr marL="502920" lvl="2" indent="0">
              <a:buNone/>
            </a:pPr>
            <a:r>
              <a:rPr lang="en-US" sz="19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Carroll, Aaron, “Guns and Public Health vol 1-4. Health Care Triage, </a:t>
            </a:r>
            <a:r>
              <a:rPr lang="en-US" sz="1900" u="sng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https://www.youtube.com/@healthcaretriage</a:t>
            </a:r>
            <a:r>
              <a:rPr lang="en-US" sz="19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2018.</a:t>
            </a:r>
          </a:p>
          <a:p>
            <a:pPr marL="960120" lvl="2" indent="-457200"/>
            <a:endParaRPr lang="en-US" sz="3000" dirty="0">
              <a:latin typeface="Helvetica" pitchFamily="2" charset="0"/>
            </a:endParaRPr>
          </a:p>
          <a:p>
            <a:pPr marL="502920" lvl="2" indent="0">
              <a:buNone/>
            </a:pPr>
            <a:endParaRPr lang="en-US" sz="3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3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990-8DD0-007C-9FA9-5616F04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F4D7-DA2F-575B-661C-8F12481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A838"/>
                </a:solidFill>
                <a:latin typeface="Helvetica" pitchFamily="2" charset="0"/>
              </a:rPr>
              <a:t>Guns and Suicide</a:t>
            </a:r>
          </a:p>
          <a:p>
            <a:pPr marL="0" indent="0">
              <a:buNone/>
            </a:pPr>
            <a:endParaRPr lang="en-US" dirty="0"/>
          </a:p>
          <a:p>
            <a:pPr marL="502920" lvl="2" indent="0">
              <a:buNone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Completed Suicide: Gun: 85%</a:t>
            </a:r>
          </a:p>
          <a:p>
            <a:pPr marL="502920" lvl="2" indent="0">
              <a:buNone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Completed Suicide: Other Methods ~2%</a:t>
            </a:r>
            <a:endParaRPr lang="en-US" sz="3200" dirty="0"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latin typeface="Helvetica" pitchFamily="2" charset="0"/>
              </a:rPr>
              <a:t>Ability to Delay Suicide 73% Effective in Preventing Suicide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Carroll, Aaron, “Guns and Public Health vol 1-4. Health Care Triage, </a:t>
            </a:r>
            <a:r>
              <a:rPr lang="en-US" sz="1900" u="sng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https://www.youtube.com/@healthcaretriage</a:t>
            </a:r>
            <a:r>
              <a:rPr lang="en-US" sz="19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2018.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0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990-8DD0-007C-9FA9-5616F04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F4D7-DA2F-575B-661C-8F12481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Helvetica" pitchFamily="2" charset="0"/>
              </a:rPr>
              <a:t>Over half (53%) of Americans Favor Stricter Gun Laws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Support depends upon the proposed intervention, political party, rural/urban, age of respondent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accent2"/>
              </a:solidFill>
              <a:latin typeface="Helvetica" pitchFamily="2" charset="0"/>
            </a:endParaRPr>
          </a:p>
          <a:p>
            <a:pPr marL="274320" lvl="1" indent="0">
              <a:buNone/>
            </a:pP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87% Favor Preventing Mentally Ill People From Buying Guns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accent2"/>
              </a:solidFill>
              <a:latin typeface="Helvetica" pitchFamily="2" charset="0"/>
            </a:endParaRPr>
          </a:p>
          <a:p>
            <a:pPr marL="274320" lvl="1" indent="0">
              <a:buNone/>
            </a:pP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81% Instituting Background Checks for Private Sales 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accent2"/>
              </a:solidFill>
              <a:latin typeface="Helvetica" pitchFamily="2" charset="0"/>
            </a:endParaRPr>
          </a:p>
          <a:p>
            <a:pPr marL="274320" lvl="1" indent="0">
              <a:buNone/>
            </a:pPr>
            <a:r>
              <a:rPr lang="en-US" sz="2400" dirty="0">
                <a:solidFill>
                  <a:schemeClr val="accent2"/>
                </a:solidFill>
                <a:latin typeface="Helvetica" pitchFamily="2" charset="0"/>
              </a:rPr>
              <a:t>61% Federal Database</a:t>
            </a:r>
          </a:p>
          <a:p>
            <a:pPr marL="274320" lvl="1" indent="0">
              <a:buNone/>
            </a:pPr>
            <a:endParaRPr lang="en-US" sz="2400" dirty="0">
              <a:solidFill>
                <a:srgbClr val="D4FF3F"/>
              </a:solidFill>
              <a:latin typeface="Helvetica" pitchFamily="2" charset="0"/>
            </a:endParaRPr>
          </a:p>
          <a:p>
            <a:pPr marL="274320" lvl="1" indent="0">
              <a:buNone/>
            </a:pPr>
            <a:r>
              <a:rPr lang="en-US" sz="1800" b="0" i="0" u="none" strike="noStrike" dirty="0" err="1">
                <a:solidFill>
                  <a:srgbClr val="D4FF3F"/>
                </a:solidFill>
                <a:effectLst/>
                <a:latin typeface="Helvetica" pitchFamily="2" charset="0"/>
              </a:rPr>
              <a:t>Gramlich</a:t>
            </a:r>
            <a:r>
              <a:rPr lang="en-US" sz="1800" b="0" i="0" u="none" strike="noStrike" dirty="0">
                <a:solidFill>
                  <a:srgbClr val="D4FF3F"/>
                </a:solidFill>
                <a:effectLst/>
                <a:latin typeface="Helvetica" pitchFamily="2" charset="0"/>
              </a:rPr>
              <a:t>, John. "What the data says about gun deaths in the US." (2022).</a:t>
            </a:r>
            <a:endParaRPr lang="en-US" sz="1800" dirty="0">
              <a:solidFill>
                <a:srgbClr val="D4FF3F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4FF3F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8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18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18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990-8DD0-007C-9FA9-5616F04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F4D7-DA2F-575B-661C-8F12481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A837"/>
                </a:solidFill>
                <a:latin typeface="Helvetica" pitchFamily="2" charset="0"/>
              </a:rPr>
              <a:t>Popular Interventions that work: 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Employing Existing Laws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Gun Safety/ Education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Gun Storage/Safety Locks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Waiting Periods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0" i="0" u="none" strike="noStrike" dirty="0" err="1">
                <a:solidFill>
                  <a:srgbClr val="FFC000"/>
                </a:solidFill>
                <a:effectLst/>
                <a:latin typeface="Helvetica" pitchFamily="2" charset="0"/>
              </a:rPr>
              <a:t>Gramlich</a:t>
            </a:r>
            <a:r>
              <a:rPr lang="en-US" sz="1800" b="0" i="0" u="none" strike="noStrike" dirty="0">
                <a:solidFill>
                  <a:srgbClr val="FFC000"/>
                </a:solidFill>
                <a:effectLst/>
                <a:latin typeface="Helvetica" pitchFamily="2" charset="0"/>
              </a:rPr>
              <a:t>, John. "What the data says about gun deaths in the US." (2022).</a:t>
            </a:r>
            <a:endParaRPr lang="en-US" sz="1800" dirty="0">
              <a:solidFill>
                <a:srgbClr val="FFC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DF59-EFF1-A6A4-C406-B66C7FC7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Mass Shootings 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C26E-5522-6131-0F39-3328AD32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Definitions:</a:t>
            </a:r>
            <a:endParaRPr lang="en-US" sz="3200" b="1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A838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FFA838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Active Shooter Event:</a:t>
            </a:r>
            <a:r>
              <a:rPr lang="en-US" sz="2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A838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“An individual actively engaged in killing </a:t>
            </a:r>
            <a:r>
              <a:rPr lang="en-US" sz="2800" dirty="0">
                <a:solidFill>
                  <a:srgbClr val="FFA838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en-US" sz="2800" dirty="0">
                <a:solidFill>
                  <a:srgbClr val="FFA838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attempting to kill people in a conﬁned and populated area.”  In most cases, active shooters use firearms and there is no pattern or method to their selection of victims (FBI, Most Federal Agencies)</a:t>
            </a:r>
            <a:endParaRPr lang="en-US" sz="2800" dirty="0">
              <a:solidFill>
                <a:srgbClr val="FFA838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A838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solidFill>
                <a:srgbClr val="FFA838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Mass Shootings:</a:t>
            </a:r>
            <a:r>
              <a:rPr lang="en-US" sz="2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A838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murder of 4 or more people, not including the shooter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D4FF3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Gun Violence Archive, </a:t>
            </a:r>
            <a:r>
              <a:rPr lang="en-US" sz="18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https://www.gunviolencearchive.org</a:t>
            </a:r>
            <a:r>
              <a:rPr lang="en-US" sz="18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Feb. 25, 2023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A838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A838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990-8DD0-007C-9FA9-5616F04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F4D7-DA2F-575B-661C-8F12481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Background Checks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2" indent="-342900"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Previous Incarceration</a:t>
            </a:r>
          </a:p>
          <a:p>
            <a:pPr marL="502920" lvl="2" indent="0">
              <a:spcBef>
                <a:spcPts val="0"/>
              </a:spcBef>
              <a:buNone/>
            </a:pPr>
            <a:endParaRPr lang="en-US" sz="24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2" indent="-342900"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Restraining Orders</a:t>
            </a:r>
          </a:p>
          <a:p>
            <a:pPr marL="502920" lvl="2" indent="0">
              <a:spcBef>
                <a:spcPts val="0"/>
              </a:spcBef>
              <a:buNone/>
            </a:pPr>
            <a:endParaRPr lang="en-US" sz="24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2" indent="-342900"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Domestic Violence/Stalking</a:t>
            </a:r>
          </a:p>
          <a:p>
            <a:pPr marL="502920" lvl="2" indent="0">
              <a:spcBef>
                <a:spcPts val="0"/>
              </a:spcBef>
              <a:buNone/>
            </a:pPr>
            <a:endParaRPr lang="en-US" sz="24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2" indent="-342900">
              <a:spcBef>
                <a:spcPts val="0"/>
              </a:spcBef>
            </a:pPr>
            <a:r>
              <a:rPr lang="en-US" sz="2400" i="1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Involuntary Commitment</a:t>
            </a:r>
          </a:p>
          <a:p>
            <a:pPr marL="502920" lvl="2" indent="0">
              <a:spcBef>
                <a:spcPts val="0"/>
              </a:spcBef>
              <a:buNone/>
            </a:pPr>
            <a:endParaRPr lang="en-US" sz="24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5820" lvl="2" indent="-342900"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Fugitive Status</a:t>
            </a:r>
          </a:p>
          <a:p>
            <a:pPr marL="502920" lvl="2" indent="0">
              <a:spcBef>
                <a:spcPts val="0"/>
              </a:spcBef>
              <a:buNone/>
            </a:pPr>
            <a:endParaRPr lang="en-US" sz="2400" dirty="0">
              <a:solidFill>
                <a:srgbClr val="FFFF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502920" lvl="2" indent="0">
              <a:spcBef>
                <a:spcPts val="0"/>
              </a:spcBef>
              <a:buNone/>
            </a:pPr>
            <a:r>
              <a:rPr lang="en-US" b="0" i="0" u="none" strike="noStrike" dirty="0" err="1">
                <a:solidFill>
                  <a:srgbClr val="FFC000"/>
                </a:solidFill>
                <a:effectLst/>
                <a:latin typeface="Helvetica" pitchFamily="2" charset="0"/>
              </a:rPr>
              <a:t>Gramlich</a:t>
            </a:r>
            <a:r>
              <a:rPr lang="en-US" b="0" i="0" u="none" strike="noStrike" dirty="0">
                <a:solidFill>
                  <a:srgbClr val="FFC000"/>
                </a:solidFill>
                <a:effectLst/>
                <a:latin typeface="Helvetica" pitchFamily="2" charset="0"/>
              </a:rPr>
              <a:t>, John. "What the data says about gun deaths in the US." (2022).</a:t>
            </a:r>
            <a:endParaRPr lang="en-US" dirty="0">
              <a:solidFill>
                <a:srgbClr val="FFC000"/>
              </a:solidFill>
              <a:latin typeface="Helvetica" pitchFamily="2" charset="0"/>
            </a:endParaRPr>
          </a:p>
          <a:p>
            <a:pPr marL="845820" lvl="2" indent="-342900"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34990-8DD0-007C-9FA9-5616F049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Helvetica" pitchFamily="2" charset="0"/>
              </a:rPr>
              <a:t>Where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3F4D7-DA2F-575B-661C-8F12481F5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Working Together: Family/Community/Professionals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>
              <a:spcBef>
                <a:spcPts val="0"/>
              </a:spcBef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Parents</a:t>
            </a:r>
          </a:p>
          <a:p>
            <a:pPr marL="914400">
              <a:spcBef>
                <a:spcPts val="0"/>
              </a:spcBef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Police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Physicians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846-E52E-0F73-06FB-F77B682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11D0-47B4-7D3F-6238-61D6376B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Mass Shootings/Active Shooter Events While Increasing and Headline Grabbing Constitute a Tiny Percentage of Gun Deaths</a:t>
            </a:r>
          </a:p>
          <a:p>
            <a:pPr marL="0" indent="0">
              <a:buNone/>
            </a:pPr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800" dirty="0">
                <a:latin typeface="Helvetica" pitchFamily="2" charset="0"/>
              </a:rPr>
              <a:t>Mental Illness is NOT a Major Factor in Gun Violence, Expanded Mental Health Care </a:t>
            </a:r>
            <a:r>
              <a:rPr lang="en-US" sz="2800" dirty="0">
                <a:solidFill>
                  <a:srgbClr val="FF0000"/>
                </a:solidFill>
                <a:latin typeface="Helvetica" pitchFamily="2" charset="0"/>
              </a:rPr>
              <a:t>(While Necessary!!!) </a:t>
            </a:r>
            <a:r>
              <a:rPr lang="en-US" sz="2800" dirty="0">
                <a:latin typeface="Helvetica" pitchFamily="2" charset="0"/>
              </a:rPr>
              <a:t>will do Little to Curb Gun Violence</a:t>
            </a:r>
          </a:p>
          <a:p>
            <a:pPr marL="0" indent="0">
              <a:buNone/>
            </a:pPr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Richard A. "Violence and mental illness—how strong is the link?." </a:t>
            </a:r>
            <a:r>
              <a:rPr lang="en-US" sz="19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19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355, no. 20 (2006): 2064-2066.</a:t>
            </a:r>
          </a:p>
          <a:p>
            <a:pPr marL="0" indent="0">
              <a:buNone/>
            </a:pPr>
            <a:endParaRPr lang="en-US" sz="28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846-E52E-0F73-06FB-F77B682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11D0-47B4-7D3F-6238-61D6376B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Helvetica" pitchFamily="2" charset="0"/>
              </a:rPr>
              <a:t>Public Health Model is Best Means of Curbing Gun Violence</a:t>
            </a:r>
          </a:p>
          <a:p>
            <a:pPr marL="0" indent="0">
              <a:buNone/>
            </a:pPr>
            <a:endParaRPr lang="en-US" sz="2800" dirty="0"/>
          </a:p>
          <a:p>
            <a:pPr marL="845820" lvl="2" indent="-342900"/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Research</a:t>
            </a:r>
          </a:p>
          <a:p>
            <a:pPr marL="845820" lvl="2" indent="-342900"/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Risks/Prevention</a:t>
            </a:r>
          </a:p>
          <a:p>
            <a:pPr marL="845820" lvl="2" indent="-342900"/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Development of Interventions</a:t>
            </a:r>
          </a:p>
          <a:p>
            <a:pPr marL="845820" lvl="2" indent="-342900"/>
            <a:endParaRPr lang="en-US" sz="2400" dirty="0">
              <a:solidFill>
                <a:srgbClr val="FFFF00"/>
              </a:solidFill>
              <a:latin typeface="Helvetica" pitchFamily="2" charset="0"/>
            </a:endParaRPr>
          </a:p>
          <a:p>
            <a:pPr marL="502920" lvl="2" indent="0" algn="ctr">
              <a:buNone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" pitchFamily="2" charset="0"/>
              </a:rPr>
              <a:t>Promoting Communication Between Experts and Community</a:t>
            </a:r>
          </a:p>
        </p:txBody>
      </p:sp>
    </p:spTree>
    <p:extLst>
      <p:ext uri="{BB962C8B-B14F-4D97-AF65-F5344CB8AC3E}">
        <p14:creationId xmlns:p14="http://schemas.microsoft.com/office/powerpoint/2010/main" val="16221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D0846-E52E-0F73-06FB-F77B682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11D0-47B4-7D3F-6238-61D6376B4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Must Avoid False Dichotomies: </a:t>
            </a:r>
            <a:endParaRPr lang="en-US" sz="36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Ban ALL Guns! vs. No Regulation!</a:t>
            </a:r>
            <a:endParaRPr lang="en-US" sz="36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person, glasses&#10;&#10;Description automatically generated">
            <a:extLst>
              <a:ext uri="{FF2B5EF4-FFF2-40B4-BE49-F238E27FC236}">
                <a16:creationId xmlns:a16="http://schemas.microsoft.com/office/drawing/2014/main" id="{5BBFACF6-88F6-71DD-F941-5FEEEDB1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142488"/>
            <a:ext cx="6105843" cy="3419272"/>
          </a:xfrm>
          <a:prstGeom prst="rect">
            <a:avLst/>
          </a:prstGeom>
        </p:spPr>
      </p:pic>
      <p:pic>
        <p:nvPicPr>
          <p:cNvPr id="7" name="Picture 6" descr="Two 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5BB71A1-6544-F446-688D-84DB04538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3142488"/>
            <a:ext cx="3996918" cy="34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C4E8-81C6-56AD-2CC7-41131E7A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Helvetica" pitchFamily="2" charset="0"/>
              </a:rPr>
              <a:t>What We Must Acknowledge: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9EF2-E963-6BBC-282B-D31BCA77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02920" lvl="2" indent="0">
              <a:buNone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</a:rPr>
              <a:t>Even Our Best Efforts and </a:t>
            </a: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Interventions will not Eliminate Gun Violence </a:t>
            </a:r>
          </a:p>
          <a:p>
            <a:pPr marL="502920" lvl="2" indent="0"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2920" lvl="2" indent="0">
              <a:buNone/>
            </a:pPr>
            <a:r>
              <a:rPr lang="en-US" sz="2800" dirty="0">
                <a:solidFill>
                  <a:srgbClr val="FFFF00"/>
                </a:solidFill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Guns are Never the Only </a:t>
            </a: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Factor in Homicide/Suicide </a:t>
            </a:r>
          </a:p>
          <a:p>
            <a:pPr marL="502920" lvl="2" indent="0"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2920" lvl="2" indent="0">
              <a:buNone/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Gun Ownership is a Constitutional Right (As Upheld in Multiple Cases by SCOTUS)</a:t>
            </a:r>
          </a:p>
          <a:p>
            <a:pPr marL="502920" lvl="2" indent="0"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lvl="2" indent="0">
              <a:buNone/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Legitimate Reasons to Own Guns</a:t>
            </a:r>
          </a:p>
          <a:p>
            <a:pPr marL="502920" lvl="2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2920" lvl="2" indent="0">
              <a:buNone/>
            </a:pPr>
            <a:r>
              <a:rPr lang="en-US" sz="2100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Carroll, Aaron, “Guns and Public Health vol 1-4. Health Care Triage, </a:t>
            </a:r>
            <a:r>
              <a:rPr lang="en-US" sz="2100" u="sng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https://www.youtube.com/@healthcaretriage</a:t>
            </a:r>
            <a:r>
              <a:rPr lang="en-US" sz="2100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2018.</a:t>
            </a:r>
          </a:p>
          <a:p>
            <a:pPr marL="502920" lvl="2" indent="0"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C4E8-81C6-56AD-2CC7-41131E7A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Helvetica" pitchFamily="2" charset="0"/>
              </a:rPr>
              <a:t>What We Must Acknowledge: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9EF2-E963-6BBC-282B-D31BCA77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System Isn’t Working to Keep Guns Out of the Hands of People Who Shouldn’t Have Them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There is a Relationship Between Gun Ownership and Homicide and Suicide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We Need to Do Research For the Public Good Using Public Funds</a:t>
            </a: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Carroll, Aaron, “Guns and Public Health vol 1-4. Health Care Triage, </a:t>
            </a:r>
            <a:r>
              <a:rPr lang="en-US" sz="1900" u="sng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https://www.youtube.com/@healthcaretriage</a:t>
            </a:r>
            <a:r>
              <a:rPr lang="en-US" sz="1900" dirty="0">
                <a:solidFill>
                  <a:srgbClr val="FFC000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2018.</a:t>
            </a: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C4E8-81C6-56AD-2CC7-41131E7A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Helvetica" pitchFamily="2" charset="0"/>
              </a:rPr>
              <a:t>What We Must Acknowledge: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9EF2-E963-6BBC-282B-D31BCA77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Like Every Question that Matters: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Gun Violence is Complex, Multifaceted, and Requires the Expertise and Involvement of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Everyone: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Experts and Members of the Community</a:t>
            </a:r>
            <a:endParaRPr lang="en-US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4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C4E8-81C6-56AD-2CC7-41131E7A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Helvetica" pitchFamily="2" charset="0"/>
              </a:rPr>
              <a:t>What We Must Acknowledge: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69EF2-E963-6BBC-282B-D31BCA77B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Hard Questions Can Only Be Approached with Humility and Interdisciplinary Involvement</a:t>
            </a:r>
            <a:endParaRPr lang="en-US" sz="40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solidFill>
                <a:srgbClr val="FFFF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FD54-ECEE-400A-79EB-EE1B49D1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5664-6807-9BE7-34F4-F05C7320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Bauchner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Howard, Frederick P. 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Rivara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Robert O. 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Bonow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Neil M. Bressler, Mary L. Nora 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Disis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Stephan 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Heckers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S. Andrew Josephson et al. "Death by gun violence—a public health crisis."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JAMA psychiatry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74, no. 12 (2017): 1195-1196.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Butts, Jeffrey A., Caterina 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Gouvis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Roman, Lindsay Bostwick, and Jeremy R. Porter. "Cure violence: a public health model to reduce gun violence."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Annual review of public health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36 (2015): 39-53.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Carroll, Aaron, “Guns and Public Health vol 1-4. Health Care Triage, </a:t>
            </a:r>
            <a:r>
              <a:rPr lang="en-US" sz="2000" u="sng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https://www.youtube.com/@healthcaretriage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2018.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4FF3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Ferguson, Christopher J., Mark Coulson, and Jane Barnett. "Psychological profiles of school shooters: Positive directions and one big wrong turn."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Police Crisis Negotiations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11, no. 2 (2011): 141-158.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000" dirty="0">
              <a:solidFill>
                <a:srgbClr val="D4FF3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DF59-EFF1-A6A4-C406-B66C7FC7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Mass Shootings 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C26E-5522-6131-0F39-3328AD32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Using the broader term “Mass Shootings” </a:t>
            </a:r>
            <a:endParaRPr lang="en-US" sz="3200" b="1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  <a:r>
              <a:rPr lang="en-US" sz="2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690 mass shootings, 3,406 victims, 703 deaths.</a:t>
            </a:r>
            <a:endParaRPr lang="en-US" sz="2800" dirty="0">
              <a:solidFill>
                <a:srgbClr val="FF00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800" dirty="0">
              <a:effectLst/>
              <a:latin typeface="Helveti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647 mass shootings, 3,503 victims, 663 deaths.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2023 (February 17</a:t>
            </a:r>
            <a:r>
              <a:rPr lang="en-US" sz="2800" baseline="300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800" dirty="0">
                <a:solidFill>
                  <a:srgbClr val="FFFF00"/>
                </a:solidFill>
                <a:effectLst/>
                <a:latin typeface="Helvetica" pitchFamily="2" charset="0"/>
                <a:ea typeface="Calibri" panose="020F0502020204030204" pitchFamily="34" charset="0"/>
                <a:cs typeface="Arial" panose="020B0604020202020204" pitchFamily="34" charset="0"/>
              </a:rPr>
              <a:t>102 mass shootings involving 376 people, 102 deaths</a:t>
            </a:r>
            <a:endParaRPr lang="en-US" sz="2800" dirty="0">
              <a:solidFill>
                <a:srgbClr val="FFFF00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Gun Violence Archive, </a:t>
            </a:r>
            <a:r>
              <a:rPr lang="en-US" sz="18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https://www.gunviolencearchive.org</a:t>
            </a:r>
            <a:r>
              <a:rPr lang="en-US" sz="18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Feb. 25, 2023</a:t>
            </a:r>
          </a:p>
        </p:txBody>
      </p:sp>
    </p:spTree>
    <p:extLst>
      <p:ext uri="{BB962C8B-B14F-4D97-AF65-F5344CB8AC3E}">
        <p14:creationId xmlns:p14="http://schemas.microsoft.com/office/powerpoint/2010/main" val="7744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FD54-ECEE-400A-79EB-EE1B49D1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5664-6807-9BE7-34F4-F05C7320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Frierson Richard A. "Violence and mental illness—how strong is the link?."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New England journal of medicine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355, no. 20 (2006): 2064-2066.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4FF3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Gun Violence Archive, 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https://www.gunviolencearchive.org</a:t>
            </a:r>
            <a:endParaRPr lang="en-US" sz="20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 err="1">
                <a:solidFill>
                  <a:srgbClr val="D4FF3F"/>
                </a:solidFill>
                <a:effectLst/>
                <a:latin typeface="Arial" panose="020B0604020202020204" pitchFamily="34" charset="0"/>
              </a:rPr>
              <a:t>Gramlich</a:t>
            </a:r>
            <a:r>
              <a:rPr lang="en-US" sz="2000" b="0" i="0" u="none" strike="noStrike" dirty="0">
                <a:solidFill>
                  <a:srgbClr val="D4FF3F"/>
                </a:solidFill>
                <a:effectLst/>
                <a:latin typeface="Arial" panose="020B0604020202020204" pitchFamily="34" charset="0"/>
              </a:rPr>
              <a:t>, John. "What the data says about gun deaths in the US." (2022).</a:t>
            </a:r>
            <a:endParaRPr lang="en-US" sz="20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Hemenway, David, and Matthew Miller. "Public health approach to the prevention of gun violence."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000" i="1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 Med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368, no. 21 (2013): 2033-2035.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Metzl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Jonathan M., and Kenneth T. MacLeish. "Mental illness, mass shootings, and the politics of American firearms."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American journal of public health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105, no. 2 (2015): 240-249.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000" dirty="0">
              <a:solidFill>
                <a:srgbClr val="D4FF3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3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AFD54-ECEE-400A-79EB-EE1B49D1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5664-6807-9BE7-34F4-F05C7320B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4FF3F"/>
              </a:solidFill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Ranney, Megan, “How the Public Health Approach Can Solve Gun Violence,” TEDx 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Providence,</a:t>
            </a:r>
            <a:r>
              <a:rPr lang="en-US" sz="2000" dirty="0" err="1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://www.ted.com/talks/megan_ranney_how_the_public_health_approach_can_solve_gun_violence</a:t>
            </a:r>
            <a:r>
              <a:rPr lang="en-US" sz="2000" dirty="0">
                <a:solidFill>
                  <a:srgbClr val="D4FF3F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October 22, 2019.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D4FF3F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Stuart, Heather. "Violence and mental illness: an overview."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 psychiatry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2, no. 2 (2003): 121.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Webster, Daniel W. "Public health approaches to reducing community gun violence." </a:t>
            </a:r>
            <a:r>
              <a:rPr lang="en-US" sz="2000" i="1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Daedalus</a:t>
            </a:r>
            <a:r>
              <a:rPr lang="en-US" sz="2000" dirty="0">
                <a:solidFill>
                  <a:srgbClr val="D4FF3F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151, no. 1 (2022): 38-48.</a:t>
            </a:r>
          </a:p>
          <a:p>
            <a:pPr marL="0" indent="0">
              <a:buNone/>
            </a:pPr>
            <a:endParaRPr lang="en-US" sz="2000" dirty="0">
              <a:solidFill>
                <a:srgbClr val="D4FF3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716" y="381000"/>
            <a:ext cx="4332685" cy="12192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Helvetica" pitchFamily="2" charset="0"/>
              </a:rPr>
              <a:t>“Explaining” Mass Shootings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2438400"/>
            <a:ext cx="4180954" cy="3348094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EBB53E4-EACD-5745-A084-08BEEEFE6AA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 b="15210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D2E0ADB-257B-F544-ADEE-5200413BC4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" r="2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577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B2B56-21F6-994F-81DF-DD7BC9617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85800"/>
            <a:ext cx="4648200" cy="5810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FA6C87-8DBC-FF4B-9292-2525E8ED2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811473"/>
            <a:ext cx="4993590" cy="55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Helvetica" pitchFamily="2" charset="0"/>
              </a:rPr>
              <a:t>Explaining Mass Shootings</a:t>
            </a:r>
          </a:p>
        </p:txBody>
      </p:sp>
      <p:pic>
        <p:nvPicPr>
          <p:cNvPr id="3" name="Picture 2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828800"/>
            <a:ext cx="5714144" cy="3581400"/>
          </a:xfrm>
          <a:prstGeom prst="rect">
            <a:avLst/>
          </a:prstGeom>
        </p:spPr>
      </p:pic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3276600"/>
            <a:ext cx="4648200" cy="32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6CCDD-DC38-BC49-B997-C4F8F4CD7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731477"/>
            <a:ext cx="54864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2C792-6DCC-EB46-9C67-2260A713D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731477"/>
            <a:ext cx="5456297" cy="4126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E0221C-F5D0-0348-9BFD-FEF92F0D8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329144"/>
            <a:ext cx="3581400" cy="23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Helvetica" pitchFamily="2" charset="0"/>
                <a:cs typeface="Avenir Heavy"/>
              </a:rPr>
              <a:t>Mental Illness in Criminal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67" y="1897530"/>
            <a:ext cx="10146776" cy="43553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  <a:p>
            <a:pPr marL="0" indent="0">
              <a:buNone/>
            </a:pPr>
            <a:r>
              <a:rPr lang="en-US" sz="32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M’Naghten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 Rule: 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6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  <a:p>
            <a:pPr marL="274320" lvl="1" indent="0">
              <a:buNone/>
            </a:pPr>
            <a:r>
              <a:rPr lang="en-US" sz="3200" dirty="0">
                <a:solidFill>
                  <a:srgbClr val="FFA83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Did the defendant know that the act was wrong at the time that it was committed?</a:t>
            </a:r>
          </a:p>
          <a:p>
            <a:pPr marL="274320" lvl="1" indent="0">
              <a:buNone/>
            </a:pPr>
            <a:endParaRPr lang="en-US" sz="36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  <a:p>
            <a:pPr marL="274320" lvl="1" indent="0" algn="ctr">
              <a:buNone/>
            </a:pPr>
            <a:r>
              <a:rPr lang="en-US" sz="28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Helvetica" pitchFamily="2" charset="0"/>
                <a:cs typeface="Arial"/>
              </a:rPr>
              <a:t>“Cognitive Prong”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  <a:p>
            <a:pPr marL="274320" lvl="1" indent="0">
              <a:buNone/>
            </a:pP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Helvetica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88111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-3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1909</Words>
  <Application>Microsoft Macintosh PowerPoint</Application>
  <PresentationFormat>Custom</PresentationFormat>
  <Paragraphs>311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Consolas</vt:lpstr>
      <vt:lpstr>Helvetica</vt:lpstr>
      <vt:lpstr>Helvetica Neue</vt:lpstr>
      <vt:lpstr>TS102804846-3</vt:lpstr>
      <vt:lpstr>Beyond Mass Shootings and Mental Illness  Gun Violence as a  Public Health Crisis</vt:lpstr>
      <vt:lpstr>PowerPoint Presentation</vt:lpstr>
      <vt:lpstr>Mass Shootings in America</vt:lpstr>
      <vt:lpstr>Mass Shootings in America</vt:lpstr>
      <vt:lpstr>“Explaining” Mass Shootings</vt:lpstr>
      <vt:lpstr>PowerPoint Presentation</vt:lpstr>
      <vt:lpstr>Explaining Mass Shootings</vt:lpstr>
      <vt:lpstr>PowerPoint Presentation</vt:lpstr>
      <vt:lpstr>Mental Illness in Criminal Context</vt:lpstr>
      <vt:lpstr>Mental Illness in a Criminal Context</vt:lpstr>
      <vt:lpstr>Mass Shootings and Mental Illness</vt:lpstr>
      <vt:lpstr>Mass Shootings and Mental Illness</vt:lpstr>
      <vt:lpstr>“Most Mass Shooters are not Mentally Ill”</vt:lpstr>
      <vt:lpstr>Expanding our Focus</vt:lpstr>
      <vt:lpstr>Gun Violence and Public Health</vt:lpstr>
      <vt:lpstr>Why is there so little research regarding gun violence?</vt:lpstr>
      <vt:lpstr>Why is there so little research regarding gun violence?</vt:lpstr>
      <vt:lpstr>Why is there so little research regarding gun violence?</vt:lpstr>
      <vt:lpstr>Why is there so little research regarding gun violence?</vt:lpstr>
      <vt:lpstr>Why is there so little research regarding gun violence?</vt:lpstr>
      <vt:lpstr>Why is there so little research regarding gun violence?</vt:lpstr>
      <vt:lpstr>Beyond the Dickey Amendment</vt:lpstr>
      <vt:lpstr>Beyond the Dickey Amendment</vt:lpstr>
      <vt:lpstr>Beyond the Dickey Amendment</vt:lpstr>
      <vt:lpstr>Beyond the Dickey Amendment</vt:lpstr>
      <vt:lpstr>Identifying Risk</vt:lpstr>
      <vt:lpstr>Identifying Risk</vt:lpstr>
      <vt:lpstr>Protective Factors</vt:lpstr>
      <vt:lpstr>Where to Start</vt:lpstr>
      <vt:lpstr>Where to Start</vt:lpstr>
      <vt:lpstr>Where to Start</vt:lpstr>
      <vt:lpstr>Conclusions</vt:lpstr>
      <vt:lpstr>Conclusions</vt:lpstr>
      <vt:lpstr>Conclusions</vt:lpstr>
      <vt:lpstr>What We Must Acknowledge:</vt:lpstr>
      <vt:lpstr>What We Must Acknowledge:</vt:lpstr>
      <vt:lpstr>What We Must Acknowledge:</vt:lpstr>
      <vt:lpstr>What We Must Acknowledge:</vt:lpstr>
      <vt:lpstr>Citations</vt:lpstr>
      <vt:lpstr>Citations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Duer</dc:creator>
  <cp:keywords/>
  <cp:lastModifiedBy/>
  <cp:revision>1</cp:revision>
  <dcterms:created xsi:type="dcterms:W3CDTF">2014-09-04T03:08:48Z</dcterms:created>
  <dcterms:modified xsi:type="dcterms:W3CDTF">2023-03-01T14:10:08Z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