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5"/>
  </p:notesMasterIdLst>
  <p:sldIdLst>
    <p:sldId id="256" r:id="rId2"/>
    <p:sldId id="275" r:id="rId3"/>
    <p:sldId id="304" r:id="rId4"/>
    <p:sldId id="388" r:id="rId5"/>
    <p:sldId id="303" r:id="rId6"/>
    <p:sldId id="390" r:id="rId7"/>
    <p:sldId id="305" r:id="rId8"/>
    <p:sldId id="391" r:id="rId9"/>
    <p:sldId id="257" r:id="rId10"/>
    <p:sldId id="258" r:id="rId11"/>
    <p:sldId id="312" r:id="rId12"/>
    <p:sldId id="313" r:id="rId13"/>
    <p:sldId id="311" r:id="rId14"/>
    <p:sldId id="264" r:id="rId15"/>
    <p:sldId id="393" r:id="rId16"/>
    <p:sldId id="376" r:id="rId17"/>
    <p:sldId id="377" r:id="rId18"/>
    <p:sldId id="375" r:id="rId19"/>
    <p:sldId id="394" r:id="rId20"/>
    <p:sldId id="378" r:id="rId21"/>
    <p:sldId id="379" r:id="rId22"/>
    <p:sldId id="384" r:id="rId23"/>
    <p:sldId id="310" r:id="rId24"/>
    <p:sldId id="389" r:id="rId25"/>
    <p:sldId id="380" r:id="rId26"/>
    <p:sldId id="381" r:id="rId27"/>
    <p:sldId id="382" r:id="rId28"/>
    <p:sldId id="383" r:id="rId29"/>
    <p:sldId id="386" r:id="rId30"/>
    <p:sldId id="385" r:id="rId31"/>
    <p:sldId id="387" r:id="rId32"/>
    <p:sldId id="392" r:id="rId33"/>
    <p:sldId id="27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20ADC-22D4-40FA-9D6E-DA5F6323D3CF}" v="2" dt="2023-11-10T18:57:27.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510" autoAdjust="0"/>
  </p:normalViewPr>
  <p:slideViewPr>
    <p:cSldViewPr snapToGrid="0" showGuides="1">
      <p:cViewPr varScale="1">
        <p:scale>
          <a:sx n="76" d="100"/>
          <a:sy n="76" d="100"/>
        </p:scale>
        <p:origin x="1896" y="7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jpg"/><Relationship Id="rId4" Type="http://schemas.openxmlformats.org/officeDocument/2006/relationships/image" Target="../media/image92.pn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66.svg"/></Relationships>
</file>

<file path=ppt/diagrams/_rels/data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88.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jpg"/><Relationship Id="rId4" Type="http://schemas.openxmlformats.org/officeDocument/2006/relationships/image" Target="../media/image9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6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08B2CED4-E622-4706-AD76-10FC79455A70}" type="doc">
      <dgm:prSet loTypeId="urn:microsoft.com/office/officeart/2005/8/layout/cycle8" loCatId="cycle" qsTypeId="urn:microsoft.com/office/officeart/2005/8/quickstyle/simple4" qsCatId="simple" csTypeId="urn:microsoft.com/office/officeart/2005/8/colors/accent2_2" csCatId="accent2"/>
      <dgm:spPr/>
      <dgm:t>
        <a:bodyPr/>
        <a:lstStyle/>
        <a:p>
          <a:endParaRPr lang="en-US"/>
        </a:p>
      </dgm:t>
    </dgm:pt>
    <dgm:pt modelId="{ECB4058A-75A2-411B-A37C-5D2BE4C01E96}">
      <dgm:prSet/>
      <dgm:spPr/>
      <dgm:t>
        <a:bodyPr/>
        <a:lstStyle/>
        <a:p>
          <a:r>
            <a:rPr lang="en-US"/>
            <a:t>Epidemiology</a:t>
          </a:r>
        </a:p>
      </dgm:t>
    </dgm:pt>
    <dgm:pt modelId="{6024BAAD-74F8-4B7E-AA3E-91ADCC2C9E09}" type="parTrans" cxnId="{855CCC85-9469-410C-8479-BA7BAC13A04F}">
      <dgm:prSet/>
      <dgm:spPr/>
      <dgm:t>
        <a:bodyPr/>
        <a:lstStyle/>
        <a:p>
          <a:endParaRPr lang="en-US"/>
        </a:p>
      </dgm:t>
    </dgm:pt>
    <dgm:pt modelId="{BD4DAFC7-02D8-4262-A2AF-81B5F550CFFB}" type="sibTrans" cxnId="{855CCC85-9469-410C-8479-BA7BAC13A04F}">
      <dgm:prSet/>
      <dgm:spPr/>
      <dgm:t>
        <a:bodyPr/>
        <a:lstStyle/>
        <a:p>
          <a:endParaRPr lang="en-US"/>
        </a:p>
      </dgm:t>
    </dgm:pt>
    <dgm:pt modelId="{7B4037A9-C8E8-4E11-86A6-81A8887B0DD1}">
      <dgm:prSet/>
      <dgm:spPr/>
      <dgm:t>
        <a:bodyPr/>
        <a:lstStyle/>
        <a:p>
          <a:r>
            <a:rPr lang="en-US"/>
            <a:t>Engineering</a:t>
          </a:r>
        </a:p>
      </dgm:t>
    </dgm:pt>
    <dgm:pt modelId="{EC00029F-26FA-411B-841C-6BCAB5A12E5A}" type="parTrans" cxnId="{29A74484-D951-4615-8886-39CD60BE77A9}">
      <dgm:prSet/>
      <dgm:spPr/>
      <dgm:t>
        <a:bodyPr/>
        <a:lstStyle/>
        <a:p>
          <a:endParaRPr lang="en-US"/>
        </a:p>
      </dgm:t>
    </dgm:pt>
    <dgm:pt modelId="{E073857F-BD71-4CCC-8ECC-C9D72E91ADA7}" type="sibTrans" cxnId="{29A74484-D951-4615-8886-39CD60BE77A9}">
      <dgm:prSet/>
      <dgm:spPr/>
      <dgm:t>
        <a:bodyPr/>
        <a:lstStyle/>
        <a:p>
          <a:endParaRPr lang="en-US"/>
        </a:p>
      </dgm:t>
    </dgm:pt>
    <dgm:pt modelId="{3C6E983B-5FBD-482F-AD12-FF945447C3D1}">
      <dgm:prSet/>
      <dgm:spPr/>
      <dgm:t>
        <a:bodyPr/>
        <a:lstStyle/>
        <a:p>
          <a:r>
            <a:rPr lang="en-US"/>
            <a:t>Geography</a:t>
          </a:r>
        </a:p>
      </dgm:t>
    </dgm:pt>
    <dgm:pt modelId="{A899F176-FB9D-4728-88B1-C3436CBD5692}" type="parTrans" cxnId="{BC2CA9EF-3635-48C0-97B0-CCCEB7D3DABC}">
      <dgm:prSet/>
      <dgm:spPr/>
      <dgm:t>
        <a:bodyPr/>
        <a:lstStyle/>
        <a:p>
          <a:endParaRPr lang="en-US"/>
        </a:p>
      </dgm:t>
    </dgm:pt>
    <dgm:pt modelId="{A9BD966F-82F2-4BFE-A525-039F5B989DF2}" type="sibTrans" cxnId="{BC2CA9EF-3635-48C0-97B0-CCCEB7D3DABC}">
      <dgm:prSet/>
      <dgm:spPr/>
      <dgm:t>
        <a:bodyPr/>
        <a:lstStyle/>
        <a:p>
          <a:endParaRPr lang="en-US"/>
        </a:p>
      </dgm:t>
    </dgm:pt>
    <dgm:pt modelId="{F55AA2A0-DE1E-4077-A931-4216AA1F856D}">
      <dgm:prSet/>
      <dgm:spPr/>
      <dgm:t>
        <a:bodyPr/>
        <a:lstStyle/>
        <a:p>
          <a:r>
            <a:rPr lang="en-US"/>
            <a:t>Nursing</a:t>
          </a:r>
        </a:p>
      </dgm:t>
    </dgm:pt>
    <dgm:pt modelId="{6DA593FD-22E9-45EB-A9AF-92B5678085B9}" type="parTrans" cxnId="{A9E3F739-CCD4-4B54-9B9C-35369F990F69}">
      <dgm:prSet/>
      <dgm:spPr/>
      <dgm:t>
        <a:bodyPr/>
        <a:lstStyle/>
        <a:p>
          <a:endParaRPr lang="en-US"/>
        </a:p>
      </dgm:t>
    </dgm:pt>
    <dgm:pt modelId="{6C55DC61-0E23-413B-9A2E-202426442EB7}" type="sibTrans" cxnId="{A9E3F739-CCD4-4B54-9B9C-35369F990F69}">
      <dgm:prSet/>
      <dgm:spPr/>
      <dgm:t>
        <a:bodyPr/>
        <a:lstStyle/>
        <a:p>
          <a:endParaRPr lang="en-US"/>
        </a:p>
      </dgm:t>
    </dgm:pt>
    <dgm:pt modelId="{F69AE7AB-77B6-46D2-AF79-B5BDE90B85EA}">
      <dgm:prSet/>
      <dgm:spPr/>
      <dgm:t>
        <a:bodyPr/>
        <a:lstStyle/>
        <a:p>
          <a:r>
            <a:rPr lang="en-US"/>
            <a:t>Health Policy</a:t>
          </a:r>
        </a:p>
      </dgm:t>
    </dgm:pt>
    <dgm:pt modelId="{A6DD09C2-608D-4CB9-9E54-E6EBC8EABBEA}" type="parTrans" cxnId="{79EC51D9-D998-4F94-9E8B-6194AFE7E31B}">
      <dgm:prSet/>
      <dgm:spPr/>
      <dgm:t>
        <a:bodyPr/>
        <a:lstStyle/>
        <a:p>
          <a:endParaRPr lang="en-US"/>
        </a:p>
      </dgm:t>
    </dgm:pt>
    <dgm:pt modelId="{7C166C7F-9440-4DAD-A361-382313C41352}" type="sibTrans" cxnId="{79EC51D9-D998-4F94-9E8B-6194AFE7E31B}">
      <dgm:prSet/>
      <dgm:spPr/>
      <dgm:t>
        <a:bodyPr/>
        <a:lstStyle/>
        <a:p>
          <a:endParaRPr lang="en-US"/>
        </a:p>
      </dgm:t>
    </dgm:pt>
    <dgm:pt modelId="{EF9B58E9-E946-4C60-A940-CCF6E660E213}">
      <dgm:prSet/>
      <dgm:spPr/>
      <dgm:t>
        <a:bodyPr/>
        <a:lstStyle/>
        <a:p>
          <a:r>
            <a:rPr lang="en-US"/>
            <a:t>Public Health Practitioners</a:t>
          </a:r>
        </a:p>
      </dgm:t>
    </dgm:pt>
    <dgm:pt modelId="{0E955E36-E172-4264-BA06-B207CD7E4ABE}" type="parTrans" cxnId="{540F6BB8-0CBF-4E09-BE0A-03436442D295}">
      <dgm:prSet/>
      <dgm:spPr/>
      <dgm:t>
        <a:bodyPr/>
        <a:lstStyle/>
        <a:p>
          <a:endParaRPr lang="en-US"/>
        </a:p>
      </dgm:t>
    </dgm:pt>
    <dgm:pt modelId="{F1ABECD3-076C-4570-BF18-8D7BC25C40F7}" type="sibTrans" cxnId="{540F6BB8-0CBF-4E09-BE0A-03436442D295}">
      <dgm:prSet/>
      <dgm:spPr/>
      <dgm:t>
        <a:bodyPr/>
        <a:lstStyle/>
        <a:p>
          <a:endParaRPr lang="en-US"/>
        </a:p>
      </dgm:t>
    </dgm:pt>
    <dgm:pt modelId="{86D31D6C-8881-4C3F-8C00-E154EE2D367F}">
      <dgm:prSet/>
      <dgm:spPr/>
      <dgm:t>
        <a:bodyPr/>
        <a:lstStyle/>
        <a:p>
          <a:r>
            <a:rPr lang="en-US"/>
            <a:t>Emergency Managers</a:t>
          </a:r>
        </a:p>
      </dgm:t>
    </dgm:pt>
    <dgm:pt modelId="{C7DBF770-E1BA-40DC-83BE-766C4A6164B2}" type="parTrans" cxnId="{5CC0B756-7F54-4305-960D-69DF63103421}">
      <dgm:prSet/>
      <dgm:spPr/>
      <dgm:t>
        <a:bodyPr/>
        <a:lstStyle/>
        <a:p>
          <a:endParaRPr lang="en-US"/>
        </a:p>
      </dgm:t>
    </dgm:pt>
    <dgm:pt modelId="{0A671F88-2454-4EB7-A306-259B41C339AF}" type="sibTrans" cxnId="{5CC0B756-7F54-4305-960D-69DF63103421}">
      <dgm:prSet/>
      <dgm:spPr/>
      <dgm:t>
        <a:bodyPr/>
        <a:lstStyle/>
        <a:p>
          <a:endParaRPr lang="en-US"/>
        </a:p>
      </dgm:t>
    </dgm:pt>
    <dgm:pt modelId="{D2D6DCCE-4681-4DFD-96EA-44C00C256014}" type="pres">
      <dgm:prSet presAssocID="{08B2CED4-E622-4706-AD76-10FC79455A70}" presName="compositeShape" presStyleCnt="0">
        <dgm:presLayoutVars>
          <dgm:chMax val="7"/>
          <dgm:dir/>
          <dgm:resizeHandles val="exact"/>
        </dgm:presLayoutVars>
      </dgm:prSet>
      <dgm:spPr/>
    </dgm:pt>
    <dgm:pt modelId="{4CD2D354-8EFF-4499-BFD3-3C27F5152E85}" type="pres">
      <dgm:prSet presAssocID="{08B2CED4-E622-4706-AD76-10FC79455A70}" presName="wedge1" presStyleLbl="node1" presStyleIdx="0" presStyleCnt="7"/>
      <dgm:spPr/>
    </dgm:pt>
    <dgm:pt modelId="{9583AA2B-BD91-4BEC-BBE8-E7170C8E7695}" type="pres">
      <dgm:prSet presAssocID="{08B2CED4-E622-4706-AD76-10FC79455A70}" presName="dummy1a" presStyleCnt="0"/>
      <dgm:spPr/>
    </dgm:pt>
    <dgm:pt modelId="{07E76519-3BAA-4805-B9A2-E3D41B6DFA0A}" type="pres">
      <dgm:prSet presAssocID="{08B2CED4-E622-4706-AD76-10FC79455A70}" presName="dummy1b" presStyleCnt="0"/>
      <dgm:spPr/>
    </dgm:pt>
    <dgm:pt modelId="{3FECBE33-EA9B-4C15-9509-DD4DBECBD60C}" type="pres">
      <dgm:prSet presAssocID="{08B2CED4-E622-4706-AD76-10FC79455A70}" presName="wedge1Tx" presStyleLbl="node1" presStyleIdx="0" presStyleCnt="7">
        <dgm:presLayoutVars>
          <dgm:chMax val="0"/>
          <dgm:chPref val="0"/>
          <dgm:bulletEnabled val="1"/>
        </dgm:presLayoutVars>
      </dgm:prSet>
      <dgm:spPr/>
    </dgm:pt>
    <dgm:pt modelId="{F4A2C132-8BBF-422D-9DAB-31ADB6D4320C}" type="pres">
      <dgm:prSet presAssocID="{08B2CED4-E622-4706-AD76-10FC79455A70}" presName="wedge2" presStyleLbl="node1" presStyleIdx="1" presStyleCnt="7"/>
      <dgm:spPr/>
    </dgm:pt>
    <dgm:pt modelId="{D7245711-8FFB-48B7-8A68-48C9C83F149C}" type="pres">
      <dgm:prSet presAssocID="{08B2CED4-E622-4706-AD76-10FC79455A70}" presName="dummy2a" presStyleCnt="0"/>
      <dgm:spPr/>
    </dgm:pt>
    <dgm:pt modelId="{CCF2586B-6E59-4ACD-B62B-19FE160C11AC}" type="pres">
      <dgm:prSet presAssocID="{08B2CED4-E622-4706-AD76-10FC79455A70}" presName="dummy2b" presStyleCnt="0"/>
      <dgm:spPr/>
    </dgm:pt>
    <dgm:pt modelId="{DECAE7C3-602B-46FF-AFD8-E91F6F5A88CF}" type="pres">
      <dgm:prSet presAssocID="{08B2CED4-E622-4706-AD76-10FC79455A70}" presName="wedge2Tx" presStyleLbl="node1" presStyleIdx="1" presStyleCnt="7">
        <dgm:presLayoutVars>
          <dgm:chMax val="0"/>
          <dgm:chPref val="0"/>
          <dgm:bulletEnabled val="1"/>
        </dgm:presLayoutVars>
      </dgm:prSet>
      <dgm:spPr/>
    </dgm:pt>
    <dgm:pt modelId="{6730F495-212C-41D8-A4DD-EBDED4AF42E4}" type="pres">
      <dgm:prSet presAssocID="{08B2CED4-E622-4706-AD76-10FC79455A70}" presName="wedge3" presStyleLbl="node1" presStyleIdx="2" presStyleCnt="7"/>
      <dgm:spPr/>
    </dgm:pt>
    <dgm:pt modelId="{73ED303B-F2DA-454F-B251-93B670061EE0}" type="pres">
      <dgm:prSet presAssocID="{08B2CED4-E622-4706-AD76-10FC79455A70}" presName="dummy3a" presStyleCnt="0"/>
      <dgm:spPr/>
    </dgm:pt>
    <dgm:pt modelId="{50DBE157-93D4-4B6E-8D80-AC2D060DBF67}" type="pres">
      <dgm:prSet presAssocID="{08B2CED4-E622-4706-AD76-10FC79455A70}" presName="dummy3b" presStyleCnt="0"/>
      <dgm:spPr/>
    </dgm:pt>
    <dgm:pt modelId="{8C1D6620-53D3-46D6-81A6-0EC02E0CB80E}" type="pres">
      <dgm:prSet presAssocID="{08B2CED4-E622-4706-AD76-10FC79455A70}" presName="wedge3Tx" presStyleLbl="node1" presStyleIdx="2" presStyleCnt="7">
        <dgm:presLayoutVars>
          <dgm:chMax val="0"/>
          <dgm:chPref val="0"/>
          <dgm:bulletEnabled val="1"/>
        </dgm:presLayoutVars>
      </dgm:prSet>
      <dgm:spPr/>
    </dgm:pt>
    <dgm:pt modelId="{F5ACBBF9-91E6-4322-94D7-DE08F2474D2F}" type="pres">
      <dgm:prSet presAssocID="{08B2CED4-E622-4706-AD76-10FC79455A70}" presName="wedge4" presStyleLbl="node1" presStyleIdx="3" presStyleCnt="7"/>
      <dgm:spPr/>
    </dgm:pt>
    <dgm:pt modelId="{7961CFCF-93E1-4AF0-B1E3-4F73E0FA828F}" type="pres">
      <dgm:prSet presAssocID="{08B2CED4-E622-4706-AD76-10FC79455A70}" presName="dummy4a" presStyleCnt="0"/>
      <dgm:spPr/>
    </dgm:pt>
    <dgm:pt modelId="{B83B96FC-C47F-4588-9A7A-4963241099D9}" type="pres">
      <dgm:prSet presAssocID="{08B2CED4-E622-4706-AD76-10FC79455A70}" presName="dummy4b" presStyleCnt="0"/>
      <dgm:spPr/>
    </dgm:pt>
    <dgm:pt modelId="{93B92772-C830-4FF0-98A9-3E2F69F4C42B}" type="pres">
      <dgm:prSet presAssocID="{08B2CED4-E622-4706-AD76-10FC79455A70}" presName="wedge4Tx" presStyleLbl="node1" presStyleIdx="3" presStyleCnt="7">
        <dgm:presLayoutVars>
          <dgm:chMax val="0"/>
          <dgm:chPref val="0"/>
          <dgm:bulletEnabled val="1"/>
        </dgm:presLayoutVars>
      </dgm:prSet>
      <dgm:spPr/>
    </dgm:pt>
    <dgm:pt modelId="{A85A2B84-EC99-4800-BC90-2BC421E96CBD}" type="pres">
      <dgm:prSet presAssocID="{08B2CED4-E622-4706-AD76-10FC79455A70}" presName="wedge5" presStyleLbl="node1" presStyleIdx="4" presStyleCnt="7"/>
      <dgm:spPr/>
    </dgm:pt>
    <dgm:pt modelId="{1911A346-6E01-41DC-A313-233D8D4F45C5}" type="pres">
      <dgm:prSet presAssocID="{08B2CED4-E622-4706-AD76-10FC79455A70}" presName="dummy5a" presStyleCnt="0"/>
      <dgm:spPr/>
    </dgm:pt>
    <dgm:pt modelId="{44A4F5B5-EF83-4AC6-9600-4B1F573437F3}" type="pres">
      <dgm:prSet presAssocID="{08B2CED4-E622-4706-AD76-10FC79455A70}" presName="dummy5b" presStyleCnt="0"/>
      <dgm:spPr/>
    </dgm:pt>
    <dgm:pt modelId="{A9E496E4-960A-4064-818B-D1D23DBB7200}" type="pres">
      <dgm:prSet presAssocID="{08B2CED4-E622-4706-AD76-10FC79455A70}" presName="wedge5Tx" presStyleLbl="node1" presStyleIdx="4" presStyleCnt="7">
        <dgm:presLayoutVars>
          <dgm:chMax val="0"/>
          <dgm:chPref val="0"/>
          <dgm:bulletEnabled val="1"/>
        </dgm:presLayoutVars>
      </dgm:prSet>
      <dgm:spPr/>
    </dgm:pt>
    <dgm:pt modelId="{63E0CCEE-41A5-49B9-A07C-3C13688C418C}" type="pres">
      <dgm:prSet presAssocID="{08B2CED4-E622-4706-AD76-10FC79455A70}" presName="wedge6" presStyleLbl="node1" presStyleIdx="5" presStyleCnt="7"/>
      <dgm:spPr/>
    </dgm:pt>
    <dgm:pt modelId="{D9C11072-6CB2-4844-85A9-E9E0C499D841}" type="pres">
      <dgm:prSet presAssocID="{08B2CED4-E622-4706-AD76-10FC79455A70}" presName="dummy6a" presStyleCnt="0"/>
      <dgm:spPr/>
    </dgm:pt>
    <dgm:pt modelId="{6D1345D1-1843-4569-9588-A97562DEF8DD}" type="pres">
      <dgm:prSet presAssocID="{08B2CED4-E622-4706-AD76-10FC79455A70}" presName="dummy6b" presStyleCnt="0"/>
      <dgm:spPr/>
    </dgm:pt>
    <dgm:pt modelId="{44A5AF0A-7F12-41B9-98D0-E5F7C98CFE30}" type="pres">
      <dgm:prSet presAssocID="{08B2CED4-E622-4706-AD76-10FC79455A70}" presName="wedge6Tx" presStyleLbl="node1" presStyleIdx="5" presStyleCnt="7">
        <dgm:presLayoutVars>
          <dgm:chMax val="0"/>
          <dgm:chPref val="0"/>
          <dgm:bulletEnabled val="1"/>
        </dgm:presLayoutVars>
      </dgm:prSet>
      <dgm:spPr/>
    </dgm:pt>
    <dgm:pt modelId="{F441F3D6-7A48-438A-BD07-48AD67FCCAF0}" type="pres">
      <dgm:prSet presAssocID="{08B2CED4-E622-4706-AD76-10FC79455A70}" presName="wedge7" presStyleLbl="node1" presStyleIdx="6" presStyleCnt="7"/>
      <dgm:spPr/>
    </dgm:pt>
    <dgm:pt modelId="{8A6586BA-B67A-4473-825D-D79F37955B25}" type="pres">
      <dgm:prSet presAssocID="{08B2CED4-E622-4706-AD76-10FC79455A70}" presName="dummy7a" presStyleCnt="0"/>
      <dgm:spPr/>
    </dgm:pt>
    <dgm:pt modelId="{727DDFD4-65AC-44DC-BD3E-5680713A8E0A}" type="pres">
      <dgm:prSet presAssocID="{08B2CED4-E622-4706-AD76-10FC79455A70}" presName="dummy7b" presStyleCnt="0"/>
      <dgm:spPr/>
    </dgm:pt>
    <dgm:pt modelId="{49AFCFFF-23D5-44C0-BFCB-1684E968BF76}" type="pres">
      <dgm:prSet presAssocID="{08B2CED4-E622-4706-AD76-10FC79455A70}" presName="wedge7Tx" presStyleLbl="node1" presStyleIdx="6" presStyleCnt="7">
        <dgm:presLayoutVars>
          <dgm:chMax val="0"/>
          <dgm:chPref val="0"/>
          <dgm:bulletEnabled val="1"/>
        </dgm:presLayoutVars>
      </dgm:prSet>
      <dgm:spPr/>
    </dgm:pt>
    <dgm:pt modelId="{781F2BA5-69A0-48B8-A0B7-907E0AF17ECF}" type="pres">
      <dgm:prSet presAssocID="{BD4DAFC7-02D8-4262-A2AF-81B5F550CFFB}" presName="arrowWedge1" presStyleLbl="fgSibTrans2D1" presStyleIdx="0" presStyleCnt="7"/>
      <dgm:spPr/>
    </dgm:pt>
    <dgm:pt modelId="{262A16EF-5F69-487D-B541-DFC8C68369BF}" type="pres">
      <dgm:prSet presAssocID="{E073857F-BD71-4CCC-8ECC-C9D72E91ADA7}" presName="arrowWedge2" presStyleLbl="fgSibTrans2D1" presStyleIdx="1" presStyleCnt="7"/>
      <dgm:spPr/>
    </dgm:pt>
    <dgm:pt modelId="{E3842DB9-89E8-4EE6-B80D-810407A1F067}" type="pres">
      <dgm:prSet presAssocID="{A9BD966F-82F2-4BFE-A525-039F5B989DF2}" presName="arrowWedge3" presStyleLbl="fgSibTrans2D1" presStyleIdx="2" presStyleCnt="7"/>
      <dgm:spPr/>
    </dgm:pt>
    <dgm:pt modelId="{F4964BB6-EF39-41C8-B7F8-A6B1B249EDE5}" type="pres">
      <dgm:prSet presAssocID="{6C55DC61-0E23-413B-9A2E-202426442EB7}" presName="arrowWedge4" presStyleLbl="fgSibTrans2D1" presStyleIdx="3" presStyleCnt="7"/>
      <dgm:spPr/>
    </dgm:pt>
    <dgm:pt modelId="{C7B39EE5-2047-44CC-B78B-A3454714C73C}" type="pres">
      <dgm:prSet presAssocID="{7C166C7F-9440-4DAD-A361-382313C41352}" presName="arrowWedge5" presStyleLbl="fgSibTrans2D1" presStyleIdx="4" presStyleCnt="7"/>
      <dgm:spPr/>
    </dgm:pt>
    <dgm:pt modelId="{88B4FAFD-CDC8-490D-B2BF-8865803AC10E}" type="pres">
      <dgm:prSet presAssocID="{F1ABECD3-076C-4570-BF18-8D7BC25C40F7}" presName="arrowWedge6" presStyleLbl="fgSibTrans2D1" presStyleIdx="5" presStyleCnt="7"/>
      <dgm:spPr/>
    </dgm:pt>
    <dgm:pt modelId="{86505ACA-1FB8-44CE-8F3D-6A96149A20DC}" type="pres">
      <dgm:prSet presAssocID="{0A671F88-2454-4EB7-A306-259B41C339AF}" presName="arrowWedge7" presStyleLbl="fgSibTrans2D1" presStyleIdx="6" presStyleCnt="7"/>
      <dgm:spPr/>
    </dgm:pt>
  </dgm:ptLst>
  <dgm:cxnLst>
    <dgm:cxn modelId="{C198E701-0F84-4D39-A28A-17C5F529331B}" type="presOf" srcId="{EF9B58E9-E946-4C60-A940-CCF6E660E213}" destId="{44A5AF0A-7F12-41B9-98D0-E5F7C98CFE30}" srcOrd="1" destOrd="0" presId="urn:microsoft.com/office/officeart/2005/8/layout/cycle8"/>
    <dgm:cxn modelId="{7C0E561D-60F5-436A-B1A4-A4EC78190374}" type="presOf" srcId="{08B2CED4-E622-4706-AD76-10FC79455A70}" destId="{D2D6DCCE-4681-4DFD-96EA-44C00C256014}" srcOrd="0" destOrd="0" presId="urn:microsoft.com/office/officeart/2005/8/layout/cycle8"/>
    <dgm:cxn modelId="{2CEBA52A-4960-41F9-B464-D36BD3BB2B47}" type="presOf" srcId="{EF9B58E9-E946-4C60-A940-CCF6E660E213}" destId="{63E0CCEE-41A5-49B9-A07C-3C13688C418C}" srcOrd="0" destOrd="0" presId="urn:microsoft.com/office/officeart/2005/8/layout/cycle8"/>
    <dgm:cxn modelId="{A9E3F739-CCD4-4B54-9B9C-35369F990F69}" srcId="{08B2CED4-E622-4706-AD76-10FC79455A70}" destId="{F55AA2A0-DE1E-4077-A931-4216AA1F856D}" srcOrd="3" destOrd="0" parTransId="{6DA593FD-22E9-45EB-A9AF-92B5678085B9}" sibTransId="{6C55DC61-0E23-413B-9A2E-202426442EB7}"/>
    <dgm:cxn modelId="{5F2DF148-5E10-402F-94A1-E69783C8A8FC}" type="presOf" srcId="{86D31D6C-8881-4C3F-8C00-E154EE2D367F}" destId="{49AFCFFF-23D5-44C0-BFCB-1684E968BF76}" srcOrd="1" destOrd="0" presId="urn:microsoft.com/office/officeart/2005/8/layout/cycle8"/>
    <dgm:cxn modelId="{A212CF69-FEAA-4A75-885C-1325A8B899BC}" type="presOf" srcId="{7B4037A9-C8E8-4E11-86A6-81A8887B0DD1}" destId="{F4A2C132-8BBF-422D-9DAB-31ADB6D4320C}" srcOrd="0" destOrd="0" presId="urn:microsoft.com/office/officeart/2005/8/layout/cycle8"/>
    <dgm:cxn modelId="{2D4D7E6B-409F-4805-AD5D-14B44400F3F0}" type="presOf" srcId="{F55AA2A0-DE1E-4077-A931-4216AA1F856D}" destId="{93B92772-C830-4FF0-98A9-3E2F69F4C42B}" srcOrd="1" destOrd="0" presId="urn:microsoft.com/office/officeart/2005/8/layout/cycle8"/>
    <dgm:cxn modelId="{5CC0B756-7F54-4305-960D-69DF63103421}" srcId="{08B2CED4-E622-4706-AD76-10FC79455A70}" destId="{86D31D6C-8881-4C3F-8C00-E154EE2D367F}" srcOrd="6" destOrd="0" parTransId="{C7DBF770-E1BA-40DC-83BE-766C4A6164B2}" sibTransId="{0A671F88-2454-4EB7-A306-259B41C339AF}"/>
    <dgm:cxn modelId="{56DB9C82-5360-4385-BF83-A6B65A425D3A}" type="presOf" srcId="{3C6E983B-5FBD-482F-AD12-FF945447C3D1}" destId="{6730F495-212C-41D8-A4DD-EBDED4AF42E4}" srcOrd="0" destOrd="0" presId="urn:microsoft.com/office/officeart/2005/8/layout/cycle8"/>
    <dgm:cxn modelId="{29A74484-D951-4615-8886-39CD60BE77A9}" srcId="{08B2CED4-E622-4706-AD76-10FC79455A70}" destId="{7B4037A9-C8E8-4E11-86A6-81A8887B0DD1}" srcOrd="1" destOrd="0" parTransId="{EC00029F-26FA-411B-841C-6BCAB5A12E5A}" sibTransId="{E073857F-BD71-4CCC-8ECC-C9D72E91ADA7}"/>
    <dgm:cxn modelId="{855CCC85-9469-410C-8479-BA7BAC13A04F}" srcId="{08B2CED4-E622-4706-AD76-10FC79455A70}" destId="{ECB4058A-75A2-411B-A37C-5D2BE4C01E96}" srcOrd="0" destOrd="0" parTransId="{6024BAAD-74F8-4B7E-AA3E-91ADCC2C9E09}" sibTransId="{BD4DAFC7-02D8-4262-A2AF-81B5F550CFFB}"/>
    <dgm:cxn modelId="{0DBD6E89-6C12-4357-A078-47650F935349}" type="presOf" srcId="{7B4037A9-C8E8-4E11-86A6-81A8887B0DD1}" destId="{DECAE7C3-602B-46FF-AFD8-E91F6F5A88CF}" srcOrd="1" destOrd="0" presId="urn:microsoft.com/office/officeart/2005/8/layout/cycle8"/>
    <dgm:cxn modelId="{58465EA9-9DB2-4EB2-B2B7-8B8C1E9A0E35}" type="presOf" srcId="{ECB4058A-75A2-411B-A37C-5D2BE4C01E96}" destId="{4CD2D354-8EFF-4499-BFD3-3C27F5152E85}" srcOrd="0" destOrd="0" presId="urn:microsoft.com/office/officeart/2005/8/layout/cycle8"/>
    <dgm:cxn modelId="{F3288AB1-161A-48F5-9B55-50823FAED8C5}" type="presOf" srcId="{F69AE7AB-77B6-46D2-AF79-B5BDE90B85EA}" destId="{A85A2B84-EC99-4800-BC90-2BC421E96CBD}" srcOrd="0" destOrd="0" presId="urn:microsoft.com/office/officeart/2005/8/layout/cycle8"/>
    <dgm:cxn modelId="{3F2A1BB2-887E-4ACF-8582-B49FCCA0ED0F}" type="presOf" srcId="{F69AE7AB-77B6-46D2-AF79-B5BDE90B85EA}" destId="{A9E496E4-960A-4064-818B-D1D23DBB7200}" srcOrd="1" destOrd="0" presId="urn:microsoft.com/office/officeart/2005/8/layout/cycle8"/>
    <dgm:cxn modelId="{540F6BB8-0CBF-4E09-BE0A-03436442D295}" srcId="{08B2CED4-E622-4706-AD76-10FC79455A70}" destId="{EF9B58E9-E946-4C60-A940-CCF6E660E213}" srcOrd="5" destOrd="0" parTransId="{0E955E36-E172-4264-BA06-B207CD7E4ABE}" sibTransId="{F1ABECD3-076C-4570-BF18-8D7BC25C40F7}"/>
    <dgm:cxn modelId="{657D9DC1-75DD-491F-8521-1CD50DAD386E}" type="presOf" srcId="{3C6E983B-5FBD-482F-AD12-FF945447C3D1}" destId="{8C1D6620-53D3-46D6-81A6-0EC02E0CB80E}" srcOrd="1" destOrd="0" presId="urn:microsoft.com/office/officeart/2005/8/layout/cycle8"/>
    <dgm:cxn modelId="{BDE604CB-1266-46DC-BFD3-3EE8D8F2E265}" type="presOf" srcId="{ECB4058A-75A2-411B-A37C-5D2BE4C01E96}" destId="{3FECBE33-EA9B-4C15-9509-DD4DBECBD60C}" srcOrd="1" destOrd="0" presId="urn:microsoft.com/office/officeart/2005/8/layout/cycle8"/>
    <dgm:cxn modelId="{3D8D7ED5-6385-4FF2-B255-DA5555436772}" type="presOf" srcId="{86D31D6C-8881-4C3F-8C00-E154EE2D367F}" destId="{F441F3D6-7A48-438A-BD07-48AD67FCCAF0}" srcOrd="0" destOrd="0" presId="urn:microsoft.com/office/officeart/2005/8/layout/cycle8"/>
    <dgm:cxn modelId="{79EC51D9-D998-4F94-9E8B-6194AFE7E31B}" srcId="{08B2CED4-E622-4706-AD76-10FC79455A70}" destId="{F69AE7AB-77B6-46D2-AF79-B5BDE90B85EA}" srcOrd="4" destOrd="0" parTransId="{A6DD09C2-608D-4CB9-9E54-E6EBC8EABBEA}" sibTransId="{7C166C7F-9440-4DAD-A361-382313C41352}"/>
    <dgm:cxn modelId="{BC2CA9EF-3635-48C0-97B0-CCCEB7D3DABC}" srcId="{08B2CED4-E622-4706-AD76-10FC79455A70}" destId="{3C6E983B-5FBD-482F-AD12-FF945447C3D1}" srcOrd="2" destOrd="0" parTransId="{A899F176-FB9D-4728-88B1-C3436CBD5692}" sibTransId="{A9BD966F-82F2-4BFE-A525-039F5B989DF2}"/>
    <dgm:cxn modelId="{EE7D64F8-F5EA-4F35-AFE2-8DF2CEEFFB86}" type="presOf" srcId="{F55AA2A0-DE1E-4077-A931-4216AA1F856D}" destId="{F5ACBBF9-91E6-4322-94D7-DE08F2474D2F}" srcOrd="0" destOrd="0" presId="urn:microsoft.com/office/officeart/2005/8/layout/cycle8"/>
    <dgm:cxn modelId="{C6938B39-9328-45A0-A4A8-9D4B3D2F7283}" type="presParOf" srcId="{D2D6DCCE-4681-4DFD-96EA-44C00C256014}" destId="{4CD2D354-8EFF-4499-BFD3-3C27F5152E85}" srcOrd="0" destOrd="0" presId="urn:microsoft.com/office/officeart/2005/8/layout/cycle8"/>
    <dgm:cxn modelId="{0146624D-B958-417F-9CD3-D6F55118240B}" type="presParOf" srcId="{D2D6DCCE-4681-4DFD-96EA-44C00C256014}" destId="{9583AA2B-BD91-4BEC-BBE8-E7170C8E7695}" srcOrd="1" destOrd="0" presId="urn:microsoft.com/office/officeart/2005/8/layout/cycle8"/>
    <dgm:cxn modelId="{D43F0CCC-3A5F-4033-9B81-C4B4E2A77E9B}" type="presParOf" srcId="{D2D6DCCE-4681-4DFD-96EA-44C00C256014}" destId="{07E76519-3BAA-4805-B9A2-E3D41B6DFA0A}" srcOrd="2" destOrd="0" presId="urn:microsoft.com/office/officeart/2005/8/layout/cycle8"/>
    <dgm:cxn modelId="{299FD760-64B9-40E2-AC15-622F7AC108B2}" type="presParOf" srcId="{D2D6DCCE-4681-4DFD-96EA-44C00C256014}" destId="{3FECBE33-EA9B-4C15-9509-DD4DBECBD60C}" srcOrd="3" destOrd="0" presId="urn:microsoft.com/office/officeart/2005/8/layout/cycle8"/>
    <dgm:cxn modelId="{236CD883-EFC8-4B69-8EED-B17C962B3368}" type="presParOf" srcId="{D2D6DCCE-4681-4DFD-96EA-44C00C256014}" destId="{F4A2C132-8BBF-422D-9DAB-31ADB6D4320C}" srcOrd="4" destOrd="0" presId="urn:microsoft.com/office/officeart/2005/8/layout/cycle8"/>
    <dgm:cxn modelId="{F077F3CC-F340-49BD-B514-E38F0459ECA5}" type="presParOf" srcId="{D2D6DCCE-4681-4DFD-96EA-44C00C256014}" destId="{D7245711-8FFB-48B7-8A68-48C9C83F149C}" srcOrd="5" destOrd="0" presId="urn:microsoft.com/office/officeart/2005/8/layout/cycle8"/>
    <dgm:cxn modelId="{B3070FE3-5A1B-4B08-B635-FCE643716255}" type="presParOf" srcId="{D2D6DCCE-4681-4DFD-96EA-44C00C256014}" destId="{CCF2586B-6E59-4ACD-B62B-19FE160C11AC}" srcOrd="6" destOrd="0" presId="urn:microsoft.com/office/officeart/2005/8/layout/cycle8"/>
    <dgm:cxn modelId="{E12D442C-E427-4084-925B-6E7E71CA16F1}" type="presParOf" srcId="{D2D6DCCE-4681-4DFD-96EA-44C00C256014}" destId="{DECAE7C3-602B-46FF-AFD8-E91F6F5A88CF}" srcOrd="7" destOrd="0" presId="urn:microsoft.com/office/officeart/2005/8/layout/cycle8"/>
    <dgm:cxn modelId="{2F1077B4-B20F-475C-90B0-FF3AF7C68E55}" type="presParOf" srcId="{D2D6DCCE-4681-4DFD-96EA-44C00C256014}" destId="{6730F495-212C-41D8-A4DD-EBDED4AF42E4}" srcOrd="8" destOrd="0" presId="urn:microsoft.com/office/officeart/2005/8/layout/cycle8"/>
    <dgm:cxn modelId="{894E0527-664D-4253-A11B-6712E74E6B6B}" type="presParOf" srcId="{D2D6DCCE-4681-4DFD-96EA-44C00C256014}" destId="{73ED303B-F2DA-454F-B251-93B670061EE0}" srcOrd="9" destOrd="0" presId="urn:microsoft.com/office/officeart/2005/8/layout/cycle8"/>
    <dgm:cxn modelId="{E98C1D24-96DF-4A70-8455-99476F51BC8D}" type="presParOf" srcId="{D2D6DCCE-4681-4DFD-96EA-44C00C256014}" destId="{50DBE157-93D4-4B6E-8D80-AC2D060DBF67}" srcOrd="10" destOrd="0" presId="urn:microsoft.com/office/officeart/2005/8/layout/cycle8"/>
    <dgm:cxn modelId="{947884F1-E2CF-4F60-B6CE-EB10E48C42E9}" type="presParOf" srcId="{D2D6DCCE-4681-4DFD-96EA-44C00C256014}" destId="{8C1D6620-53D3-46D6-81A6-0EC02E0CB80E}" srcOrd="11" destOrd="0" presId="urn:microsoft.com/office/officeart/2005/8/layout/cycle8"/>
    <dgm:cxn modelId="{CA28853F-C2B0-46A3-BE2A-BDE10EB375EB}" type="presParOf" srcId="{D2D6DCCE-4681-4DFD-96EA-44C00C256014}" destId="{F5ACBBF9-91E6-4322-94D7-DE08F2474D2F}" srcOrd="12" destOrd="0" presId="urn:microsoft.com/office/officeart/2005/8/layout/cycle8"/>
    <dgm:cxn modelId="{688840CB-14A6-42EF-860D-AD1F6082CD11}" type="presParOf" srcId="{D2D6DCCE-4681-4DFD-96EA-44C00C256014}" destId="{7961CFCF-93E1-4AF0-B1E3-4F73E0FA828F}" srcOrd="13" destOrd="0" presId="urn:microsoft.com/office/officeart/2005/8/layout/cycle8"/>
    <dgm:cxn modelId="{F5625CC0-C157-4AAE-ADD8-19D07BBC7C2B}" type="presParOf" srcId="{D2D6DCCE-4681-4DFD-96EA-44C00C256014}" destId="{B83B96FC-C47F-4588-9A7A-4963241099D9}" srcOrd="14" destOrd="0" presId="urn:microsoft.com/office/officeart/2005/8/layout/cycle8"/>
    <dgm:cxn modelId="{9CDCEF69-E7DD-4C6B-9010-3384112C15A9}" type="presParOf" srcId="{D2D6DCCE-4681-4DFD-96EA-44C00C256014}" destId="{93B92772-C830-4FF0-98A9-3E2F69F4C42B}" srcOrd="15" destOrd="0" presId="urn:microsoft.com/office/officeart/2005/8/layout/cycle8"/>
    <dgm:cxn modelId="{1D53F1DF-1E70-4A88-AA18-6AAAFC3C3CDD}" type="presParOf" srcId="{D2D6DCCE-4681-4DFD-96EA-44C00C256014}" destId="{A85A2B84-EC99-4800-BC90-2BC421E96CBD}" srcOrd="16" destOrd="0" presId="urn:microsoft.com/office/officeart/2005/8/layout/cycle8"/>
    <dgm:cxn modelId="{7295D0EF-790A-4714-A4B9-5DC4E00967FE}" type="presParOf" srcId="{D2D6DCCE-4681-4DFD-96EA-44C00C256014}" destId="{1911A346-6E01-41DC-A313-233D8D4F45C5}" srcOrd="17" destOrd="0" presId="urn:microsoft.com/office/officeart/2005/8/layout/cycle8"/>
    <dgm:cxn modelId="{E4C0FA45-6D92-49BE-847D-E8916614D350}" type="presParOf" srcId="{D2D6DCCE-4681-4DFD-96EA-44C00C256014}" destId="{44A4F5B5-EF83-4AC6-9600-4B1F573437F3}" srcOrd="18" destOrd="0" presId="urn:microsoft.com/office/officeart/2005/8/layout/cycle8"/>
    <dgm:cxn modelId="{719E5552-8249-45A2-9A32-F2B152DD7029}" type="presParOf" srcId="{D2D6DCCE-4681-4DFD-96EA-44C00C256014}" destId="{A9E496E4-960A-4064-818B-D1D23DBB7200}" srcOrd="19" destOrd="0" presId="urn:microsoft.com/office/officeart/2005/8/layout/cycle8"/>
    <dgm:cxn modelId="{77E17E3A-679B-4A0A-984F-A6B52F84A3BF}" type="presParOf" srcId="{D2D6DCCE-4681-4DFD-96EA-44C00C256014}" destId="{63E0CCEE-41A5-49B9-A07C-3C13688C418C}" srcOrd="20" destOrd="0" presId="urn:microsoft.com/office/officeart/2005/8/layout/cycle8"/>
    <dgm:cxn modelId="{DD52E764-075D-476D-BCBF-2CC9F9C6DBEF}" type="presParOf" srcId="{D2D6DCCE-4681-4DFD-96EA-44C00C256014}" destId="{D9C11072-6CB2-4844-85A9-E9E0C499D841}" srcOrd="21" destOrd="0" presId="urn:microsoft.com/office/officeart/2005/8/layout/cycle8"/>
    <dgm:cxn modelId="{BCF35215-18F8-4386-B59C-D7AB21EF0A9C}" type="presParOf" srcId="{D2D6DCCE-4681-4DFD-96EA-44C00C256014}" destId="{6D1345D1-1843-4569-9588-A97562DEF8DD}" srcOrd="22" destOrd="0" presId="urn:microsoft.com/office/officeart/2005/8/layout/cycle8"/>
    <dgm:cxn modelId="{BDE655CE-425B-4FCF-ACD8-7734A9D7142B}" type="presParOf" srcId="{D2D6DCCE-4681-4DFD-96EA-44C00C256014}" destId="{44A5AF0A-7F12-41B9-98D0-E5F7C98CFE30}" srcOrd="23" destOrd="0" presId="urn:microsoft.com/office/officeart/2005/8/layout/cycle8"/>
    <dgm:cxn modelId="{D571A392-BE52-4FE2-8F8D-90F345775564}" type="presParOf" srcId="{D2D6DCCE-4681-4DFD-96EA-44C00C256014}" destId="{F441F3D6-7A48-438A-BD07-48AD67FCCAF0}" srcOrd="24" destOrd="0" presId="urn:microsoft.com/office/officeart/2005/8/layout/cycle8"/>
    <dgm:cxn modelId="{6FE89FBD-C2D7-487A-B824-FF473F1F947A}" type="presParOf" srcId="{D2D6DCCE-4681-4DFD-96EA-44C00C256014}" destId="{8A6586BA-B67A-4473-825D-D79F37955B25}" srcOrd="25" destOrd="0" presId="urn:microsoft.com/office/officeart/2005/8/layout/cycle8"/>
    <dgm:cxn modelId="{D82A7974-A573-4D14-A69D-D8868A2EBF67}" type="presParOf" srcId="{D2D6DCCE-4681-4DFD-96EA-44C00C256014}" destId="{727DDFD4-65AC-44DC-BD3E-5680713A8E0A}" srcOrd="26" destOrd="0" presId="urn:microsoft.com/office/officeart/2005/8/layout/cycle8"/>
    <dgm:cxn modelId="{A310A5CF-D785-4D57-A6F4-DE8B8FE2A570}" type="presParOf" srcId="{D2D6DCCE-4681-4DFD-96EA-44C00C256014}" destId="{49AFCFFF-23D5-44C0-BFCB-1684E968BF76}" srcOrd="27" destOrd="0" presId="urn:microsoft.com/office/officeart/2005/8/layout/cycle8"/>
    <dgm:cxn modelId="{5D610457-839B-4BCB-82DB-016103893EEB}" type="presParOf" srcId="{D2D6DCCE-4681-4DFD-96EA-44C00C256014}" destId="{781F2BA5-69A0-48B8-A0B7-907E0AF17ECF}" srcOrd="28" destOrd="0" presId="urn:microsoft.com/office/officeart/2005/8/layout/cycle8"/>
    <dgm:cxn modelId="{A01E348C-51C4-4985-91B8-8C9324A8ED3E}" type="presParOf" srcId="{D2D6DCCE-4681-4DFD-96EA-44C00C256014}" destId="{262A16EF-5F69-487D-B541-DFC8C68369BF}" srcOrd="29" destOrd="0" presId="urn:microsoft.com/office/officeart/2005/8/layout/cycle8"/>
    <dgm:cxn modelId="{71EEE404-E398-42F8-BED1-65BFF05CC88A}" type="presParOf" srcId="{D2D6DCCE-4681-4DFD-96EA-44C00C256014}" destId="{E3842DB9-89E8-4EE6-B80D-810407A1F067}" srcOrd="30" destOrd="0" presId="urn:microsoft.com/office/officeart/2005/8/layout/cycle8"/>
    <dgm:cxn modelId="{E520FFCB-F178-44F7-A0D5-A8756B05E883}" type="presParOf" srcId="{D2D6DCCE-4681-4DFD-96EA-44C00C256014}" destId="{F4964BB6-EF39-41C8-B7F8-A6B1B249EDE5}" srcOrd="31" destOrd="0" presId="urn:microsoft.com/office/officeart/2005/8/layout/cycle8"/>
    <dgm:cxn modelId="{CA1DD5C8-BE90-4906-BF16-83B6139159AF}" type="presParOf" srcId="{D2D6DCCE-4681-4DFD-96EA-44C00C256014}" destId="{C7B39EE5-2047-44CC-B78B-A3454714C73C}" srcOrd="32" destOrd="0" presId="urn:microsoft.com/office/officeart/2005/8/layout/cycle8"/>
    <dgm:cxn modelId="{6C8D01FF-D2BF-4DA6-BAD6-25695A2E43D6}" type="presParOf" srcId="{D2D6DCCE-4681-4DFD-96EA-44C00C256014}" destId="{88B4FAFD-CDC8-490D-B2BF-8865803AC10E}" srcOrd="33" destOrd="0" presId="urn:microsoft.com/office/officeart/2005/8/layout/cycle8"/>
    <dgm:cxn modelId="{141D406B-70FC-411C-AC40-1E610A1440C9}" type="presParOf" srcId="{D2D6DCCE-4681-4DFD-96EA-44C00C256014}" destId="{86505ACA-1FB8-44CE-8F3D-6A96149A20DC}"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652125-DCD2-4494-B5B6-7E912C2A34D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8764FCB-9E4F-4852-8254-2A7B5363A20B}">
      <dgm:prSet/>
      <dgm:spPr/>
      <dgm:t>
        <a:bodyPr/>
        <a:lstStyle/>
        <a:p>
          <a:pPr>
            <a:lnSpc>
              <a:spcPct val="100000"/>
            </a:lnSpc>
          </a:pPr>
          <a:r>
            <a:rPr lang="en-US"/>
            <a:t>University of Tennessee, Knoxville</a:t>
          </a:r>
        </a:p>
      </dgm:t>
    </dgm:pt>
    <dgm:pt modelId="{6204C075-C493-4483-AA0D-8B892DB1785A}" type="parTrans" cxnId="{178CA377-D45D-4ACC-83C1-17864F8C9B31}">
      <dgm:prSet/>
      <dgm:spPr/>
      <dgm:t>
        <a:bodyPr/>
        <a:lstStyle/>
        <a:p>
          <a:endParaRPr lang="en-US"/>
        </a:p>
      </dgm:t>
    </dgm:pt>
    <dgm:pt modelId="{230D3504-CA35-4AEB-92EF-2E5B389A2E7E}" type="sibTrans" cxnId="{178CA377-D45D-4ACC-83C1-17864F8C9B31}">
      <dgm:prSet/>
      <dgm:spPr/>
      <dgm:t>
        <a:bodyPr/>
        <a:lstStyle/>
        <a:p>
          <a:endParaRPr lang="en-US"/>
        </a:p>
      </dgm:t>
    </dgm:pt>
    <dgm:pt modelId="{C07FE6BF-8D38-4243-96A1-C36BBD309C34}">
      <dgm:prSet custT="1"/>
      <dgm:spPr/>
      <dgm:t>
        <a:bodyPr/>
        <a:lstStyle/>
        <a:p>
          <a:pPr>
            <a:lnSpc>
              <a:spcPct val="100000"/>
            </a:lnSpc>
          </a:pPr>
          <a:r>
            <a:rPr lang="en-US" sz="1600" dirty="0"/>
            <a:t>College of Nursing/Applied Systems Laboratory: Tom Berg, Tracey Stansberry, Scott Lawson, Gerald Jones, Jr.</a:t>
          </a:r>
        </a:p>
      </dgm:t>
    </dgm:pt>
    <dgm:pt modelId="{8D931084-651E-492C-9066-9213340CAC67}" type="parTrans" cxnId="{EC7EF3E8-6510-499F-ACEA-545157C1B4B6}">
      <dgm:prSet/>
      <dgm:spPr/>
      <dgm:t>
        <a:bodyPr/>
        <a:lstStyle/>
        <a:p>
          <a:endParaRPr lang="en-US"/>
        </a:p>
      </dgm:t>
    </dgm:pt>
    <dgm:pt modelId="{1D37D114-D3DF-4921-AE5E-1C7BBDB7930B}" type="sibTrans" cxnId="{EC7EF3E8-6510-499F-ACEA-545157C1B4B6}">
      <dgm:prSet/>
      <dgm:spPr/>
      <dgm:t>
        <a:bodyPr/>
        <a:lstStyle/>
        <a:p>
          <a:endParaRPr lang="en-US"/>
        </a:p>
      </dgm:t>
    </dgm:pt>
    <dgm:pt modelId="{CFBA6138-F9E9-445D-9C35-C832A1165049}">
      <dgm:prSet custT="1"/>
      <dgm:spPr/>
      <dgm:t>
        <a:bodyPr/>
        <a:lstStyle/>
        <a:p>
          <a:pPr>
            <a:lnSpc>
              <a:spcPct val="100000"/>
            </a:lnSpc>
          </a:pPr>
          <a:r>
            <a:rPr lang="en-US" sz="1600" dirty="0"/>
            <a:t>Department of Geography: Liem Tran</a:t>
          </a:r>
        </a:p>
      </dgm:t>
    </dgm:pt>
    <dgm:pt modelId="{D4D366FE-6978-4C66-B92E-BC62CF77AEF0}" type="parTrans" cxnId="{3A0E04A8-3B8A-49BE-A6A3-1AE959C27476}">
      <dgm:prSet/>
      <dgm:spPr/>
      <dgm:t>
        <a:bodyPr/>
        <a:lstStyle/>
        <a:p>
          <a:endParaRPr lang="en-US"/>
        </a:p>
      </dgm:t>
    </dgm:pt>
    <dgm:pt modelId="{381AD4A4-2312-44FF-BB15-F631E9A63BCE}" type="sibTrans" cxnId="{3A0E04A8-3B8A-49BE-A6A3-1AE959C27476}">
      <dgm:prSet/>
      <dgm:spPr/>
      <dgm:t>
        <a:bodyPr/>
        <a:lstStyle/>
        <a:p>
          <a:endParaRPr lang="en-US"/>
        </a:p>
      </dgm:t>
    </dgm:pt>
    <dgm:pt modelId="{81751CBD-57A2-4431-B7AC-5A33222812D1}">
      <dgm:prSet/>
      <dgm:spPr/>
      <dgm:t>
        <a:bodyPr/>
        <a:lstStyle/>
        <a:p>
          <a:pPr>
            <a:lnSpc>
              <a:spcPct val="100000"/>
            </a:lnSpc>
          </a:pPr>
          <a:r>
            <a:rPr lang="en-US"/>
            <a:t>Nebraska</a:t>
          </a:r>
        </a:p>
      </dgm:t>
    </dgm:pt>
    <dgm:pt modelId="{FC82F58A-278D-4EE6-A924-38AC476E98CD}" type="parTrans" cxnId="{39E2813F-4CFB-481B-8859-8AE21DBB2C8F}">
      <dgm:prSet/>
      <dgm:spPr/>
      <dgm:t>
        <a:bodyPr/>
        <a:lstStyle/>
        <a:p>
          <a:endParaRPr lang="en-US"/>
        </a:p>
      </dgm:t>
    </dgm:pt>
    <dgm:pt modelId="{A5FD77A5-020B-4B93-A7E0-7FE0870DBC1E}" type="sibTrans" cxnId="{39E2813F-4CFB-481B-8859-8AE21DBB2C8F}">
      <dgm:prSet/>
      <dgm:spPr/>
      <dgm:t>
        <a:bodyPr/>
        <a:lstStyle/>
        <a:p>
          <a:endParaRPr lang="en-US"/>
        </a:p>
      </dgm:t>
    </dgm:pt>
    <dgm:pt modelId="{7D363306-43DC-4550-9EC7-C29B873BA576}">
      <dgm:prSet custT="1"/>
      <dgm:spPr/>
      <dgm:t>
        <a:bodyPr/>
        <a:lstStyle/>
        <a:p>
          <a:pPr>
            <a:lnSpc>
              <a:spcPct val="100000"/>
            </a:lnSpc>
          </a:pPr>
          <a:r>
            <a:rPr lang="en-US" sz="1600" dirty="0"/>
            <a:t>NE Emergency Management Agency (EMA)</a:t>
          </a:r>
        </a:p>
      </dgm:t>
    </dgm:pt>
    <dgm:pt modelId="{DE6C1639-A54C-4699-AE38-BA7FB540A2C6}" type="parTrans" cxnId="{FA84E704-DC39-4BC3-ACD1-C681B1C4FC90}">
      <dgm:prSet/>
      <dgm:spPr/>
      <dgm:t>
        <a:bodyPr/>
        <a:lstStyle/>
        <a:p>
          <a:endParaRPr lang="en-US"/>
        </a:p>
      </dgm:t>
    </dgm:pt>
    <dgm:pt modelId="{3A27A0EA-2CEC-45CD-B9D4-60F1DE2679D7}" type="sibTrans" cxnId="{FA84E704-DC39-4BC3-ACD1-C681B1C4FC90}">
      <dgm:prSet/>
      <dgm:spPr/>
      <dgm:t>
        <a:bodyPr/>
        <a:lstStyle/>
        <a:p>
          <a:endParaRPr lang="en-US"/>
        </a:p>
      </dgm:t>
    </dgm:pt>
    <dgm:pt modelId="{65EBFA4B-7EEC-4115-9343-24785A773551}">
      <dgm:prSet custT="1"/>
      <dgm:spPr/>
      <dgm:t>
        <a:bodyPr/>
        <a:lstStyle/>
        <a:p>
          <a:pPr>
            <a:lnSpc>
              <a:spcPct val="100000"/>
            </a:lnSpc>
          </a:pPr>
          <a:r>
            <a:rPr lang="en-US" sz="1600" dirty="0"/>
            <a:t>NE Department of Health &amp; Human Services</a:t>
          </a:r>
        </a:p>
      </dgm:t>
    </dgm:pt>
    <dgm:pt modelId="{EC62B778-BE3E-4620-8238-892814248EDA}" type="parTrans" cxnId="{7996A70C-D46E-4560-982A-78DA83C2D856}">
      <dgm:prSet/>
      <dgm:spPr/>
      <dgm:t>
        <a:bodyPr/>
        <a:lstStyle/>
        <a:p>
          <a:endParaRPr lang="en-US"/>
        </a:p>
      </dgm:t>
    </dgm:pt>
    <dgm:pt modelId="{2AA826B2-6100-4074-8350-BDD87ED50CF9}" type="sibTrans" cxnId="{7996A70C-D46E-4560-982A-78DA83C2D856}">
      <dgm:prSet/>
      <dgm:spPr/>
      <dgm:t>
        <a:bodyPr/>
        <a:lstStyle/>
        <a:p>
          <a:endParaRPr lang="en-US"/>
        </a:p>
      </dgm:t>
    </dgm:pt>
    <dgm:pt modelId="{D1AFA7D5-0F0A-4D6A-8148-8C108FCC28D2}">
      <dgm:prSet custT="1"/>
      <dgm:spPr/>
      <dgm:t>
        <a:bodyPr/>
        <a:lstStyle/>
        <a:p>
          <a:pPr>
            <a:lnSpc>
              <a:spcPct val="100000"/>
            </a:lnSpc>
          </a:pPr>
          <a:r>
            <a:rPr lang="en-US" sz="1600"/>
            <a:t>Dodge, Hall, &amp; Platte County EMAs</a:t>
          </a:r>
        </a:p>
      </dgm:t>
    </dgm:pt>
    <dgm:pt modelId="{D7FB90D9-12C6-4649-AAEC-285AA03EDF73}" type="parTrans" cxnId="{68B9153B-3E8B-49D2-BCA9-69A24E4D03B2}">
      <dgm:prSet/>
      <dgm:spPr/>
      <dgm:t>
        <a:bodyPr/>
        <a:lstStyle/>
        <a:p>
          <a:endParaRPr lang="en-US"/>
        </a:p>
      </dgm:t>
    </dgm:pt>
    <dgm:pt modelId="{913EB77A-8ADC-4C48-BEE5-AC88192CDC0D}" type="sibTrans" cxnId="{68B9153B-3E8B-49D2-BCA9-69A24E4D03B2}">
      <dgm:prSet/>
      <dgm:spPr/>
      <dgm:t>
        <a:bodyPr/>
        <a:lstStyle/>
        <a:p>
          <a:endParaRPr lang="en-US"/>
        </a:p>
      </dgm:t>
    </dgm:pt>
    <dgm:pt modelId="{66A129D0-C654-4F55-BF4B-A694B7D419CC}">
      <dgm:prSet/>
      <dgm:spPr/>
      <dgm:t>
        <a:bodyPr/>
        <a:lstStyle/>
        <a:p>
          <a:pPr>
            <a:lnSpc>
              <a:spcPct val="100000"/>
            </a:lnSpc>
          </a:pPr>
          <a:r>
            <a:rPr lang="en-US" dirty="0"/>
            <a:t>Tennessee</a:t>
          </a:r>
        </a:p>
      </dgm:t>
    </dgm:pt>
    <dgm:pt modelId="{9EA87591-9215-4D5F-B4B8-3484E1968D43}" type="parTrans" cxnId="{90E3111C-8E87-4313-A29A-7E6877815EEE}">
      <dgm:prSet/>
      <dgm:spPr/>
      <dgm:t>
        <a:bodyPr/>
        <a:lstStyle/>
        <a:p>
          <a:endParaRPr lang="en-US"/>
        </a:p>
      </dgm:t>
    </dgm:pt>
    <dgm:pt modelId="{9518A95A-85D3-4681-861E-BE3B3FF52AE6}" type="sibTrans" cxnId="{90E3111C-8E87-4313-A29A-7E6877815EEE}">
      <dgm:prSet/>
      <dgm:spPr/>
      <dgm:t>
        <a:bodyPr/>
        <a:lstStyle/>
        <a:p>
          <a:endParaRPr lang="en-US"/>
        </a:p>
      </dgm:t>
    </dgm:pt>
    <dgm:pt modelId="{F6F4C50B-3C9D-4812-8DC8-6303522C090A}">
      <dgm:prSet custT="1"/>
      <dgm:spPr/>
      <dgm:t>
        <a:bodyPr/>
        <a:lstStyle/>
        <a:p>
          <a:pPr>
            <a:lnSpc>
              <a:spcPct val="100000"/>
            </a:lnSpc>
          </a:pPr>
          <a:r>
            <a:rPr lang="en-US" sz="1600" dirty="0"/>
            <a:t>Humphreys County EMA</a:t>
          </a:r>
        </a:p>
      </dgm:t>
    </dgm:pt>
    <dgm:pt modelId="{6FF541D2-91CC-40A5-985A-70F3B82123F3}" type="parTrans" cxnId="{F808EC29-75FB-4F3C-A569-A297A451750D}">
      <dgm:prSet/>
      <dgm:spPr/>
      <dgm:t>
        <a:bodyPr/>
        <a:lstStyle/>
        <a:p>
          <a:endParaRPr lang="en-US"/>
        </a:p>
      </dgm:t>
    </dgm:pt>
    <dgm:pt modelId="{8111121D-29BE-4EFB-9900-873A18120FAD}" type="sibTrans" cxnId="{F808EC29-75FB-4F3C-A569-A297A451750D}">
      <dgm:prSet/>
      <dgm:spPr/>
      <dgm:t>
        <a:bodyPr/>
        <a:lstStyle/>
        <a:p>
          <a:endParaRPr lang="en-US"/>
        </a:p>
      </dgm:t>
    </dgm:pt>
    <dgm:pt modelId="{A553B210-CBC3-4735-A40E-4D350367CD89}">
      <dgm:prSet custT="1"/>
      <dgm:spPr/>
      <dgm:t>
        <a:bodyPr/>
        <a:lstStyle/>
        <a:p>
          <a:pPr>
            <a:lnSpc>
              <a:spcPct val="100000"/>
            </a:lnSpc>
          </a:pPr>
          <a:r>
            <a:rPr lang="en-US" sz="1600" dirty="0"/>
            <a:t>City of Waverly</a:t>
          </a:r>
        </a:p>
      </dgm:t>
    </dgm:pt>
    <dgm:pt modelId="{A66A5BCD-78DC-4354-8C05-313FC5E47B89}" type="parTrans" cxnId="{71E1F6B6-635B-4ED8-8811-300CB7766CE4}">
      <dgm:prSet/>
      <dgm:spPr/>
      <dgm:t>
        <a:bodyPr/>
        <a:lstStyle/>
        <a:p>
          <a:endParaRPr lang="en-US"/>
        </a:p>
      </dgm:t>
    </dgm:pt>
    <dgm:pt modelId="{EC7B19D2-ABFB-43A6-9026-D9E49140D6F0}" type="sibTrans" cxnId="{71E1F6B6-635B-4ED8-8811-300CB7766CE4}">
      <dgm:prSet/>
      <dgm:spPr/>
      <dgm:t>
        <a:bodyPr/>
        <a:lstStyle/>
        <a:p>
          <a:endParaRPr lang="en-US"/>
        </a:p>
      </dgm:t>
    </dgm:pt>
    <dgm:pt modelId="{52791529-BF5A-4584-833E-38722F1401F0}">
      <dgm:prSet/>
      <dgm:spPr/>
      <dgm:t>
        <a:bodyPr/>
        <a:lstStyle/>
        <a:p>
          <a:pPr>
            <a:lnSpc>
              <a:spcPct val="100000"/>
            </a:lnSpc>
          </a:pPr>
          <a:r>
            <a:rPr lang="en-US" dirty="0"/>
            <a:t>Natural Hazards Center</a:t>
          </a:r>
        </a:p>
      </dgm:t>
    </dgm:pt>
    <dgm:pt modelId="{C6E9527B-48A4-44BB-AAC7-A98DD0B70C47}" type="parTrans" cxnId="{C2C2F1AE-5B89-4124-8EF8-8DB0B37AA615}">
      <dgm:prSet/>
      <dgm:spPr/>
      <dgm:t>
        <a:bodyPr/>
        <a:lstStyle/>
        <a:p>
          <a:endParaRPr lang="en-US"/>
        </a:p>
      </dgm:t>
    </dgm:pt>
    <dgm:pt modelId="{9454D452-DE04-4E0A-ADCE-67F8EB4A5D3A}" type="sibTrans" cxnId="{C2C2F1AE-5B89-4124-8EF8-8DB0B37AA615}">
      <dgm:prSet/>
      <dgm:spPr/>
      <dgm:t>
        <a:bodyPr/>
        <a:lstStyle/>
        <a:p>
          <a:endParaRPr lang="en-US"/>
        </a:p>
      </dgm:t>
    </dgm:pt>
    <dgm:pt modelId="{C556AD1C-3D44-4E38-9D24-475737CF2BA9}">
      <dgm:prSet/>
      <dgm:spPr/>
      <dgm:t>
        <a:bodyPr/>
        <a:lstStyle/>
        <a:p>
          <a:pPr>
            <a:lnSpc>
              <a:spcPct val="100000"/>
            </a:lnSpc>
          </a:pPr>
          <a:r>
            <a:rPr lang="en-US" b="0" i="0" dirty="0"/>
            <a:t>Research in U.S. Territories, Tribal Areas, and Rural Communities</a:t>
          </a:r>
          <a:endParaRPr lang="en-US" dirty="0"/>
        </a:p>
      </dgm:t>
    </dgm:pt>
    <dgm:pt modelId="{56209D5C-EAD8-47A7-9EE3-92339C77C370}" type="parTrans" cxnId="{CD394CE6-0F3E-4A43-AA57-6EBE2F4A90CB}">
      <dgm:prSet/>
      <dgm:spPr/>
      <dgm:t>
        <a:bodyPr/>
        <a:lstStyle/>
        <a:p>
          <a:endParaRPr lang="en-US"/>
        </a:p>
      </dgm:t>
    </dgm:pt>
    <dgm:pt modelId="{9574BC5C-E415-4C99-9CD1-172DB34D8D6F}" type="sibTrans" cxnId="{CD394CE6-0F3E-4A43-AA57-6EBE2F4A90CB}">
      <dgm:prSet/>
      <dgm:spPr/>
      <dgm:t>
        <a:bodyPr/>
        <a:lstStyle/>
        <a:p>
          <a:endParaRPr lang="en-US"/>
        </a:p>
      </dgm:t>
    </dgm:pt>
    <dgm:pt modelId="{FF6361B0-849A-42A3-8043-CA34480EFDD3}" type="pres">
      <dgm:prSet presAssocID="{EE652125-DCD2-4494-B5B6-7E912C2A34DB}" presName="root" presStyleCnt="0">
        <dgm:presLayoutVars>
          <dgm:dir/>
          <dgm:resizeHandles val="exact"/>
        </dgm:presLayoutVars>
      </dgm:prSet>
      <dgm:spPr/>
    </dgm:pt>
    <dgm:pt modelId="{5B2BD8C3-3329-4CF1-A7D8-24A097AC2CE8}" type="pres">
      <dgm:prSet presAssocID="{E8764FCB-9E4F-4852-8254-2A7B5363A20B}" presName="compNode" presStyleCnt="0"/>
      <dgm:spPr/>
    </dgm:pt>
    <dgm:pt modelId="{28D2B2C6-E723-49E0-8DE0-6F5445B72F65}" type="pres">
      <dgm:prSet presAssocID="{E8764FCB-9E4F-4852-8254-2A7B5363A20B}" presName="bgRect" presStyleLbl="bgShp" presStyleIdx="0" presStyleCnt="4"/>
      <dgm:spPr/>
    </dgm:pt>
    <dgm:pt modelId="{3FC64552-1527-4A4E-B611-C7050BD7CDE9}" type="pres">
      <dgm:prSet presAssocID="{E8764FCB-9E4F-4852-8254-2A7B5363A20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04FC2C4C-6076-480B-900A-AF8FC41070A8}" type="pres">
      <dgm:prSet presAssocID="{E8764FCB-9E4F-4852-8254-2A7B5363A20B}" presName="spaceRect" presStyleCnt="0"/>
      <dgm:spPr/>
    </dgm:pt>
    <dgm:pt modelId="{6EB966CC-53A9-464B-85C5-F9D5527C962C}" type="pres">
      <dgm:prSet presAssocID="{E8764FCB-9E4F-4852-8254-2A7B5363A20B}" presName="parTx" presStyleLbl="revTx" presStyleIdx="0" presStyleCnt="8">
        <dgm:presLayoutVars>
          <dgm:chMax val="0"/>
          <dgm:chPref val="0"/>
        </dgm:presLayoutVars>
      </dgm:prSet>
      <dgm:spPr/>
    </dgm:pt>
    <dgm:pt modelId="{1698AD6D-64BF-43FF-872A-2553F6E35929}" type="pres">
      <dgm:prSet presAssocID="{E8764FCB-9E4F-4852-8254-2A7B5363A20B}" presName="desTx" presStyleLbl="revTx" presStyleIdx="1" presStyleCnt="8">
        <dgm:presLayoutVars/>
      </dgm:prSet>
      <dgm:spPr/>
    </dgm:pt>
    <dgm:pt modelId="{11E5794D-BA76-4DE2-88C0-E07E3EA53A70}" type="pres">
      <dgm:prSet presAssocID="{230D3504-CA35-4AEB-92EF-2E5B389A2E7E}" presName="sibTrans" presStyleCnt="0"/>
      <dgm:spPr/>
    </dgm:pt>
    <dgm:pt modelId="{7F0C0788-6405-4F24-9588-E0C857B72A14}" type="pres">
      <dgm:prSet presAssocID="{81751CBD-57A2-4431-B7AC-5A33222812D1}" presName="compNode" presStyleCnt="0"/>
      <dgm:spPr/>
    </dgm:pt>
    <dgm:pt modelId="{F9E796CF-51BB-4E25-A9AD-EE290B7701F8}" type="pres">
      <dgm:prSet presAssocID="{81751CBD-57A2-4431-B7AC-5A33222812D1}" presName="bgRect" presStyleLbl="bgShp" presStyleIdx="1" presStyleCnt="4"/>
      <dgm:spPr/>
    </dgm:pt>
    <dgm:pt modelId="{98BF3985-4FBF-4C03-A672-5BC29370C10C}" type="pres">
      <dgm:prSet presAssocID="{81751CBD-57A2-4431-B7AC-5A33222812D1}" presName="iconRect" presStyleLbl="node1" presStyleIdx="1" presStyleCnt="4"/>
      <dgm:spPr>
        <a:blipFill>
          <a:blip xmlns:r="http://schemas.openxmlformats.org/officeDocument/2006/relationships" r:embed="rId2"/>
          <a:srcRect/>
          <a:stretch>
            <a:fillRect/>
          </a:stretch>
        </a:blipFill>
        <a:ln>
          <a:noFill/>
        </a:ln>
      </dgm:spPr>
    </dgm:pt>
    <dgm:pt modelId="{358D47CC-20E0-48D6-BCD8-64EC647DF115}" type="pres">
      <dgm:prSet presAssocID="{81751CBD-57A2-4431-B7AC-5A33222812D1}" presName="spaceRect" presStyleCnt="0"/>
      <dgm:spPr/>
    </dgm:pt>
    <dgm:pt modelId="{4C49BFD2-2EA0-4ACA-82C8-46F817DB746B}" type="pres">
      <dgm:prSet presAssocID="{81751CBD-57A2-4431-B7AC-5A33222812D1}" presName="parTx" presStyleLbl="revTx" presStyleIdx="2" presStyleCnt="8">
        <dgm:presLayoutVars>
          <dgm:chMax val="0"/>
          <dgm:chPref val="0"/>
        </dgm:presLayoutVars>
      </dgm:prSet>
      <dgm:spPr/>
    </dgm:pt>
    <dgm:pt modelId="{9610AA2C-F8B3-4024-892E-E486638A66E2}" type="pres">
      <dgm:prSet presAssocID="{81751CBD-57A2-4431-B7AC-5A33222812D1}" presName="desTx" presStyleLbl="revTx" presStyleIdx="3" presStyleCnt="8">
        <dgm:presLayoutVars/>
      </dgm:prSet>
      <dgm:spPr/>
    </dgm:pt>
    <dgm:pt modelId="{6CF8416D-A483-4484-9BDB-58D6BFFD007C}" type="pres">
      <dgm:prSet presAssocID="{A5FD77A5-020B-4B93-A7E0-7FE0870DBC1E}" presName="sibTrans" presStyleCnt="0"/>
      <dgm:spPr/>
    </dgm:pt>
    <dgm:pt modelId="{F730B18E-E2C6-475F-935B-EF1124DDF358}" type="pres">
      <dgm:prSet presAssocID="{66A129D0-C654-4F55-BF4B-A694B7D419CC}" presName="compNode" presStyleCnt="0"/>
      <dgm:spPr/>
    </dgm:pt>
    <dgm:pt modelId="{9C1FEA6C-0619-4D5C-BE8F-7F3238BFD53C}" type="pres">
      <dgm:prSet presAssocID="{66A129D0-C654-4F55-BF4B-A694B7D419CC}" presName="bgRect" presStyleLbl="bgShp" presStyleIdx="2" presStyleCnt="4"/>
      <dgm:spPr/>
    </dgm:pt>
    <dgm:pt modelId="{FF979A99-726C-4999-9BE8-9847CE6E9589}" type="pres">
      <dgm:prSet presAssocID="{66A129D0-C654-4F55-BF4B-A694B7D419CC}" presName="iconRect" presStyleLbl="node1" presStyleIdx="2" presStyleCnt="4"/>
      <dgm:spPr>
        <a:blipFill>
          <a:blip xmlns:r="http://schemas.openxmlformats.org/officeDocument/2006/relationships" r:embed="rId3"/>
          <a:srcRect/>
          <a:stretch>
            <a:fillRect/>
          </a:stretch>
        </a:blipFill>
        <a:ln>
          <a:noFill/>
        </a:ln>
      </dgm:spPr>
    </dgm:pt>
    <dgm:pt modelId="{4BF681A6-C05E-475C-89E6-6C1C7FFF85C6}" type="pres">
      <dgm:prSet presAssocID="{66A129D0-C654-4F55-BF4B-A694B7D419CC}" presName="spaceRect" presStyleCnt="0"/>
      <dgm:spPr/>
    </dgm:pt>
    <dgm:pt modelId="{E9AC462C-8C04-46B8-AFB6-8CB305F97534}" type="pres">
      <dgm:prSet presAssocID="{66A129D0-C654-4F55-BF4B-A694B7D419CC}" presName="parTx" presStyleLbl="revTx" presStyleIdx="4" presStyleCnt="8">
        <dgm:presLayoutVars>
          <dgm:chMax val="0"/>
          <dgm:chPref val="0"/>
        </dgm:presLayoutVars>
      </dgm:prSet>
      <dgm:spPr/>
    </dgm:pt>
    <dgm:pt modelId="{EF6CF59E-EA3D-4C7F-AC53-3131FA6EAFE3}" type="pres">
      <dgm:prSet presAssocID="{66A129D0-C654-4F55-BF4B-A694B7D419CC}" presName="desTx" presStyleLbl="revTx" presStyleIdx="5" presStyleCnt="8">
        <dgm:presLayoutVars/>
      </dgm:prSet>
      <dgm:spPr/>
    </dgm:pt>
    <dgm:pt modelId="{320F86B9-E34A-49DA-AD00-725B9DC755D9}" type="pres">
      <dgm:prSet presAssocID="{9518A95A-85D3-4681-861E-BE3B3FF52AE6}" presName="sibTrans" presStyleCnt="0"/>
      <dgm:spPr/>
    </dgm:pt>
    <dgm:pt modelId="{B73F3661-ECE0-448A-AE1E-46ED52F33C41}" type="pres">
      <dgm:prSet presAssocID="{52791529-BF5A-4584-833E-38722F1401F0}" presName="compNode" presStyleCnt="0"/>
      <dgm:spPr/>
    </dgm:pt>
    <dgm:pt modelId="{5BC5B7D5-C4E1-4933-8AD5-295BAD23B6EB}" type="pres">
      <dgm:prSet presAssocID="{52791529-BF5A-4584-833E-38722F1401F0}" presName="bgRect" presStyleLbl="bgShp" presStyleIdx="3" presStyleCnt="4"/>
      <dgm:spPr/>
    </dgm:pt>
    <dgm:pt modelId="{0A26B501-BE7E-460B-B32D-FDA84E1B6136}" type="pres">
      <dgm:prSet presAssocID="{52791529-BF5A-4584-833E-38722F1401F0}" presName="icon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3C63AA4D-FFF8-48C9-A478-A99936DC1FE8}" type="pres">
      <dgm:prSet presAssocID="{52791529-BF5A-4584-833E-38722F1401F0}" presName="spaceRect" presStyleCnt="0"/>
      <dgm:spPr/>
    </dgm:pt>
    <dgm:pt modelId="{CFCF6BA9-B7E0-485F-A73A-C4E632FA2D29}" type="pres">
      <dgm:prSet presAssocID="{52791529-BF5A-4584-833E-38722F1401F0}" presName="parTx" presStyleLbl="revTx" presStyleIdx="6" presStyleCnt="8">
        <dgm:presLayoutVars>
          <dgm:chMax val="0"/>
          <dgm:chPref val="0"/>
        </dgm:presLayoutVars>
      </dgm:prSet>
      <dgm:spPr/>
    </dgm:pt>
    <dgm:pt modelId="{7AD1D376-8494-4606-9F13-249B3261AC0C}" type="pres">
      <dgm:prSet presAssocID="{52791529-BF5A-4584-833E-38722F1401F0}" presName="desTx" presStyleLbl="revTx" presStyleIdx="7" presStyleCnt="8">
        <dgm:presLayoutVars/>
      </dgm:prSet>
      <dgm:spPr/>
    </dgm:pt>
  </dgm:ptLst>
  <dgm:cxnLst>
    <dgm:cxn modelId="{FA84E704-DC39-4BC3-ACD1-C681B1C4FC90}" srcId="{81751CBD-57A2-4431-B7AC-5A33222812D1}" destId="{7D363306-43DC-4550-9EC7-C29B873BA576}" srcOrd="0" destOrd="0" parTransId="{DE6C1639-A54C-4699-AE38-BA7FB540A2C6}" sibTransId="{3A27A0EA-2CEC-45CD-B9D4-60F1DE2679D7}"/>
    <dgm:cxn modelId="{7996A70C-D46E-4560-982A-78DA83C2D856}" srcId="{81751CBD-57A2-4431-B7AC-5A33222812D1}" destId="{65EBFA4B-7EEC-4115-9343-24785A773551}" srcOrd="1" destOrd="0" parTransId="{EC62B778-BE3E-4620-8238-892814248EDA}" sibTransId="{2AA826B2-6100-4074-8350-BDD87ED50CF9}"/>
    <dgm:cxn modelId="{A97CDE0D-B306-4DB7-BCE3-BC63C5847743}" type="presOf" srcId="{52791529-BF5A-4584-833E-38722F1401F0}" destId="{CFCF6BA9-B7E0-485F-A73A-C4E632FA2D29}" srcOrd="0" destOrd="0" presId="urn:microsoft.com/office/officeart/2018/2/layout/IconVerticalSolidList"/>
    <dgm:cxn modelId="{80B6781A-3ADD-4938-AB2F-A0535CEEA07D}" type="presOf" srcId="{D1AFA7D5-0F0A-4D6A-8148-8C108FCC28D2}" destId="{9610AA2C-F8B3-4024-892E-E486638A66E2}" srcOrd="0" destOrd="2" presId="urn:microsoft.com/office/officeart/2018/2/layout/IconVerticalSolidList"/>
    <dgm:cxn modelId="{90E3111C-8E87-4313-A29A-7E6877815EEE}" srcId="{EE652125-DCD2-4494-B5B6-7E912C2A34DB}" destId="{66A129D0-C654-4F55-BF4B-A694B7D419CC}" srcOrd="2" destOrd="0" parTransId="{9EA87591-9215-4D5F-B4B8-3484E1968D43}" sibTransId="{9518A95A-85D3-4681-861E-BE3B3FF52AE6}"/>
    <dgm:cxn modelId="{470B9722-7E40-41EB-9F4B-08F9FD515E82}" type="presOf" srcId="{C07FE6BF-8D38-4243-96A1-C36BBD309C34}" destId="{1698AD6D-64BF-43FF-872A-2553F6E35929}" srcOrd="0" destOrd="0" presId="urn:microsoft.com/office/officeart/2018/2/layout/IconVerticalSolidList"/>
    <dgm:cxn modelId="{F808EC29-75FB-4F3C-A569-A297A451750D}" srcId="{66A129D0-C654-4F55-BF4B-A694B7D419CC}" destId="{F6F4C50B-3C9D-4812-8DC8-6303522C090A}" srcOrd="0" destOrd="0" parTransId="{6FF541D2-91CC-40A5-985A-70F3B82123F3}" sibTransId="{8111121D-29BE-4EFB-9900-873A18120FAD}"/>
    <dgm:cxn modelId="{68B9153B-3E8B-49D2-BCA9-69A24E4D03B2}" srcId="{81751CBD-57A2-4431-B7AC-5A33222812D1}" destId="{D1AFA7D5-0F0A-4D6A-8148-8C108FCC28D2}" srcOrd="2" destOrd="0" parTransId="{D7FB90D9-12C6-4649-AAEC-285AA03EDF73}" sibTransId="{913EB77A-8ADC-4C48-BEE5-AC88192CDC0D}"/>
    <dgm:cxn modelId="{39E2813F-4CFB-481B-8859-8AE21DBB2C8F}" srcId="{EE652125-DCD2-4494-B5B6-7E912C2A34DB}" destId="{81751CBD-57A2-4431-B7AC-5A33222812D1}" srcOrd="1" destOrd="0" parTransId="{FC82F58A-278D-4EE6-A924-38AC476E98CD}" sibTransId="{A5FD77A5-020B-4B93-A7E0-7FE0870DBC1E}"/>
    <dgm:cxn modelId="{7EE9395D-665A-44C4-84E3-F2E9D0C2D08F}" type="presOf" srcId="{A553B210-CBC3-4735-A40E-4D350367CD89}" destId="{EF6CF59E-EA3D-4C7F-AC53-3131FA6EAFE3}" srcOrd="0" destOrd="1" presId="urn:microsoft.com/office/officeart/2018/2/layout/IconVerticalSolidList"/>
    <dgm:cxn modelId="{235E9942-7328-410C-9966-3145DEE29643}" type="presOf" srcId="{65EBFA4B-7EEC-4115-9343-24785A773551}" destId="{9610AA2C-F8B3-4024-892E-E486638A66E2}" srcOrd="0" destOrd="1" presId="urn:microsoft.com/office/officeart/2018/2/layout/IconVerticalSolidList"/>
    <dgm:cxn modelId="{4B35FD50-04AD-42A2-96A3-24F94AB83221}" type="presOf" srcId="{EE652125-DCD2-4494-B5B6-7E912C2A34DB}" destId="{FF6361B0-849A-42A3-8043-CA34480EFDD3}" srcOrd="0" destOrd="0" presId="urn:microsoft.com/office/officeart/2018/2/layout/IconVerticalSolidList"/>
    <dgm:cxn modelId="{EE323874-9B54-4917-8B86-EA8801BE95AA}" type="presOf" srcId="{F6F4C50B-3C9D-4812-8DC8-6303522C090A}" destId="{EF6CF59E-EA3D-4C7F-AC53-3131FA6EAFE3}" srcOrd="0" destOrd="0" presId="urn:microsoft.com/office/officeart/2018/2/layout/IconVerticalSolidList"/>
    <dgm:cxn modelId="{178CA377-D45D-4ACC-83C1-17864F8C9B31}" srcId="{EE652125-DCD2-4494-B5B6-7E912C2A34DB}" destId="{E8764FCB-9E4F-4852-8254-2A7B5363A20B}" srcOrd="0" destOrd="0" parTransId="{6204C075-C493-4483-AA0D-8B892DB1785A}" sibTransId="{230D3504-CA35-4AEB-92EF-2E5B389A2E7E}"/>
    <dgm:cxn modelId="{A21F247C-AEDE-4C0E-AA75-1E86A449D89B}" type="presOf" srcId="{7D363306-43DC-4550-9EC7-C29B873BA576}" destId="{9610AA2C-F8B3-4024-892E-E486638A66E2}" srcOrd="0" destOrd="0" presId="urn:microsoft.com/office/officeart/2018/2/layout/IconVerticalSolidList"/>
    <dgm:cxn modelId="{FA4DED94-5350-4CA3-B693-91BFB4EE4B96}" type="presOf" srcId="{CFBA6138-F9E9-445D-9C35-C832A1165049}" destId="{1698AD6D-64BF-43FF-872A-2553F6E35929}" srcOrd="0" destOrd="1" presId="urn:microsoft.com/office/officeart/2018/2/layout/IconVerticalSolidList"/>
    <dgm:cxn modelId="{3A0E04A8-3B8A-49BE-A6A3-1AE959C27476}" srcId="{E8764FCB-9E4F-4852-8254-2A7B5363A20B}" destId="{CFBA6138-F9E9-445D-9C35-C832A1165049}" srcOrd="1" destOrd="0" parTransId="{D4D366FE-6978-4C66-B92E-BC62CF77AEF0}" sibTransId="{381AD4A4-2312-44FF-BB15-F631E9A63BCE}"/>
    <dgm:cxn modelId="{C2C2F1AE-5B89-4124-8EF8-8DB0B37AA615}" srcId="{EE652125-DCD2-4494-B5B6-7E912C2A34DB}" destId="{52791529-BF5A-4584-833E-38722F1401F0}" srcOrd="3" destOrd="0" parTransId="{C6E9527B-48A4-44BB-AAC7-A98DD0B70C47}" sibTransId="{9454D452-DE04-4E0A-ADCE-67F8EB4A5D3A}"/>
    <dgm:cxn modelId="{A32449B1-5C44-47AD-8519-44D000E6ADC9}" type="presOf" srcId="{E8764FCB-9E4F-4852-8254-2A7B5363A20B}" destId="{6EB966CC-53A9-464B-85C5-F9D5527C962C}" srcOrd="0" destOrd="0" presId="urn:microsoft.com/office/officeart/2018/2/layout/IconVerticalSolidList"/>
    <dgm:cxn modelId="{71E1F6B6-635B-4ED8-8811-300CB7766CE4}" srcId="{66A129D0-C654-4F55-BF4B-A694B7D419CC}" destId="{A553B210-CBC3-4735-A40E-4D350367CD89}" srcOrd="1" destOrd="0" parTransId="{A66A5BCD-78DC-4354-8C05-313FC5E47B89}" sibTransId="{EC7B19D2-ABFB-43A6-9026-D9E49140D6F0}"/>
    <dgm:cxn modelId="{09EFBBBD-25D2-4FC1-8EE8-FF3B204BCD5B}" type="presOf" srcId="{C556AD1C-3D44-4E38-9D24-475737CF2BA9}" destId="{7AD1D376-8494-4606-9F13-249B3261AC0C}" srcOrd="0" destOrd="0" presId="urn:microsoft.com/office/officeart/2018/2/layout/IconVerticalSolidList"/>
    <dgm:cxn modelId="{CF5626E2-8321-4001-9752-9D01B21E63C7}" type="presOf" srcId="{81751CBD-57A2-4431-B7AC-5A33222812D1}" destId="{4C49BFD2-2EA0-4ACA-82C8-46F817DB746B}" srcOrd="0" destOrd="0" presId="urn:microsoft.com/office/officeart/2018/2/layout/IconVerticalSolidList"/>
    <dgm:cxn modelId="{CD394CE6-0F3E-4A43-AA57-6EBE2F4A90CB}" srcId="{52791529-BF5A-4584-833E-38722F1401F0}" destId="{C556AD1C-3D44-4E38-9D24-475737CF2BA9}" srcOrd="0" destOrd="0" parTransId="{56209D5C-EAD8-47A7-9EE3-92339C77C370}" sibTransId="{9574BC5C-E415-4C99-9CD1-172DB34D8D6F}"/>
    <dgm:cxn modelId="{EC7EF3E8-6510-499F-ACEA-545157C1B4B6}" srcId="{E8764FCB-9E4F-4852-8254-2A7B5363A20B}" destId="{C07FE6BF-8D38-4243-96A1-C36BBD309C34}" srcOrd="0" destOrd="0" parTransId="{8D931084-651E-492C-9066-9213340CAC67}" sibTransId="{1D37D114-D3DF-4921-AE5E-1C7BBDB7930B}"/>
    <dgm:cxn modelId="{BA40BDFD-C49F-45DE-88DE-515828AF847C}" type="presOf" srcId="{66A129D0-C654-4F55-BF4B-A694B7D419CC}" destId="{E9AC462C-8C04-46B8-AFB6-8CB305F97534}" srcOrd="0" destOrd="0" presId="urn:microsoft.com/office/officeart/2018/2/layout/IconVerticalSolidList"/>
    <dgm:cxn modelId="{B84F78DC-9CA3-4B8C-BE3C-490C02C20DC7}" type="presParOf" srcId="{FF6361B0-849A-42A3-8043-CA34480EFDD3}" destId="{5B2BD8C3-3329-4CF1-A7D8-24A097AC2CE8}" srcOrd="0" destOrd="0" presId="urn:microsoft.com/office/officeart/2018/2/layout/IconVerticalSolidList"/>
    <dgm:cxn modelId="{E13CFCB8-4F20-45E0-9FFC-B50250C00A27}" type="presParOf" srcId="{5B2BD8C3-3329-4CF1-A7D8-24A097AC2CE8}" destId="{28D2B2C6-E723-49E0-8DE0-6F5445B72F65}" srcOrd="0" destOrd="0" presId="urn:microsoft.com/office/officeart/2018/2/layout/IconVerticalSolidList"/>
    <dgm:cxn modelId="{7909A230-EF6A-4213-8575-E4C6E755C5AF}" type="presParOf" srcId="{5B2BD8C3-3329-4CF1-A7D8-24A097AC2CE8}" destId="{3FC64552-1527-4A4E-B611-C7050BD7CDE9}" srcOrd="1" destOrd="0" presId="urn:microsoft.com/office/officeart/2018/2/layout/IconVerticalSolidList"/>
    <dgm:cxn modelId="{67E824D6-7222-4B45-8487-CBECE5F3067A}" type="presParOf" srcId="{5B2BD8C3-3329-4CF1-A7D8-24A097AC2CE8}" destId="{04FC2C4C-6076-480B-900A-AF8FC41070A8}" srcOrd="2" destOrd="0" presId="urn:microsoft.com/office/officeart/2018/2/layout/IconVerticalSolidList"/>
    <dgm:cxn modelId="{E4280522-134A-4EFA-8B29-F5CEA2A57D3B}" type="presParOf" srcId="{5B2BD8C3-3329-4CF1-A7D8-24A097AC2CE8}" destId="{6EB966CC-53A9-464B-85C5-F9D5527C962C}" srcOrd="3" destOrd="0" presId="urn:microsoft.com/office/officeart/2018/2/layout/IconVerticalSolidList"/>
    <dgm:cxn modelId="{63F03AFD-FF98-4FB3-A575-0A32356A81E4}" type="presParOf" srcId="{5B2BD8C3-3329-4CF1-A7D8-24A097AC2CE8}" destId="{1698AD6D-64BF-43FF-872A-2553F6E35929}" srcOrd="4" destOrd="0" presId="urn:microsoft.com/office/officeart/2018/2/layout/IconVerticalSolidList"/>
    <dgm:cxn modelId="{36E6E796-3E5C-48B3-8376-BD5D965D6F9E}" type="presParOf" srcId="{FF6361B0-849A-42A3-8043-CA34480EFDD3}" destId="{11E5794D-BA76-4DE2-88C0-E07E3EA53A70}" srcOrd="1" destOrd="0" presId="urn:microsoft.com/office/officeart/2018/2/layout/IconVerticalSolidList"/>
    <dgm:cxn modelId="{874F8E56-1873-4578-8423-9C2501748B05}" type="presParOf" srcId="{FF6361B0-849A-42A3-8043-CA34480EFDD3}" destId="{7F0C0788-6405-4F24-9588-E0C857B72A14}" srcOrd="2" destOrd="0" presId="urn:microsoft.com/office/officeart/2018/2/layout/IconVerticalSolidList"/>
    <dgm:cxn modelId="{A90B93BC-6CE9-4AC0-B7A9-111596BE5E57}" type="presParOf" srcId="{7F0C0788-6405-4F24-9588-E0C857B72A14}" destId="{F9E796CF-51BB-4E25-A9AD-EE290B7701F8}" srcOrd="0" destOrd="0" presId="urn:microsoft.com/office/officeart/2018/2/layout/IconVerticalSolidList"/>
    <dgm:cxn modelId="{53C5A5CE-D625-41BC-9E14-35A3A9C3B28E}" type="presParOf" srcId="{7F0C0788-6405-4F24-9588-E0C857B72A14}" destId="{98BF3985-4FBF-4C03-A672-5BC29370C10C}" srcOrd="1" destOrd="0" presId="urn:microsoft.com/office/officeart/2018/2/layout/IconVerticalSolidList"/>
    <dgm:cxn modelId="{EF68B5CF-678E-4554-BC97-F934EF9F553F}" type="presParOf" srcId="{7F0C0788-6405-4F24-9588-E0C857B72A14}" destId="{358D47CC-20E0-48D6-BCD8-64EC647DF115}" srcOrd="2" destOrd="0" presId="urn:microsoft.com/office/officeart/2018/2/layout/IconVerticalSolidList"/>
    <dgm:cxn modelId="{DA02F265-2CDF-47BD-863C-7EAEE1AA7769}" type="presParOf" srcId="{7F0C0788-6405-4F24-9588-E0C857B72A14}" destId="{4C49BFD2-2EA0-4ACA-82C8-46F817DB746B}" srcOrd="3" destOrd="0" presId="urn:microsoft.com/office/officeart/2018/2/layout/IconVerticalSolidList"/>
    <dgm:cxn modelId="{55750CF7-2D23-4F51-9FB9-3E91322FC0A5}" type="presParOf" srcId="{7F0C0788-6405-4F24-9588-E0C857B72A14}" destId="{9610AA2C-F8B3-4024-892E-E486638A66E2}" srcOrd="4" destOrd="0" presId="urn:microsoft.com/office/officeart/2018/2/layout/IconVerticalSolidList"/>
    <dgm:cxn modelId="{29C21A90-B369-4763-B610-B592FA61CBCA}" type="presParOf" srcId="{FF6361B0-849A-42A3-8043-CA34480EFDD3}" destId="{6CF8416D-A483-4484-9BDB-58D6BFFD007C}" srcOrd="3" destOrd="0" presId="urn:microsoft.com/office/officeart/2018/2/layout/IconVerticalSolidList"/>
    <dgm:cxn modelId="{A45E566D-38A0-49D7-AD3C-99C9B47B3486}" type="presParOf" srcId="{FF6361B0-849A-42A3-8043-CA34480EFDD3}" destId="{F730B18E-E2C6-475F-935B-EF1124DDF358}" srcOrd="4" destOrd="0" presId="urn:microsoft.com/office/officeart/2018/2/layout/IconVerticalSolidList"/>
    <dgm:cxn modelId="{8301A6B9-8F82-4A20-9252-5A1D26FD9A0B}" type="presParOf" srcId="{F730B18E-E2C6-475F-935B-EF1124DDF358}" destId="{9C1FEA6C-0619-4D5C-BE8F-7F3238BFD53C}" srcOrd="0" destOrd="0" presId="urn:microsoft.com/office/officeart/2018/2/layout/IconVerticalSolidList"/>
    <dgm:cxn modelId="{BB117C0A-CD73-4CED-85DD-D1C4B82E8665}" type="presParOf" srcId="{F730B18E-E2C6-475F-935B-EF1124DDF358}" destId="{FF979A99-726C-4999-9BE8-9847CE6E9589}" srcOrd="1" destOrd="0" presId="urn:microsoft.com/office/officeart/2018/2/layout/IconVerticalSolidList"/>
    <dgm:cxn modelId="{D234C65A-275E-4471-A7B7-BBFE89BF29E8}" type="presParOf" srcId="{F730B18E-E2C6-475F-935B-EF1124DDF358}" destId="{4BF681A6-C05E-475C-89E6-6C1C7FFF85C6}" srcOrd="2" destOrd="0" presId="urn:microsoft.com/office/officeart/2018/2/layout/IconVerticalSolidList"/>
    <dgm:cxn modelId="{EE04C7B2-688A-4CAA-93F3-C00A31188683}" type="presParOf" srcId="{F730B18E-E2C6-475F-935B-EF1124DDF358}" destId="{E9AC462C-8C04-46B8-AFB6-8CB305F97534}" srcOrd="3" destOrd="0" presId="urn:microsoft.com/office/officeart/2018/2/layout/IconVerticalSolidList"/>
    <dgm:cxn modelId="{97B8861F-80B1-4A40-892E-192D65C46072}" type="presParOf" srcId="{F730B18E-E2C6-475F-935B-EF1124DDF358}" destId="{EF6CF59E-EA3D-4C7F-AC53-3131FA6EAFE3}" srcOrd="4" destOrd="0" presId="urn:microsoft.com/office/officeart/2018/2/layout/IconVerticalSolidList"/>
    <dgm:cxn modelId="{050689EE-AA40-4AEA-8046-28F6A944806A}" type="presParOf" srcId="{FF6361B0-849A-42A3-8043-CA34480EFDD3}" destId="{320F86B9-E34A-49DA-AD00-725B9DC755D9}" srcOrd="5" destOrd="0" presId="urn:microsoft.com/office/officeart/2018/2/layout/IconVerticalSolidList"/>
    <dgm:cxn modelId="{1D902F66-23B9-47AF-929D-99B9E2EB5BF5}" type="presParOf" srcId="{FF6361B0-849A-42A3-8043-CA34480EFDD3}" destId="{B73F3661-ECE0-448A-AE1E-46ED52F33C41}" srcOrd="6" destOrd="0" presId="urn:microsoft.com/office/officeart/2018/2/layout/IconVerticalSolidList"/>
    <dgm:cxn modelId="{A97864D6-E2A3-4FED-92AB-7091A340ED19}" type="presParOf" srcId="{B73F3661-ECE0-448A-AE1E-46ED52F33C41}" destId="{5BC5B7D5-C4E1-4933-8AD5-295BAD23B6EB}" srcOrd="0" destOrd="0" presId="urn:microsoft.com/office/officeart/2018/2/layout/IconVerticalSolidList"/>
    <dgm:cxn modelId="{AC739D48-6F92-4E13-8028-61E903DE7F67}" type="presParOf" srcId="{B73F3661-ECE0-448A-AE1E-46ED52F33C41}" destId="{0A26B501-BE7E-460B-B32D-FDA84E1B6136}" srcOrd="1" destOrd="0" presId="urn:microsoft.com/office/officeart/2018/2/layout/IconVerticalSolidList"/>
    <dgm:cxn modelId="{CC1D4E8A-EDFC-4937-BB4F-CBA2EAB94C1A}" type="presParOf" srcId="{B73F3661-ECE0-448A-AE1E-46ED52F33C41}" destId="{3C63AA4D-FFF8-48C9-A478-A99936DC1FE8}" srcOrd="2" destOrd="0" presId="urn:microsoft.com/office/officeart/2018/2/layout/IconVerticalSolidList"/>
    <dgm:cxn modelId="{8D6C4208-9816-48C6-A8B6-AECB2234394D}" type="presParOf" srcId="{B73F3661-ECE0-448A-AE1E-46ED52F33C41}" destId="{CFCF6BA9-B7E0-485F-A73A-C4E632FA2D29}" srcOrd="3" destOrd="0" presId="urn:microsoft.com/office/officeart/2018/2/layout/IconVerticalSolidList"/>
    <dgm:cxn modelId="{70B0C568-4469-47CD-8DCF-E66430737700}" type="presParOf" srcId="{B73F3661-ECE0-448A-AE1E-46ED52F33C41}" destId="{7AD1D376-8494-4606-9F13-249B3261AC0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24EBC3-AF3A-4817-A71C-54B4209AE9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2BC5467-5834-46B6-BE56-602C61B5FCEB}">
      <dgm:prSet/>
      <dgm:spPr/>
      <dgm:t>
        <a:bodyPr/>
        <a:lstStyle/>
        <a:p>
          <a:pPr>
            <a:lnSpc>
              <a:spcPct val="100000"/>
            </a:lnSpc>
          </a:pPr>
          <a:r>
            <a:rPr lang="en-US"/>
            <a:t>Decline in healthcare capabilities in rural communities</a:t>
          </a:r>
        </a:p>
      </dgm:t>
    </dgm:pt>
    <dgm:pt modelId="{79D141C0-276A-473D-A3E9-C60BADD9BEBA}" type="parTrans" cxnId="{E5C39192-BE1D-47C7-9B99-6D0C22AF25A6}">
      <dgm:prSet/>
      <dgm:spPr/>
      <dgm:t>
        <a:bodyPr/>
        <a:lstStyle/>
        <a:p>
          <a:endParaRPr lang="en-US"/>
        </a:p>
      </dgm:t>
    </dgm:pt>
    <dgm:pt modelId="{64E05E5C-930C-496B-9766-C7DE5EF47675}" type="sibTrans" cxnId="{E5C39192-BE1D-47C7-9B99-6D0C22AF25A6}">
      <dgm:prSet/>
      <dgm:spPr/>
      <dgm:t>
        <a:bodyPr/>
        <a:lstStyle/>
        <a:p>
          <a:pPr>
            <a:lnSpc>
              <a:spcPct val="100000"/>
            </a:lnSpc>
          </a:pPr>
          <a:endParaRPr lang="en-US"/>
        </a:p>
      </dgm:t>
    </dgm:pt>
    <dgm:pt modelId="{DA9F404B-D1E7-4C97-A616-40DD7995F7C0}">
      <dgm:prSet/>
      <dgm:spPr/>
      <dgm:t>
        <a:bodyPr/>
        <a:lstStyle/>
        <a:p>
          <a:pPr>
            <a:lnSpc>
              <a:spcPct val="100000"/>
            </a:lnSpc>
          </a:pPr>
          <a:r>
            <a:rPr lang="en-US"/>
            <a:t>Affects ability to respond to hazard events</a:t>
          </a:r>
        </a:p>
      </dgm:t>
    </dgm:pt>
    <dgm:pt modelId="{AC19A988-FBC2-46CD-9829-29ACB1DE4397}" type="parTrans" cxnId="{FB4ACA77-F3DE-4443-BC66-7B2C6E664CE7}">
      <dgm:prSet/>
      <dgm:spPr/>
      <dgm:t>
        <a:bodyPr/>
        <a:lstStyle/>
        <a:p>
          <a:endParaRPr lang="en-US"/>
        </a:p>
      </dgm:t>
    </dgm:pt>
    <dgm:pt modelId="{611948CD-DC55-4256-851F-D7297D06D7B3}" type="sibTrans" cxnId="{FB4ACA77-F3DE-4443-BC66-7B2C6E664CE7}">
      <dgm:prSet/>
      <dgm:spPr/>
      <dgm:t>
        <a:bodyPr/>
        <a:lstStyle/>
        <a:p>
          <a:pPr>
            <a:lnSpc>
              <a:spcPct val="100000"/>
            </a:lnSpc>
          </a:pPr>
          <a:endParaRPr lang="en-US"/>
        </a:p>
      </dgm:t>
    </dgm:pt>
    <dgm:pt modelId="{C443E3B0-F3D7-4074-8BC4-B8DEFB5D2D00}">
      <dgm:prSet/>
      <dgm:spPr/>
      <dgm:t>
        <a:bodyPr/>
        <a:lstStyle/>
        <a:p>
          <a:pPr>
            <a:lnSpc>
              <a:spcPct val="100000"/>
            </a:lnSpc>
          </a:pPr>
          <a:r>
            <a:rPr lang="en-US"/>
            <a:t>Rural communities face many existing challenges to disaster preparedness and response</a:t>
          </a:r>
        </a:p>
      </dgm:t>
    </dgm:pt>
    <dgm:pt modelId="{A3E91016-5025-46E3-97DC-6AEA20261A01}" type="parTrans" cxnId="{9F668422-AC26-4441-8252-F7BC975C0B81}">
      <dgm:prSet/>
      <dgm:spPr/>
      <dgm:t>
        <a:bodyPr/>
        <a:lstStyle/>
        <a:p>
          <a:endParaRPr lang="en-US"/>
        </a:p>
      </dgm:t>
    </dgm:pt>
    <dgm:pt modelId="{265A203B-E218-47D3-BF4F-3B2972DFFE0E}" type="sibTrans" cxnId="{9F668422-AC26-4441-8252-F7BC975C0B81}">
      <dgm:prSet/>
      <dgm:spPr/>
      <dgm:t>
        <a:bodyPr/>
        <a:lstStyle/>
        <a:p>
          <a:endParaRPr lang="en-US"/>
        </a:p>
      </dgm:t>
    </dgm:pt>
    <dgm:pt modelId="{9EE132AF-7990-4FB2-8BBD-C20C9469A434}" type="pres">
      <dgm:prSet presAssocID="{2124EBC3-AF3A-4817-A71C-54B4209AE96B}" presName="root" presStyleCnt="0">
        <dgm:presLayoutVars>
          <dgm:dir/>
          <dgm:resizeHandles val="exact"/>
        </dgm:presLayoutVars>
      </dgm:prSet>
      <dgm:spPr/>
    </dgm:pt>
    <dgm:pt modelId="{519276AB-1714-4D58-A5F1-562C479EC4BA}" type="pres">
      <dgm:prSet presAssocID="{52BC5467-5834-46B6-BE56-602C61B5FCEB}" presName="compNode" presStyleCnt="0"/>
      <dgm:spPr/>
    </dgm:pt>
    <dgm:pt modelId="{A9A3BFD7-B17E-4979-BE48-4919FA471656}" type="pres">
      <dgm:prSet presAssocID="{52BC5467-5834-46B6-BE56-602C61B5FCEB}" presName="bgRect" presStyleLbl="bgShp" presStyleIdx="0" presStyleCnt="3"/>
      <dgm:spPr/>
    </dgm:pt>
    <dgm:pt modelId="{63528D1D-D715-4A41-B58C-CB0871AA9D52}" type="pres">
      <dgm:prSet presAssocID="{52BC5467-5834-46B6-BE56-602C61B5FC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FCA61BD3-3F53-4073-8E8A-E2E27863EF9C}" type="pres">
      <dgm:prSet presAssocID="{52BC5467-5834-46B6-BE56-602C61B5FCEB}" presName="spaceRect" presStyleCnt="0"/>
      <dgm:spPr/>
    </dgm:pt>
    <dgm:pt modelId="{F74DB3FA-6B95-49C5-8FA8-C1A27E4AFDC8}" type="pres">
      <dgm:prSet presAssocID="{52BC5467-5834-46B6-BE56-602C61B5FCEB}" presName="parTx" presStyleLbl="revTx" presStyleIdx="0" presStyleCnt="3">
        <dgm:presLayoutVars>
          <dgm:chMax val="0"/>
          <dgm:chPref val="0"/>
        </dgm:presLayoutVars>
      </dgm:prSet>
      <dgm:spPr/>
    </dgm:pt>
    <dgm:pt modelId="{D1506B08-CD61-4343-A9FF-CF5DF8290627}" type="pres">
      <dgm:prSet presAssocID="{64E05E5C-930C-496B-9766-C7DE5EF47675}" presName="sibTrans" presStyleCnt="0"/>
      <dgm:spPr/>
    </dgm:pt>
    <dgm:pt modelId="{BF8CBFFD-DF72-43A2-B23C-10DCD7F41BFB}" type="pres">
      <dgm:prSet presAssocID="{DA9F404B-D1E7-4C97-A616-40DD7995F7C0}" presName="compNode" presStyleCnt="0"/>
      <dgm:spPr/>
    </dgm:pt>
    <dgm:pt modelId="{81706DFB-55D7-4EFB-867E-A11A1BAD9AF5}" type="pres">
      <dgm:prSet presAssocID="{DA9F404B-D1E7-4C97-A616-40DD7995F7C0}" presName="bgRect" presStyleLbl="bgShp" presStyleIdx="1" presStyleCnt="3"/>
      <dgm:spPr/>
    </dgm:pt>
    <dgm:pt modelId="{BAB0F9F0-CCBC-421E-9614-02DB064BA6B5}" type="pres">
      <dgm:prSet presAssocID="{DA9F404B-D1E7-4C97-A616-40DD7995F7C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80B02774-609E-4D85-8ACB-011159BA3C2B}" type="pres">
      <dgm:prSet presAssocID="{DA9F404B-D1E7-4C97-A616-40DD7995F7C0}" presName="spaceRect" presStyleCnt="0"/>
      <dgm:spPr/>
    </dgm:pt>
    <dgm:pt modelId="{3010A6CA-BB1A-4B29-AC3B-75FA0FB16317}" type="pres">
      <dgm:prSet presAssocID="{DA9F404B-D1E7-4C97-A616-40DD7995F7C0}" presName="parTx" presStyleLbl="revTx" presStyleIdx="1" presStyleCnt="3">
        <dgm:presLayoutVars>
          <dgm:chMax val="0"/>
          <dgm:chPref val="0"/>
        </dgm:presLayoutVars>
      </dgm:prSet>
      <dgm:spPr/>
    </dgm:pt>
    <dgm:pt modelId="{31A54474-C544-411B-9ABB-349F6FFA2647}" type="pres">
      <dgm:prSet presAssocID="{611948CD-DC55-4256-851F-D7297D06D7B3}" presName="sibTrans" presStyleCnt="0"/>
      <dgm:spPr/>
    </dgm:pt>
    <dgm:pt modelId="{413FAB91-2CA6-45FB-94B0-5379373BD3C3}" type="pres">
      <dgm:prSet presAssocID="{C443E3B0-F3D7-4074-8BC4-B8DEFB5D2D00}" presName="compNode" presStyleCnt="0"/>
      <dgm:spPr/>
    </dgm:pt>
    <dgm:pt modelId="{F455C703-7EE8-4B81-94B3-407BD0A1BD51}" type="pres">
      <dgm:prSet presAssocID="{C443E3B0-F3D7-4074-8BC4-B8DEFB5D2D00}" presName="bgRect" presStyleLbl="bgShp" presStyleIdx="2" presStyleCnt="3"/>
      <dgm:spPr/>
    </dgm:pt>
    <dgm:pt modelId="{7F0FA3CA-58E2-4B15-8F0B-F5FDC6CA9A9C}" type="pres">
      <dgm:prSet presAssocID="{C443E3B0-F3D7-4074-8BC4-B8DEFB5D2D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ning"/>
        </a:ext>
      </dgm:extLst>
    </dgm:pt>
    <dgm:pt modelId="{0D3C66DB-0389-48B3-A144-C3A3CA473E75}" type="pres">
      <dgm:prSet presAssocID="{C443E3B0-F3D7-4074-8BC4-B8DEFB5D2D00}" presName="spaceRect" presStyleCnt="0"/>
      <dgm:spPr/>
    </dgm:pt>
    <dgm:pt modelId="{E9E4EFAE-02CF-44CE-9ED9-A59D5286A94C}" type="pres">
      <dgm:prSet presAssocID="{C443E3B0-F3D7-4074-8BC4-B8DEFB5D2D00}" presName="parTx" presStyleLbl="revTx" presStyleIdx="2" presStyleCnt="3">
        <dgm:presLayoutVars>
          <dgm:chMax val="0"/>
          <dgm:chPref val="0"/>
        </dgm:presLayoutVars>
      </dgm:prSet>
      <dgm:spPr/>
    </dgm:pt>
  </dgm:ptLst>
  <dgm:cxnLst>
    <dgm:cxn modelId="{885E5C01-02B9-463A-88A1-3C83BF8E940C}" type="presOf" srcId="{DA9F404B-D1E7-4C97-A616-40DD7995F7C0}" destId="{3010A6CA-BB1A-4B29-AC3B-75FA0FB16317}" srcOrd="0" destOrd="0" presId="urn:microsoft.com/office/officeart/2018/2/layout/IconVerticalSolidList"/>
    <dgm:cxn modelId="{9F668422-AC26-4441-8252-F7BC975C0B81}" srcId="{2124EBC3-AF3A-4817-A71C-54B4209AE96B}" destId="{C443E3B0-F3D7-4074-8BC4-B8DEFB5D2D00}" srcOrd="2" destOrd="0" parTransId="{A3E91016-5025-46E3-97DC-6AEA20261A01}" sibTransId="{265A203B-E218-47D3-BF4F-3B2972DFFE0E}"/>
    <dgm:cxn modelId="{8A2D643E-4358-4BA5-A6B1-3B3420E365F1}" type="presOf" srcId="{C443E3B0-F3D7-4074-8BC4-B8DEFB5D2D00}" destId="{E9E4EFAE-02CF-44CE-9ED9-A59D5286A94C}" srcOrd="0" destOrd="0" presId="urn:microsoft.com/office/officeart/2018/2/layout/IconVerticalSolidList"/>
    <dgm:cxn modelId="{B80DA975-1B13-40DA-8EDF-7C891C094CC1}" type="presOf" srcId="{52BC5467-5834-46B6-BE56-602C61B5FCEB}" destId="{F74DB3FA-6B95-49C5-8FA8-C1A27E4AFDC8}" srcOrd="0" destOrd="0" presId="urn:microsoft.com/office/officeart/2018/2/layout/IconVerticalSolidList"/>
    <dgm:cxn modelId="{5F3BC075-E8EC-4144-A767-B0C3E41C5386}" type="presOf" srcId="{2124EBC3-AF3A-4817-A71C-54B4209AE96B}" destId="{9EE132AF-7990-4FB2-8BBD-C20C9469A434}" srcOrd="0" destOrd="0" presId="urn:microsoft.com/office/officeart/2018/2/layout/IconVerticalSolidList"/>
    <dgm:cxn modelId="{FB4ACA77-F3DE-4443-BC66-7B2C6E664CE7}" srcId="{2124EBC3-AF3A-4817-A71C-54B4209AE96B}" destId="{DA9F404B-D1E7-4C97-A616-40DD7995F7C0}" srcOrd="1" destOrd="0" parTransId="{AC19A988-FBC2-46CD-9829-29ACB1DE4397}" sibTransId="{611948CD-DC55-4256-851F-D7297D06D7B3}"/>
    <dgm:cxn modelId="{E5C39192-BE1D-47C7-9B99-6D0C22AF25A6}" srcId="{2124EBC3-AF3A-4817-A71C-54B4209AE96B}" destId="{52BC5467-5834-46B6-BE56-602C61B5FCEB}" srcOrd="0" destOrd="0" parTransId="{79D141C0-276A-473D-A3E9-C60BADD9BEBA}" sibTransId="{64E05E5C-930C-496B-9766-C7DE5EF47675}"/>
    <dgm:cxn modelId="{E670A46F-3630-44BD-88BB-6BE62B55E8AF}" type="presParOf" srcId="{9EE132AF-7990-4FB2-8BBD-C20C9469A434}" destId="{519276AB-1714-4D58-A5F1-562C479EC4BA}" srcOrd="0" destOrd="0" presId="urn:microsoft.com/office/officeart/2018/2/layout/IconVerticalSolidList"/>
    <dgm:cxn modelId="{DE2F14E9-8C78-42AA-80C1-B0CC35C5C4C4}" type="presParOf" srcId="{519276AB-1714-4D58-A5F1-562C479EC4BA}" destId="{A9A3BFD7-B17E-4979-BE48-4919FA471656}" srcOrd="0" destOrd="0" presId="urn:microsoft.com/office/officeart/2018/2/layout/IconVerticalSolidList"/>
    <dgm:cxn modelId="{F8DAB78E-487F-403B-9E97-16E02E86B673}" type="presParOf" srcId="{519276AB-1714-4D58-A5F1-562C479EC4BA}" destId="{63528D1D-D715-4A41-B58C-CB0871AA9D52}" srcOrd="1" destOrd="0" presId="urn:microsoft.com/office/officeart/2018/2/layout/IconVerticalSolidList"/>
    <dgm:cxn modelId="{012CDE9C-2F49-494E-BD26-E95B2529574B}" type="presParOf" srcId="{519276AB-1714-4D58-A5F1-562C479EC4BA}" destId="{FCA61BD3-3F53-4073-8E8A-E2E27863EF9C}" srcOrd="2" destOrd="0" presId="urn:microsoft.com/office/officeart/2018/2/layout/IconVerticalSolidList"/>
    <dgm:cxn modelId="{D27451E4-DFC5-44B2-88DE-CCD67C882FCB}" type="presParOf" srcId="{519276AB-1714-4D58-A5F1-562C479EC4BA}" destId="{F74DB3FA-6B95-49C5-8FA8-C1A27E4AFDC8}" srcOrd="3" destOrd="0" presId="urn:microsoft.com/office/officeart/2018/2/layout/IconVerticalSolidList"/>
    <dgm:cxn modelId="{88923FC8-4FF6-42B9-8497-2C66982FB60C}" type="presParOf" srcId="{9EE132AF-7990-4FB2-8BBD-C20C9469A434}" destId="{D1506B08-CD61-4343-A9FF-CF5DF8290627}" srcOrd="1" destOrd="0" presId="urn:microsoft.com/office/officeart/2018/2/layout/IconVerticalSolidList"/>
    <dgm:cxn modelId="{35D4FC95-C665-4A55-ACD4-1D4AB15FCA0A}" type="presParOf" srcId="{9EE132AF-7990-4FB2-8BBD-C20C9469A434}" destId="{BF8CBFFD-DF72-43A2-B23C-10DCD7F41BFB}" srcOrd="2" destOrd="0" presId="urn:microsoft.com/office/officeart/2018/2/layout/IconVerticalSolidList"/>
    <dgm:cxn modelId="{C19DFB10-934D-463D-B17E-A403DD654BEC}" type="presParOf" srcId="{BF8CBFFD-DF72-43A2-B23C-10DCD7F41BFB}" destId="{81706DFB-55D7-4EFB-867E-A11A1BAD9AF5}" srcOrd="0" destOrd="0" presId="urn:microsoft.com/office/officeart/2018/2/layout/IconVerticalSolidList"/>
    <dgm:cxn modelId="{3D1A31A7-5E2F-4657-81A6-72767E9A5B4A}" type="presParOf" srcId="{BF8CBFFD-DF72-43A2-B23C-10DCD7F41BFB}" destId="{BAB0F9F0-CCBC-421E-9614-02DB064BA6B5}" srcOrd="1" destOrd="0" presId="urn:microsoft.com/office/officeart/2018/2/layout/IconVerticalSolidList"/>
    <dgm:cxn modelId="{03FA9A25-7A41-4947-BFFA-02E47EFAF477}" type="presParOf" srcId="{BF8CBFFD-DF72-43A2-B23C-10DCD7F41BFB}" destId="{80B02774-609E-4D85-8ACB-011159BA3C2B}" srcOrd="2" destOrd="0" presId="urn:microsoft.com/office/officeart/2018/2/layout/IconVerticalSolidList"/>
    <dgm:cxn modelId="{A09B2D11-41F4-4A3A-AE8A-D78FB6959AF6}" type="presParOf" srcId="{BF8CBFFD-DF72-43A2-B23C-10DCD7F41BFB}" destId="{3010A6CA-BB1A-4B29-AC3B-75FA0FB16317}" srcOrd="3" destOrd="0" presId="urn:microsoft.com/office/officeart/2018/2/layout/IconVerticalSolidList"/>
    <dgm:cxn modelId="{71F5F4B3-2336-46A6-B667-3EEDB7A9E529}" type="presParOf" srcId="{9EE132AF-7990-4FB2-8BBD-C20C9469A434}" destId="{31A54474-C544-411B-9ABB-349F6FFA2647}" srcOrd="3" destOrd="0" presId="urn:microsoft.com/office/officeart/2018/2/layout/IconVerticalSolidList"/>
    <dgm:cxn modelId="{2CE68D13-60E0-4360-AAF1-2783BE01ECB7}" type="presParOf" srcId="{9EE132AF-7990-4FB2-8BBD-C20C9469A434}" destId="{413FAB91-2CA6-45FB-94B0-5379373BD3C3}" srcOrd="4" destOrd="0" presId="urn:microsoft.com/office/officeart/2018/2/layout/IconVerticalSolidList"/>
    <dgm:cxn modelId="{B8FB27E1-338E-4815-8B4F-1F8EC5B6837C}" type="presParOf" srcId="{413FAB91-2CA6-45FB-94B0-5379373BD3C3}" destId="{F455C703-7EE8-4B81-94B3-407BD0A1BD51}" srcOrd="0" destOrd="0" presId="urn:microsoft.com/office/officeart/2018/2/layout/IconVerticalSolidList"/>
    <dgm:cxn modelId="{361B6613-5BCD-43AF-B249-90F71C8E8665}" type="presParOf" srcId="{413FAB91-2CA6-45FB-94B0-5379373BD3C3}" destId="{7F0FA3CA-58E2-4B15-8F0B-F5FDC6CA9A9C}" srcOrd="1" destOrd="0" presId="urn:microsoft.com/office/officeart/2018/2/layout/IconVerticalSolidList"/>
    <dgm:cxn modelId="{0A936741-8D0B-441D-94FC-7E123751AE4A}" type="presParOf" srcId="{413FAB91-2CA6-45FB-94B0-5379373BD3C3}" destId="{0D3C66DB-0389-48B3-A144-C3A3CA473E75}" srcOrd="2" destOrd="0" presId="urn:microsoft.com/office/officeart/2018/2/layout/IconVerticalSolidList"/>
    <dgm:cxn modelId="{0563688E-1EE1-4F1E-8CA5-25E1AE9596D1}" type="presParOf" srcId="{413FAB91-2CA6-45FB-94B0-5379373BD3C3}" destId="{E9E4EFAE-02CF-44CE-9ED9-A59D5286A94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9CE285-2649-4158-90E2-5E46B57E1DE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87FDF67-B3B2-4730-B8A3-63C8C1145590}">
      <dgm:prSet/>
      <dgm:spPr/>
      <dgm:t>
        <a:bodyPr/>
        <a:lstStyle/>
        <a:p>
          <a:pPr>
            <a:lnSpc>
              <a:spcPct val="100000"/>
            </a:lnSpc>
            <a:defRPr cap="all"/>
          </a:pPr>
          <a:r>
            <a:rPr lang="en-US"/>
            <a:t>Healthcare system</a:t>
          </a:r>
        </a:p>
      </dgm:t>
    </dgm:pt>
    <dgm:pt modelId="{00B0336F-34FC-49E4-B10D-3F74814B2F61}" type="parTrans" cxnId="{46EA0AA4-3541-4E70-89FA-434C34DD5BEB}">
      <dgm:prSet/>
      <dgm:spPr/>
      <dgm:t>
        <a:bodyPr/>
        <a:lstStyle/>
        <a:p>
          <a:endParaRPr lang="en-US"/>
        </a:p>
      </dgm:t>
    </dgm:pt>
    <dgm:pt modelId="{92173986-E4CD-4C44-ABE6-E8284E4E2E02}" type="sibTrans" cxnId="{46EA0AA4-3541-4E70-89FA-434C34DD5BEB}">
      <dgm:prSet/>
      <dgm:spPr/>
      <dgm:t>
        <a:bodyPr/>
        <a:lstStyle/>
        <a:p>
          <a:endParaRPr lang="en-US"/>
        </a:p>
      </dgm:t>
    </dgm:pt>
    <dgm:pt modelId="{F0220042-96D6-4B8A-B8F7-BC38FD932130}">
      <dgm:prSet/>
      <dgm:spPr/>
      <dgm:t>
        <a:bodyPr/>
        <a:lstStyle/>
        <a:p>
          <a:pPr>
            <a:lnSpc>
              <a:spcPct val="100000"/>
            </a:lnSpc>
            <a:defRPr cap="all"/>
          </a:pPr>
          <a:r>
            <a:rPr lang="en-US"/>
            <a:t>Natural hazard</a:t>
          </a:r>
        </a:p>
      </dgm:t>
    </dgm:pt>
    <dgm:pt modelId="{2E1E2A63-AF7E-4E7D-BAB8-F461542D2BA1}" type="parTrans" cxnId="{DCF6662E-0DC6-4CA3-B522-07083790374C}">
      <dgm:prSet/>
      <dgm:spPr/>
      <dgm:t>
        <a:bodyPr/>
        <a:lstStyle/>
        <a:p>
          <a:endParaRPr lang="en-US"/>
        </a:p>
      </dgm:t>
    </dgm:pt>
    <dgm:pt modelId="{A08FC011-4970-4AEA-9F9C-B6CA83CC9CDC}" type="sibTrans" cxnId="{DCF6662E-0DC6-4CA3-B522-07083790374C}">
      <dgm:prSet/>
      <dgm:spPr/>
      <dgm:t>
        <a:bodyPr/>
        <a:lstStyle/>
        <a:p>
          <a:endParaRPr lang="en-US"/>
        </a:p>
      </dgm:t>
    </dgm:pt>
    <dgm:pt modelId="{FBFCF81B-E796-4227-9ED5-88BCA4E6E3DD}">
      <dgm:prSet/>
      <dgm:spPr/>
      <dgm:t>
        <a:bodyPr/>
        <a:lstStyle/>
        <a:p>
          <a:pPr>
            <a:lnSpc>
              <a:spcPct val="100000"/>
            </a:lnSpc>
            <a:defRPr cap="all"/>
          </a:pPr>
          <a:r>
            <a:rPr lang="en-US"/>
            <a:t>Disaster severity</a:t>
          </a:r>
        </a:p>
      </dgm:t>
    </dgm:pt>
    <dgm:pt modelId="{E52E4448-6968-4BC4-BFE2-3EDA64DAE5F9}" type="parTrans" cxnId="{39DB20C3-E225-47FA-80B6-1135B21407D9}">
      <dgm:prSet/>
      <dgm:spPr/>
      <dgm:t>
        <a:bodyPr/>
        <a:lstStyle/>
        <a:p>
          <a:endParaRPr lang="en-US"/>
        </a:p>
      </dgm:t>
    </dgm:pt>
    <dgm:pt modelId="{A972D11D-66DF-49BE-A5DD-C1ED88E45F76}" type="sibTrans" cxnId="{39DB20C3-E225-47FA-80B6-1135B21407D9}">
      <dgm:prSet/>
      <dgm:spPr/>
      <dgm:t>
        <a:bodyPr/>
        <a:lstStyle/>
        <a:p>
          <a:endParaRPr lang="en-US"/>
        </a:p>
      </dgm:t>
    </dgm:pt>
    <dgm:pt modelId="{1B59391B-951F-4E14-97C2-51DAC1D4FBF3}">
      <dgm:prSet/>
      <dgm:spPr/>
      <dgm:t>
        <a:bodyPr/>
        <a:lstStyle/>
        <a:p>
          <a:pPr>
            <a:lnSpc>
              <a:spcPct val="100000"/>
            </a:lnSpc>
            <a:defRPr cap="all"/>
          </a:pPr>
          <a:r>
            <a:rPr lang="en-US"/>
            <a:t>Rural</a:t>
          </a:r>
        </a:p>
      </dgm:t>
    </dgm:pt>
    <dgm:pt modelId="{7CC5A0B7-D6F3-405C-8E5F-B44314600532}" type="parTrans" cxnId="{DDD28BDC-B015-44CA-B805-FE425346DE2C}">
      <dgm:prSet/>
      <dgm:spPr/>
      <dgm:t>
        <a:bodyPr/>
        <a:lstStyle/>
        <a:p>
          <a:endParaRPr lang="en-US"/>
        </a:p>
      </dgm:t>
    </dgm:pt>
    <dgm:pt modelId="{79F41CED-A70C-446C-BFBE-33CFFD56FD60}" type="sibTrans" cxnId="{DDD28BDC-B015-44CA-B805-FE425346DE2C}">
      <dgm:prSet/>
      <dgm:spPr/>
      <dgm:t>
        <a:bodyPr/>
        <a:lstStyle/>
        <a:p>
          <a:endParaRPr lang="en-US"/>
        </a:p>
      </dgm:t>
    </dgm:pt>
    <dgm:pt modelId="{5257A44D-0D98-4677-8A0C-EBAF1D9E6EF5}" type="pres">
      <dgm:prSet presAssocID="{949CE285-2649-4158-90E2-5E46B57E1DE0}" presName="root" presStyleCnt="0">
        <dgm:presLayoutVars>
          <dgm:dir/>
          <dgm:resizeHandles val="exact"/>
        </dgm:presLayoutVars>
      </dgm:prSet>
      <dgm:spPr/>
    </dgm:pt>
    <dgm:pt modelId="{2CEDFED5-9F17-4B07-9101-134AD564325A}" type="pres">
      <dgm:prSet presAssocID="{087FDF67-B3B2-4730-B8A3-63C8C1145590}" presName="compNode" presStyleCnt="0"/>
      <dgm:spPr/>
    </dgm:pt>
    <dgm:pt modelId="{92E65312-CB61-468B-AA2A-4082AD39EC0F}" type="pres">
      <dgm:prSet presAssocID="{087FDF67-B3B2-4730-B8A3-63C8C1145590}" presName="iconBgRect" presStyleLbl="bgShp" presStyleIdx="0" presStyleCnt="4"/>
      <dgm:spPr/>
    </dgm:pt>
    <dgm:pt modelId="{24B8B53B-8C33-4E34-80AD-6DF438816DCD}" type="pres">
      <dgm:prSet presAssocID="{087FDF67-B3B2-4730-B8A3-63C8C11455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04DE856F-D85C-42D9-865B-BCF490E22EB8}" type="pres">
      <dgm:prSet presAssocID="{087FDF67-B3B2-4730-B8A3-63C8C1145590}" presName="spaceRect" presStyleCnt="0"/>
      <dgm:spPr/>
    </dgm:pt>
    <dgm:pt modelId="{09CB4CEC-14B3-479E-A220-27FF84E33943}" type="pres">
      <dgm:prSet presAssocID="{087FDF67-B3B2-4730-B8A3-63C8C1145590}" presName="textRect" presStyleLbl="revTx" presStyleIdx="0" presStyleCnt="4">
        <dgm:presLayoutVars>
          <dgm:chMax val="1"/>
          <dgm:chPref val="1"/>
        </dgm:presLayoutVars>
      </dgm:prSet>
      <dgm:spPr/>
    </dgm:pt>
    <dgm:pt modelId="{E8C8DB5C-DCDD-468C-9806-EE9F9556D4FA}" type="pres">
      <dgm:prSet presAssocID="{92173986-E4CD-4C44-ABE6-E8284E4E2E02}" presName="sibTrans" presStyleCnt="0"/>
      <dgm:spPr/>
    </dgm:pt>
    <dgm:pt modelId="{6E5D5826-F8C1-486A-B972-068FBD6DA5AD}" type="pres">
      <dgm:prSet presAssocID="{F0220042-96D6-4B8A-B8F7-BC38FD932130}" presName="compNode" presStyleCnt="0"/>
      <dgm:spPr/>
    </dgm:pt>
    <dgm:pt modelId="{752F193E-1539-4A69-B56D-6B405D311C7B}" type="pres">
      <dgm:prSet presAssocID="{F0220042-96D6-4B8A-B8F7-BC38FD932130}" presName="iconBgRect" presStyleLbl="bgShp" presStyleIdx="1" presStyleCnt="4"/>
      <dgm:spPr/>
    </dgm:pt>
    <dgm:pt modelId="{F1979297-E535-4423-944A-34FEEDF5D2F9}" type="pres">
      <dgm:prSet presAssocID="{F0220042-96D6-4B8A-B8F7-BC38FD93213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D9FC515F-695D-4B75-B716-2485FEE7D1CA}" type="pres">
      <dgm:prSet presAssocID="{F0220042-96D6-4B8A-B8F7-BC38FD932130}" presName="spaceRect" presStyleCnt="0"/>
      <dgm:spPr/>
    </dgm:pt>
    <dgm:pt modelId="{04A3DE90-FEFF-45F0-8ABC-91EB7FE67144}" type="pres">
      <dgm:prSet presAssocID="{F0220042-96D6-4B8A-B8F7-BC38FD932130}" presName="textRect" presStyleLbl="revTx" presStyleIdx="1" presStyleCnt="4">
        <dgm:presLayoutVars>
          <dgm:chMax val="1"/>
          <dgm:chPref val="1"/>
        </dgm:presLayoutVars>
      </dgm:prSet>
      <dgm:spPr/>
    </dgm:pt>
    <dgm:pt modelId="{D8158F54-659A-4427-B8C3-B165542FEA33}" type="pres">
      <dgm:prSet presAssocID="{A08FC011-4970-4AEA-9F9C-B6CA83CC9CDC}" presName="sibTrans" presStyleCnt="0"/>
      <dgm:spPr/>
    </dgm:pt>
    <dgm:pt modelId="{BD26520F-B76B-46D3-BCFA-F4CEAA48E0B6}" type="pres">
      <dgm:prSet presAssocID="{FBFCF81B-E796-4227-9ED5-88BCA4E6E3DD}" presName="compNode" presStyleCnt="0"/>
      <dgm:spPr/>
    </dgm:pt>
    <dgm:pt modelId="{91EEB433-7064-454B-9C35-0C19BA686C4D}" type="pres">
      <dgm:prSet presAssocID="{FBFCF81B-E796-4227-9ED5-88BCA4E6E3DD}" presName="iconBgRect" presStyleLbl="bgShp" presStyleIdx="2" presStyleCnt="4"/>
      <dgm:spPr/>
    </dgm:pt>
    <dgm:pt modelId="{54825EE5-52D7-4491-B399-A003127E4F4D}" type="pres">
      <dgm:prSet presAssocID="{FBFCF81B-E796-4227-9ED5-88BCA4E6E3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ning"/>
        </a:ext>
      </dgm:extLst>
    </dgm:pt>
    <dgm:pt modelId="{9B5B6E9E-14AA-4874-B437-F6324B5A288E}" type="pres">
      <dgm:prSet presAssocID="{FBFCF81B-E796-4227-9ED5-88BCA4E6E3DD}" presName="spaceRect" presStyleCnt="0"/>
      <dgm:spPr/>
    </dgm:pt>
    <dgm:pt modelId="{293E8882-BD85-45F2-80EE-A77A37A50DD2}" type="pres">
      <dgm:prSet presAssocID="{FBFCF81B-E796-4227-9ED5-88BCA4E6E3DD}" presName="textRect" presStyleLbl="revTx" presStyleIdx="2" presStyleCnt="4">
        <dgm:presLayoutVars>
          <dgm:chMax val="1"/>
          <dgm:chPref val="1"/>
        </dgm:presLayoutVars>
      </dgm:prSet>
      <dgm:spPr/>
    </dgm:pt>
    <dgm:pt modelId="{A0EA05AD-C2C1-4853-A74C-FA19B0A2C7BE}" type="pres">
      <dgm:prSet presAssocID="{A972D11D-66DF-49BE-A5DD-C1ED88E45F76}" presName="sibTrans" presStyleCnt="0"/>
      <dgm:spPr/>
    </dgm:pt>
    <dgm:pt modelId="{FCA24BF7-920E-41B9-92C9-982FC2556396}" type="pres">
      <dgm:prSet presAssocID="{1B59391B-951F-4E14-97C2-51DAC1D4FBF3}" presName="compNode" presStyleCnt="0"/>
      <dgm:spPr/>
    </dgm:pt>
    <dgm:pt modelId="{6A53B01C-7FF0-4CAE-B143-8F3CCF27D957}" type="pres">
      <dgm:prSet presAssocID="{1B59391B-951F-4E14-97C2-51DAC1D4FBF3}" presName="iconBgRect" presStyleLbl="bgShp" presStyleIdx="3" presStyleCnt="4"/>
      <dgm:spPr/>
    </dgm:pt>
    <dgm:pt modelId="{AC27B7A5-4218-44C2-87FF-983984F7F1A1}" type="pres">
      <dgm:prSet presAssocID="{1B59391B-951F-4E14-97C2-51DAC1D4FBF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rm scene"/>
        </a:ext>
      </dgm:extLst>
    </dgm:pt>
    <dgm:pt modelId="{69E3EB2C-0100-488F-82E9-4CBD316DE9D3}" type="pres">
      <dgm:prSet presAssocID="{1B59391B-951F-4E14-97C2-51DAC1D4FBF3}" presName="spaceRect" presStyleCnt="0"/>
      <dgm:spPr/>
    </dgm:pt>
    <dgm:pt modelId="{3B64163E-6746-4E9B-920B-B152F7219042}" type="pres">
      <dgm:prSet presAssocID="{1B59391B-951F-4E14-97C2-51DAC1D4FBF3}" presName="textRect" presStyleLbl="revTx" presStyleIdx="3" presStyleCnt="4">
        <dgm:presLayoutVars>
          <dgm:chMax val="1"/>
          <dgm:chPref val="1"/>
        </dgm:presLayoutVars>
      </dgm:prSet>
      <dgm:spPr/>
    </dgm:pt>
  </dgm:ptLst>
  <dgm:cxnLst>
    <dgm:cxn modelId="{DCF6662E-0DC6-4CA3-B522-07083790374C}" srcId="{949CE285-2649-4158-90E2-5E46B57E1DE0}" destId="{F0220042-96D6-4B8A-B8F7-BC38FD932130}" srcOrd="1" destOrd="0" parTransId="{2E1E2A63-AF7E-4E7D-BAB8-F461542D2BA1}" sibTransId="{A08FC011-4970-4AEA-9F9C-B6CA83CC9CDC}"/>
    <dgm:cxn modelId="{6C2BC04D-3971-45E6-AF8B-D3F2900E8468}" type="presOf" srcId="{F0220042-96D6-4B8A-B8F7-BC38FD932130}" destId="{04A3DE90-FEFF-45F0-8ABC-91EB7FE67144}" srcOrd="0" destOrd="0" presId="urn:microsoft.com/office/officeart/2018/5/layout/IconCircleLabelList"/>
    <dgm:cxn modelId="{652C099B-831F-4BA3-A004-F81E99277A54}" type="presOf" srcId="{949CE285-2649-4158-90E2-5E46B57E1DE0}" destId="{5257A44D-0D98-4677-8A0C-EBAF1D9E6EF5}" srcOrd="0" destOrd="0" presId="urn:microsoft.com/office/officeart/2018/5/layout/IconCircleLabelList"/>
    <dgm:cxn modelId="{46EA0AA4-3541-4E70-89FA-434C34DD5BEB}" srcId="{949CE285-2649-4158-90E2-5E46B57E1DE0}" destId="{087FDF67-B3B2-4730-B8A3-63C8C1145590}" srcOrd="0" destOrd="0" parTransId="{00B0336F-34FC-49E4-B10D-3F74814B2F61}" sibTransId="{92173986-E4CD-4C44-ABE6-E8284E4E2E02}"/>
    <dgm:cxn modelId="{39DB20C3-E225-47FA-80B6-1135B21407D9}" srcId="{949CE285-2649-4158-90E2-5E46B57E1DE0}" destId="{FBFCF81B-E796-4227-9ED5-88BCA4E6E3DD}" srcOrd="2" destOrd="0" parTransId="{E52E4448-6968-4BC4-BFE2-3EDA64DAE5F9}" sibTransId="{A972D11D-66DF-49BE-A5DD-C1ED88E45F76}"/>
    <dgm:cxn modelId="{8E1B4AC3-126C-4A97-97CE-B0234E91FD34}" type="presOf" srcId="{1B59391B-951F-4E14-97C2-51DAC1D4FBF3}" destId="{3B64163E-6746-4E9B-920B-B152F7219042}" srcOrd="0" destOrd="0" presId="urn:microsoft.com/office/officeart/2018/5/layout/IconCircleLabelList"/>
    <dgm:cxn modelId="{C696FFC4-89F3-4CFA-8EF5-1E4D89E265CD}" type="presOf" srcId="{FBFCF81B-E796-4227-9ED5-88BCA4E6E3DD}" destId="{293E8882-BD85-45F2-80EE-A77A37A50DD2}" srcOrd="0" destOrd="0" presId="urn:microsoft.com/office/officeart/2018/5/layout/IconCircleLabelList"/>
    <dgm:cxn modelId="{D1B4A5C9-E519-4958-BDB0-3F4D69702E77}" type="presOf" srcId="{087FDF67-B3B2-4730-B8A3-63C8C1145590}" destId="{09CB4CEC-14B3-479E-A220-27FF84E33943}" srcOrd="0" destOrd="0" presId="urn:microsoft.com/office/officeart/2018/5/layout/IconCircleLabelList"/>
    <dgm:cxn modelId="{DDD28BDC-B015-44CA-B805-FE425346DE2C}" srcId="{949CE285-2649-4158-90E2-5E46B57E1DE0}" destId="{1B59391B-951F-4E14-97C2-51DAC1D4FBF3}" srcOrd="3" destOrd="0" parTransId="{7CC5A0B7-D6F3-405C-8E5F-B44314600532}" sibTransId="{79F41CED-A70C-446C-BFBE-33CFFD56FD60}"/>
    <dgm:cxn modelId="{F1EE439C-AD75-4D3B-B75A-52B3C6E6A7F4}" type="presParOf" srcId="{5257A44D-0D98-4677-8A0C-EBAF1D9E6EF5}" destId="{2CEDFED5-9F17-4B07-9101-134AD564325A}" srcOrd="0" destOrd="0" presId="urn:microsoft.com/office/officeart/2018/5/layout/IconCircleLabelList"/>
    <dgm:cxn modelId="{02E909E3-205C-4BA0-9E9D-0EA4DB9EEA17}" type="presParOf" srcId="{2CEDFED5-9F17-4B07-9101-134AD564325A}" destId="{92E65312-CB61-468B-AA2A-4082AD39EC0F}" srcOrd="0" destOrd="0" presId="urn:microsoft.com/office/officeart/2018/5/layout/IconCircleLabelList"/>
    <dgm:cxn modelId="{AEDAAB0B-FA75-4986-B790-50BE2A564BFD}" type="presParOf" srcId="{2CEDFED5-9F17-4B07-9101-134AD564325A}" destId="{24B8B53B-8C33-4E34-80AD-6DF438816DCD}" srcOrd="1" destOrd="0" presId="urn:microsoft.com/office/officeart/2018/5/layout/IconCircleLabelList"/>
    <dgm:cxn modelId="{FD53A29E-B5F8-4C7B-8DDF-B5906BB16006}" type="presParOf" srcId="{2CEDFED5-9F17-4B07-9101-134AD564325A}" destId="{04DE856F-D85C-42D9-865B-BCF490E22EB8}" srcOrd="2" destOrd="0" presId="urn:microsoft.com/office/officeart/2018/5/layout/IconCircleLabelList"/>
    <dgm:cxn modelId="{60731945-F1EF-4724-9B11-EEC49B43E932}" type="presParOf" srcId="{2CEDFED5-9F17-4B07-9101-134AD564325A}" destId="{09CB4CEC-14B3-479E-A220-27FF84E33943}" srcOrd="3" destOrd="0" presId="urn:microsoft.com/office/officeart/2018/5/layout/IconCircleLabelList"/>
    <dgm:cxn modelId="{A19EAFC8-15F0-470E-9ED9-6D98FC880969}" type="presParOf" srcId="{5257A44D-0D98-4677-8A0C-EBAF1D9E6EF5}" destId="{E8C8DB5C-DCDD-468C-9806-EE9F9556D4FA}" srcOrd="1" destOrd="0" presId="urn:microsoft.com/office/officeart/2018/5/layout/IconCircleLabelList"/>
    <dgm:cxn modelId="{6F93709C-FEFE-4EFD-902B-8889449441DE}" type="presParOf" srcId="{5257A44D-0D98-4677-8A0C-EBAF1D9E6EF5}" destId="{6E5D5826-F8C1-486A-B972-068FBD6DA5AD}" srcOrd="2" destOrd="0" presId="urn:microsoft.com/office/officeart/2018/5/layout/IconCircleLabelList"/>
    <dgm:cxn modelId="{C49F8A12-04A3-4AA6-8274-5A9528674761}" type="presParOf" srcId="{6E5D5826-F8C1-486A-B972-068FBD6DA5AD}" destId="{752F193E-1539-4A69-B56D-6B405D311C7B}" srcOrd="0" destOrd="0" presId="urn:microsoft.com/office/officeart/2018/5/layout/IconCircleLabelList"/>
    <dgm:cxn modelId="{58C55CE9-4E57-4983-9298-BA08BC6CA31D}" type="presParOf" srcId="{6E5D5826-F8C1-486A-B972-068FBD6DA5AD}" destId="{F1979297-E535-4423-944A-34FEEDF5D2F9}" srcOrd="1" destOrd="0" presId="urn:microsoft.com/office/officeart/2018/5/layout/IconCircleLabelList"/>
    <dgm:cxn modelId="{F5EDCD4C-8957-4701-8287-DBBA91318EDF}" type="presParOf" srcId="{6E5D5826-F8C1-486A-B972-068FBD6DA5AD}" destId="{D9FC515F-695D-4B75-B716-2485FEE7D1CA}" srcOrd="2" destOrd="0" presId="urn:microsoft.com/office/officeart/2018/5/layout/IconCircleLabelList"/>
    <dgm:cxn modelId="{27C986E2-40F9-4DB9-9DE1-0401D886D9BC}" type="presParOf" srcId="{6E5D5826-F8C1-486A-B972-068FBD6DA5AD}" destId="{04A3DE90-FEFF-45F0-8ABC-91EB7FE67144}" srcOrd="3" destOrd="0" presId="urn:microsoft.com/office/officeart/2018/5/layout/IconCircleLabelList"/>
    <dgm:cxn modelId="{F2B1971D-0A68-42C0-A476-03AF68CCBD52}" type="presParOf" srcId="{5257A44D-0D98-4677-8A0C-EBAF1D9E6EF5}" destId="{D8158F54-659A-4427-B8C3-B165542FEA33}" srcOrd="3" destOrd="0" presId="urn:microsoft.com/office/officeart/2018/5/layout/IconCircleLabelList"/>
    <dgm:cxn modelId="{0C889370-2332-4955-B47A-DD1965EB8959}" type="presParOf" srcId="{5257A44D-0D98-4677-8A0C-EBAF1D9E6EF5}" destId="{BD26520F-B76B-46D3-BCFA-F4CEAA48E0B6}" srcOrd="4" destOrd="0" presId="urn:microsoft.com/office/officeart/2018/5/layout/IconCircleLabelList"/>
    <dgm:cxn modelId="{D720600D-8F70-4121-8A30-6D79EFE7F5BE}" type="presParOf" srcId="{BD26520F-B76B-46D3-BCFA-F4CEAA48E0B6}" destId="{91EEB433-7064-454B-9C35-0C19BA686C4D}" srcOrd="0" destOrd="0" presId="urn:microsoft.com/office/officeart/2018/5/layout/IconCircleLabelList"/>
    <dgm:cxn modelId="{A9C16783-7F37-4B5D-AB4A-6BA44F775C2B}" type="presParOf" srcId="{BD26520F-B76B-46D3-BCFA-F4CEAA48E0B6}" destId="{54825EE5-52D7-4491-B399-A003127E4F4D}" srcOrd="1" destOrd="0" presId="urn:microsoft.com/office/officeart/2018/5/layout/IconCircleLabelList"/>
    <dgm:cxn modelId="{E1E11D2A-0407-4256-8C30-E4FCE96059B6}" type="presParOf" srcId="{BD26520F-B76B-46D3-BCFA-F4CEAA48E0B6}" destId="{9B5B6E9E-14AA-4874-B437-F6324B5A288E}" srcOrd="2" destOrd="0" presId="urn:microsoft.com/office/officeart/2018/5/layout/IconCircleLabelList"/>
    <dgm:cxn modelId="{40341A7D-2C7B-4E65-9F09-ED7298E0B5BC}" type="presParOf" srcId="{BD26520F-B76B-46D3-BCFA-F4CEAA48E0B6}" destId="{293E8882-BD85-45F2-80EE-A77A37A50DD2}" srcOrd="3" destOrd="0" presId="urn:microsoft.com/office/officeart/2018/5/layout/IconCircleLabelList"/>
    <dgm:cxn modelId="{11685278-DD07-443C-9AEA-699F7EC531C9}" type="presParOf" srcId="{5257A44D-0D98-4677-8A0C-EBAF1D9E6EF5}" destId="{A0EA05AD-C2C1-4853-A74C-FA19B0A2C7BE}" srcOrd="5" destOrd="0" presId="urn:microsoft.com/office/officeart/2018/5/layout/IconCircleLabelList"/>
    <dgm:cxn modelId="{CB6BDC4D-EFA6-4D99-A032-E9854447BEA8}" type="presParOf" srcId="{5257A44D-0D98-4677-8A0C-EBAF1D9E6EF5}" destId="{FCA24BF7-920E-41B9-92C9-982FC2556396}" srcOrd="6" destOrd="0" presId="urn:microsoft.com/office/officeart/2018/5/layout/IconCircleLabelList"/>
    <dgm:cxn modelId="{D479619F-9AD0-4EBD-A925-37C172918770}" type="presParOf" srcId="{FCA24BF7-920E-41B9-92C9-982FC2556396}" destId="{6A53B01C-7FF0-4CAE-B143-8F3CCF27D957}" srcOrd="0" destOrd="0" presId="urn:microsoft.com/office/officeart/2018/5/layout/IconCircleLabelList"/>
    <dgm:cxn modelId="{FFB9FE1E-ECCF-4687-B135-64E4BF397AB8}" type="presParOf" srcId="{FCA24BF7-920E-41B9-92C9-982FC2556396}" destId="{AC27B7A5-4218-44C2-87FF-983984F7F1A1}" srcOrd="1" destOrd="0" presId="urn:microsoft.com/office/officeart/2018/5/layout/IconCircleLabelList"/>
    <dgm:cxn modelId="{00E819A8-AB1A-4647-8C0B-55AC374A913A}" type="presParOf" srcId="{FCA24BF7-920E-41B9-92C9-982FC2556396}" destId="{69E3EB2C-0100-488F-82E9-4CBD316DE9D3}" srcOrd="2" destOrd="0" presId="urn:microsoft.com/office/officeart/2018/5/layout/IconCircleLabelList"/>
    <dgm:cxn modelId="{1BD0F03B-BF0B-40CA-A2EE-7F1CBCACBD35}" type="presParOf" srcId="{FCA24BF7-920E-41B9-92C9-982FC2556396}" destId="{3B64163E-6746-4E9B-920B-B152F721904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D30460-716F-45CE-AAA4-901903E8C54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6D80ADA-E011-4C10-8E7F-445944718BA1}">
      <dgm:prSet/>
      <dgm:spPr/>
      <dgm:t>
        <a:bodyPr/>
        <a:lstStyle/>
        <a:p>
          <a:r>
            <a:rPr lang="en-US"/>
            <a:t>System dynamics modeling – systems level, top-down approach</a:t>
          </a:r>
        </a:p>
      </dgm:t>
    </dgm:pt>
    <dgm:pt modelId="{694B6178-9F29-4CB2-B98D-CA61DB1466C0}" type="parTrans" cxnId="{47927A3E-C0AF-4D52-BBC3-635587B18194}">
      <dgm:prSet/>
      <dgm:spPr/>
      <dgm:t>
        <a:bodyPr/>
        <a:lstStyle/>
        <a:p>
          <a:endParaRPr lang="en-US"/>
        </a:p>
      </dgm:t>
    </dgm:pt>
    <dgm:pt modelId="{4C521524-C369-44DC-9CD7-21715A268BAF}" type="sibTrans" cxnId="{47927A3E-C0AF-4D52-BBC3-635587B18194}">
      <dgm:prSet/>
      <dgm:spPr/>
      <dgm:t>
        <a:bodyPr/>
        <a:lstStyle/>
        <a:p>
          <a:endParaRPr lang="en-US"/>
        </a:p>
      </dgm:t>
    </dgm:pt>
    <dgm:pt modelId="{9E2F27AB-1DD0-4D6B-B6B8-AADDB4EDBA6F}">
      <dgm:prSet/>
      <dgm:spPr/>
      <dgm:t>
        <a:bodyPr/>
        <a:lstStyle/>
        <a:p>
          <a:r>
            <a:rPr lang="en-US"/>
            <a:t>Agent-based modeling – individual agent level, bottom-up approach</a:t>
          </a:r>
        </a:p>
      </dgm:t>
    </dgm:pt>
    <dgm:pt modelId="{EF0D3636-BC44-4941-BB2A-756EF1B03330}" type="parTrans" cxnId="{28BD614C-BCAB-4E7A-BAFC-4382D1848D4D}">
      <dgm:prSet/>
      <dgm:spPr/>
      <dgm:t>
        <a:bodyPr/>
        <a:lstStyle/>
        <a:p>
          <a:endParaRPr lang="en-US"/>
        </a:p>
      </dgm:t>
    </dgm:pt>
    <dgm:pt modelId="{3306F2CE-ED87-464E-B75A-0F2B9A2B0342}" type="sibTrans" cxnId="{28BD614C-BCAB-4E7A-BAFC-4382D1848D4D}">
      <dgm:prSet/>
      <dgm:spPr/>
      <dgm:t>
        <a:bodyPr/>
        <a:lstStyle/>
        <a:p>
          <a:endParaRPr lang="en-US"/>
        </a:p>
      </dgm:t>
    </dgm:pt>
    <dgm:pt modelId="{D597110C-48A4-47AE-82B1-B7380B8B25D1}">
      <dgm:prSet/>
      <dgm:spPr/>
      <dgm:t>
        <a:bodyPr/>
        <a:lstStyle/>
        <a:p>
          <a:r>
            <a:rPr lang="en-US"/>
            <a:t>Discrete event modeling – logical and separate sequence of events, queuing approach</a:t>
          </a:r>
        </a:p>
      </dgm:t>
    </dgm:pt>
    <dgm:pt modelId="{EE55BA18-E794-4C6E-9E91-B645085EA72D}" type="parTrans" cxnId="{F17004A5-98DC-4570-A1E9-46ED03BE5F80}">
      <dgm:prSet/>
      <dgm:spPr/>
      <dgm:t>
        <a:bodyPr/>
        <a:lstStyle/>
        <a:p>
          <a:endParaRPr lang="en-US"/>
        </a:p>
      </dgm:t>
    </dgm:pt>
    <dgm:pt modelId="{8ED2D1EC-E29B-4A9D-92C7-631716959F61}" type="sibTrans" cxnId="{F17004A5-98DC-4570-A1E9-46ED03BE5F80}">
      <dgm:prSet/>
      <dgm:spPr/>
      <dgm:t>
        <a:bodyPr/>
        <a:lstStyle/>
        <a:p>
          <a:endParaRPr lang="en-US"/>
        </a:p>
      </dgm:t>
    </dgm:pt>
    <dgm:pt modelId="{00FCE6F8-6BB3-4269-B7AB-D80545D4BB72}" type="pres">
      <dgm:prSet presAssocID="{9BD30460-716F-45CE-AAA4-901903E8C54A}" presName="root" presStyleCnt="0">
        <dgm:presLayoutVars>
          <dgm:dir/>
          <dgm:resizeHandles val="exact"/>
        </dgm:presLayoutVars>
      </dgm:prSet>
      <dgm:spPr/>
    </dgm:pt>
    <dgm:pt modelId="{6FD9BA88-6DD6-4D90-85CB-1B62E27233C4}" type="pres">
      <dgm:prSet presAssocID="{16D80ADA-E011-4C10-8E7F-445944718BA1}" presName="compNode" presStyleCnt="0"/>
      <dgm:spPr/>
    </dgm:pt>
    <dgm:pt modelId="{C4B3C94E-EC70-4E5E-9924-88634E590BCF}" type="pres">
      <dgm:prSet presAssocID="{16D80ADA-E011-4C10-8E7F-445944718BA1}" presName="bgRect" presStyleLbl="bgShp" presStyleIdx="0" presStyleCnt="3"/>
      <dgm:spPr/>
    </dgm:pt>
    <dgm:pt modelId="{1B96C765-D36D-469B-B36B-D714007A6632}" type="pres">
      <dgm:prSet presAssocID="{16D80ADA-E011-4C10-8E7F-445944718B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7ECA735F-BB79-4BDE-B655-8C9E97FBD3BA}" type="pres">
      <dgm:prSet presAssocID="{16D80ADA-E011-4C10-8E7F-445944718BA1}" presName="spaceRect" presStyleCnt="0"/>
      <dgm:spPr/>
    </dgm:pt>
    <dgm:pt modelId="{21C7335A-4F9A-41F4-A3AA-609D44C8F7E0}" type="pres">
      <dgm:prSet presAssocID="{16D80ADA-E011-4C10-8E7F-445944718BA1}" presName="parTx" presStyleLbl="revTx" presStyleIdx="0" presStyleCnt="3">
        <dgm:presLayoutVars>
          <dgm:chMax val="0"/>
          <dgm:chPref val="0"/>
        </dgm:presLayoutVars>
      </dgm:prSet>
      <dgm:spPr/>
    </dgm:pt>
    <dgm:pt modelId="{BF29527E-9C2E-4B93-84F2-396BDBA2FC7C}" type="pres">
      <dgm:prSet presAssocID="{4C521524-C369-44DC-9CD7-21715A268BAF}" presName="sibTrans" presStyleCnt="0"/>
      <dgm:spPr/>
    </dgm:pt>
    <dgm:pt modelId="{49CC30A3-DCF5-40F0-A144-AA88E1125D78}" type="pres">
      <dgm:prSet presAssocID="{9E2F27AB-1DD0-4D6B-B6B8-AADDB4EDBA6F}" presName="compNode" presStyleCnt="0"/>
      <dgm:spPr/>
    </dgm:pt>
    <dgm:pt modelId="{63A9FE26-8425-4B53-82AB-BCC7BDF8AC06}" type="pres">
      <dgm:prSet presAssocID="{9E2F27AB-1DD0-4D6B-B6B8-AADDB4EDBA6F}" presName="bgRect" presStyleLbl="bgShp" presStyleIdx="1" presStyleCnt="3"/>
      <dgm:spPr/>
    </dgm:pt>
    <dgm:pt modelId="{5D67A000-1B5B-4AEC-A7CB-94581EFB893D}" type="pres">
      <dgm:prSet presAssocID="{9E2F27AB-1DD0-4D6B-B6B8-AADDB4EDBA6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7D7191B6-618D-43F5-87F0-D03249854111}" type="pres">
      <dgm:prSet presAssocID="{9E2F27AB-1DD0-4D6B-B6B8-AADDB4EDBA6F}" presName="spaceRect" presStyleCnt="0"/>
      <dgm:spPr/>
    </dgm:pt>
    <dgm:pt modelId="{7C60CDD7-6C66-4667-89B1-BBF2E0B18ACA}" type="pres">
      <dgm:prSet presAssocID="{9E2F27AB-1DD0-4D6B-B6B8-AADDB4EDBA6F}" presName="parTx" presStyleLbl="revTx" presStyleIdx="1" presStyleCnt="3">
        <dgm:presLayoutVars>
          <dgm:chMax val="0"/>
          <dgm:chPref val="0"/>
        </dgm:presLayoutVars>
      </dgm:prSet>
      <dgm:spPr/>
    </dgm:pt>
    <dgm:pt modelId="{D90517B9-3A1B-4CDE-8E76-7DABD68FFCBD}" type="pres">
      <dgm:prSet presAssocID="{3306F2CE-ED87-464E-B75A-0F2B9A2B0342}" presName="sibTrans" presStyleCnt="0"/>
      <dgm:spPr/>
    </dgm:pt>
    <dgm:pt modelId="{621A6723-4AFB-4CF8-9543-D85174199D5F}" type="pres">
      <dgm:prSet presAssocID="{D597110C-48A4-47AE-82B1-B7380B8B25D1}" presName="compNode" presStyleCnt="0"/>
      <dgm:spPr/>
    </dgm:pt>
    <dgm:pt modelId="{87EFFF98-A27E-47DF-95A5-670600BFA708}" type="pres">
      <dgm:prSet presAssocID="{D597110C-48A4-47AE-82B1-B7380B8B25D1}" presName="bgRect" presStyleLbl="bgShp" presStyleIdx="2" presStyleCnt="3"/>
      <dgm:spPr/>
    </dgm:pt>
    <dgm:pt modelId="{C06D87AF-016C-4A30-B2E4-6BE229EC8445}" type="pres">
      <dgm:prSet presAssocID="{D597110C-48A4-47AE-82B1-B7380B8B25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4E6963B8-BA41-4690-A6E3-4E77A9896B13}" type="pres">
      <dgm:prSet presAssocID="{D597110C-48A4-47AE-82B1-B7380B8B25D1}" presName="spaceRect" presStyleCnt="0"/>
      <dgm:spPr/>
    </dgm:pt>
    <dgm:pt modelId="{8ED0AD65-033F-4C95-B27A-C372E649DC11}" type="pres">
      <dgm:prSet presAssocID="{D597110C-48A4-47AE-82B1-B7380B8B25D1}" presName="parTx" presStyleLbl="revTx" presStyleIdx="2" presStyleCnt="3">
        <dgm:presLayoutVars>
          <dgm:chMax val="0"/>
          <dgm:chPref val="0"/>
        </dgm:presLayoutVars>
      </dgm:prSet>
      <dgm:spPr/>
    </dgm:pt>
  </dgm:ptLst>
  <dgm:cxnLst>
    <dgm:cxn modelId="{EA54D01C-A19B-4BCA-A2A0-77F9E2170848}" type="presOf" srcId="{9BD30460-716F-45CE-AAA4-901903E8C54A}" destId="{00FCE6F8-6BB3-4269-B7AB-D80545D4BB72}" srcOrd="0" destOrd="0" presId="urn:microsoft.com/office/officeart/2018/2/layout/IconVerticalSolidList"/>
    <dgm:cxn modelId="{47927A3E-C0AF-4D52-BBC3-635587B18194}" srcId="{9BD30460-716F-45CE-AAA4-901903E8C54A}" destId="{16D80ADA-E011-4C10-8E7F-445944718BA1}" srcOrd="0" destOrd="0" parTransId="{694B6178-9F29-4CB2-B98D-CA61DB1466C0}" sibTransId="{4C521524-C369-44DC-9CD7-21715A268BAF}"/>
    <dgm:cxn modelId="{A940A65C-F4F3-4CCD-8B6D-6146DD966D66}" type="presOf" srcId="{16D80ADA-E011-4C10-8E7F-445944718BA1}" destId="{21C7335A-4F9A-41F4-A3AA-609D44C8F7E0}" srcOrd="0" destOrd="0" presId="urn:microsoft.com/office/officeart/2018/2/layout/IconVerticalSolidList"/>
    <dgm:cxn modelId="{28BD614C-BCAB-4E7A-BAFC-4382D1848D4D}" srcId="{9BD30460-716F-45CE-AAA4-901903E8C54A}" destId="{9E2F27AB-1DD0-4D6B-B6B8-AADDB4EDBA6F}" srcOrd="1" destOrd="0" parTransId="{EF0D3636-BC44-4941-BB2A-756EF1B03330}" sibTransId="{3306F2CE-ED87-464E-B75A-0F2B9A2B0342}"/>
    <dgm:cxn modelId="{F17004A5-98DC-4570-A1E9-46ED03BE5F80}" srcId="{9BD30460-716F-45CE-AAA4-901903E8C54A}" destId="{D597110C-48A4-47AE-82B1-B7380B8B25D1}" srcOrd="2" destOrd="0" parTransId="{EE55BA18-E794-4C6E-9E91-B645085EA72D}" sibTransId="{8ED2D1EC-E29B-4A9D-92C7-631716959F61}"/>
    <dgm:cxn modelId="{32DA29BF-E73D-459D-9585-09A37F8859CF}" type="presOf" srcId="{9E2F27AB-1DD0-4D6B-B6B8-AADDB4EDBA6F}" destId="{7C60CDD7-6C66-4667-89B1-BBF2E0B18ACA}" srcOrd="0" destOrd="0" presId="urn:microsoft.com/office/officeart/2018/2/layout/IconVerticalSolidList"/>
    <dgm:cxn modelId="{034ABBC2-4519-4963-B04C-D0C1599B8A06}" type="presOf" srcId="{D597110C-48A4-47AE-82B1-B7380B8B25D1}" destId="{8ED0AD65-033F-4C95-B27A-C372E649DC11}" srcOrd="0" destOrd="0" presId="urn:microsoft.com/office/officeart/2018/2/layout/IconVerticalSolidList"/>
    <dgm:cxn modelId="{6D50D0D6-3091-42DF-89B3-A6BE9536D7A1}" type="presParOf" srcId="{00FCE6F8-6BB3-4269-B7AB-D80545D4BB72}" destId="{6FD9BA88-6DD6-4D90-85CB-1B62E27233C4}" srcOrd="0" destOrd="0" presId="urn:microsoft.com/office/officeart/2018/2/layout/IconVerticalSolidList"/>
    <dgm:cxn modelId="{866F9403-397E-4F54-8748-E3AA04C18AD3}" type="presParOf" srcId="{6FD9BA88-6DD6-4D90-85CB-1B62E27233C4}" destId="{C4B3C94E-EC70-4E5E-9924-88634E590BCF}" srcOrd="0" destOrd="0" presId="urn:microsoft.com/office/officeart/2018/2/layout/IconVerticalSolidList"/>
    <dgm:cxn modelId="{53953D67-D203-45E6-8D83-A1C49EFABBF2}" type="presParOf" srcId="{6FD9BA88-6DD6-4D90-85CB-1B62E27233C4}" destId="{1B96C765-D36D-469B-B36B-D714007A6632}" srcOrd="1" destOrd="0" presId="urn:microsoft.com/office/officeart/2018/2/layout/IconVerticalSolidList"/>
    <dgm:cxn modelId="{E2BAB04B-BA9A-4005-8C2C-D1D26FF0D357}" type="presParOf" srcId="{6FD9BA88-6DD6-4D90-85CB-1B62E27233C4}" destId="{7ECA735F-BB79-4BDE-B655-8C9E97FBD3BA}" srcOrd="2" destOrd="0" presId="urn:microsoft.com/office/officeart/2018/2/layout/IconVerticalSolidList"/>
    <dgm:cxn modelId="{AF41277F-8741-4DF8-9BA2-EFD704240843}" type="presParOf" srcId="{6FD9BA88-6DD6-4D90-85CB-1B62E27233C4}" destId="{21C7335A-4F9A-41F4-A3AA-609D44C8F7E0}" srcOrd="3" destOrd="0" presId="urn:microsoft.com/office/officeart/2018/2/layout/IconVerticalSolidList"/>
    <dgm:cxn modelId="{FEDBD6E0-F51E-4B50-8637-62D8B60B846F}" type="presParOf" srcId="{00FCE6F8-6BB3-4269-B7AB-D80545D4BB72}" destId="{BF29527E-9C2E-4B93-84F2-396BDBA2FC7C}" srcOrd="1" destOrd="0" presId="urn:microsoft.com/office/officeart/2018/2/layout/IconVerticalSolidList"/>
    <dgm:cxn modelId="{830CB8B0-5B86-4721-B4C6-2A7394A98CC4}" type="presParOf" srcId="{00FCE6F8-6BB3-4269-B7AB-D80545D4BB72}" destId="{49CC30A3-DCF5-40F0-A144-AA88E1125D78}" srcOrd="2" destOrd="0" presId="urn:microsoft.com/office/officeart/2018/2/layout/IconVerticalSolidList"/>
    <dgm:cxn modelId="{24BF08E9-1675-46B9-B81F-393287AC0F2C}" type="presParOf" srcId="{49CC30A3-DCF5-40F0-A144-AA88E1125D78}" destId="{63A9FE26-8425-4B53-82AB-BCC7BDF8AC06}" srcOrd="0" destOrd="0" presId="urn:microsoft.com/office/officeart/2018/2/layout/IconVerticalSolidList"/>
    <dgm:cxn modelId="{934B4123-29A1-4AFA-B2CF-6F7D900BEAAC}" type="presParOf" srcId="{49CC30A3-DCF5-40F0-A144-AA88E1125D78}" destId="{5D67A000-1B5B-4AEC-A7CB-94581EFB893D}" srcOrd="1" destOrd="0" presId="urn:microsoft.com/office/officeart/2018/2/layout/IconVerticalSolidList"/>
    <dgm:cxn modelId="{4C27BF91-E5EC-4239-A75E-44CD434F8E1C}" type="presParOf" srcId="{49CC30A3-DCF5-40F0-A144-AA88E1125D78}" destId="{7D7191B6-618D-43F5-87F0-D03249854111}" srcOrd="2" destOrd="0" presId="urn:microsoft.com/office/officeart/2018/2/layout/IconVerticalSolidList"/>
    <dgm:cxn modelId="{9CC0E236-3EB6-45B3-92C8-370CB7C8B8C3}" type="presParOf" srcId="{49CC30A3-DCF5-40F0-A144-AA88E1125D78}" destId="{7C60CDD7-6C66-4667-89B1-BBF2E0B18ACA}" srcOrd="3" destOrd="0" presId="urn:microsoft.com/office/officeart/2018/2/layout/IconVerticalSolidList"/>
    <dgm:cxn modelId="{C8A397C9-B953-40C9-ACE8-601BA53FE060}" type="presParOf" srcId="{00FCE6F8-6BB3-4269-B7AB-D80545D4BB72}" destId="{D90517B9-3A1B-4CDE-8E76-7DABD68FFCBD}" srcOrd="3" destOrd="0" presId="urn:microsoft.com/office/officeart/2018/2/layout/IconVerticalSolidList"/>
    <dgm:cxn modelId="{17F09321-8D72-4647-A3F6-30C79F526C92}" type="presParOf" srcId="{00FCE6F8-6BB3-4269-B7AB-D80545D4BB72}" destId="{621A6723-4AFB-4CF8-9543-D85174199D5F}" srcOrd="4" destOrd="0" presId="urn:microsoft.com/office/officeart/2018/2/layout/IconVerticalSolidList"/>
    <dgm:cxn modelId="{31F71434-28B2-4B34-AA78-7B45C359025C}" type="presParOf" srcId="{621A6723-4AFB-4CF8-9543-D85174199D5F}" destId="{87EFFF98-A27E-47DF-95A5-670600BFA708}" srcOrd="0" destOrd="0" presId="urn:microsoft.com/office/officeart/2018/2/layout/IconVerticalSolidList"/>
    <dgm:cxn modelId="{8321F6F0-7DE7-489E-B539-695B86409DE4}" type="presParOf" srcId="{621A6723-4AFB-4CF8-9543-D85174199D5F}" destId="{C06D87AF-016C-4A30-B2E4-6BE229EC8445}" srcOrd="1" destOrd="0" presId="urn:microsoft.com/office/officeart/2018/2/layout/IconVerticalSolidList"/>
    <dgm:cxn modelId="{7CBE6042-A1FB-4BEB-9722-AE2275A8198B}" type="presParOf" srcId="{621A6723-4AFB-4CF8-9543-D85174199D5F}" destId="{4E6963B8-BA41-4690-A6E3-4E77A9896B13}" srcOrd="2" destOrd="0" presId="urn:microsoft.com/office/officeart/2018/2/layout/IconVerticalSolidList"/>
    <dgm:cxn modelId="{10081CB3-44C7-43E1-83D2-6F80BE6AF8C8}" type="presParOf" srcId="{621A6723-4AFB-4CF8-9543-D85174199D5F}" destId="{8ED0AD65-033F-4C95-B27A-C372E649DC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D21C37-1BAC-4DB3-8A15-E5552598357D}"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998F1AE8-3AF5-469D-ACB9-112E2A2051CB}">
      <dgm:prSet/>
      <dgm:spPr/>
      <dgm:t>
        <a:bodyPr/>
        <a:lstStyle/>
        <a:p>
          <a:pPr>
            <a:lnSpc>
              <a:spcPct val="100000"/>
            </a:lnSpc>
          </a:pPr>
          <a:r>
            <a:rPr lang="en-US">
              <a:latin typeface="Avenir Next LT Pro" panose="020B0504020202020204" pitchFamily="34" charset="0"/>
            </a:rPr>
            <a:t>Task 1: Model Conceptual Design</a:t>
          </a:r>
        </a:p>
      </dgm:t>
    </dgm:pt>
    <dgm:pt modelId="{D8BBA7EC-7768-4FD7-865E-B488FE24B655}" type="parTrans" cxnId="{984E1EBD-D0A6-4669-9B9B-90974314A223}">
      <dgm:prSet/>
      <dgm:spPr/>
      <dgm:t>
        <a:bodyPr/>
        <a:lstStyle/>
        <a:p>
          <a:endParaRPr lang="en-US">
            <a:latin typeface="Avenir Next LT Pro" panose="020B0504020202020204" pitchFamily="34" charset="0"/>
          </a:endParaRPr>
        </a:p>
      </dgm:t>
    </dgm:pt>
    <dgm:pt modelId="{D28DEC24-D0AB-4B66-B02E-16F2BF0B1C27}" type="sibTrans" cxnId="{984E1EBD-D0A6-4669-9B9B-90974314A223}">
      <dgm:prSet/>
      <dgm:spPr/>
      <dgm:t>
        <a:bodyPr/>
        <a:lstStyle/>
        <a:p>
          <a:endParaRPr lang="en-US">
            <a:latin typeface="Avenir Next LT Pro" panose="020B0504020202020204" pitchFamily="34" charset="0"/>
          </a:endParaRPr>
        </a:p>
      </dgm:t>
    </dgm:pt>
    <dgm:pt modelId="{430AECE8-EBC2-4224-9B9B-8C6928EC0123}">
      <dgm:prSet/>
      <dgm:spPr/>
      <dgm:t>
        <a:bodyPr/>
        <a:lstStyle/>
        <a:p>
          <a:pPr>
            <a:lnSpc>
              <a:spcPct val="100000"/>
            </a:lnSpc>
          </a:pPr>
          <a:r>
            <a:rPr lang="en-US">
              <a:latin typeface="Avenir Next LT Pro" panose="020B0504020202020204" pitchFamily="34" charset="0"/>
            </a:rPr>
            <a:t>Select case events</a:t>
          </a:r>
          <a:endParaRPr lang="en-US" dirty="0">
            <a:latin typeface="Avenir Next LT Pro" panose="020B0504020202020204" pitchFamily="34" charset="0"/>
          </a:endParaRPr>
        </a:p>
      </dgm:t>
    </dgm:pt>
    <dgm:pt modelId="{9E3FF708-A2A1-4BC5-831F-1D1399CD6658}" type="parTrans" cxnId="{3B23E552-50FA-45F4-BEE9-BC75F9285F53}">
      <dgm:prSet/>
      <dgm:spPr/>
      <dgm:t>
        <a:bodyPr/>
        <a:lstStyle/>
        <a:p>
          <a:endParaRPr lang="en-US">
            <a:latin typeface="Avenir Next LT Pro" panose="020B0504020202020204" pitchFamily="34" charset="0"/>
          </a:endParaRPr>
        </a:p>
      </dgm:t>
    </dgm:pt>
    <dgm:pt modelId="{51AE7675-9DEE-4EFA-88D3-30B1D3C728C0}" type="sibTrans" cxnId="{3B23E552-50FA-45F4-BEE9-BC75F9285F53}">
      <dgm:prSet/>
      <dgm:spPr/>
      <dgm:t>
        <a:bodyPr/>
        <a:lstStyle/>
        <a:p>
          <a:endParaRPr lang="en-US">
            <a:latin typeface="Avenir Next LT Pro" panose="020B0504020202020204" pitchFamily="34" charset="0"/>
          </a:endParaRPr>
        </a:p>
      </dgm:t>
    </dgm:pt>
    <dgm:pt modelId="{D3748EBE-8496-4FE9-B2B3-FFDA21D3D33A}">
      <dgm:prSet/>
      <dgm:spPr/>
      <dgm:t>
        <a:bodyPr/>
        <a:lstStyle/>
        <a:p>
          <a:pPr>
            <a:lnSpc>
              <a:spcPct val="100000"/>
            </a:lnSpc>
          </a:pPr>
          <a:r>
            <a:rPr lang="en-US">
              <a:latin typeface="Avenir Next LT Pro" panose="020B0504020202020204" pitchFamily="34" charset="0"/>
            </a:rPr>
            <a:t>Stakeholder Workshop 1</a:t>
          </a:r>
        </a:p>
      </dgm:t>
    </dgm:pt>
    <dgm:pt modelId="{E932ABAE-41EA-45E4-8873-358D2F99F5DD}" type="parTrans" cxnId="{734FA41A-4813-4FC4-B817-3074940AF514}">
      <dgm:prSet/>
      <dgm:spPr/>
      <dgm:t>
        <a:bodyPr/>
        <a:lstStyle/>
        <a:p>
          <a:endParaRPr lang="en-US">
            <a:latin typeface="Avenir Next LT Pro" panose="020B0504020202020204" pitchFamily="34" charset="0"/>
          </a:endParaRPr>
        </a:p>
      </dgm:t>
    </dgm:pt>
    <dgm:pt modelId="{1572CC2F-DAF0-4266-8C93-7ED2DBE34EE0}" type="sibTrans" cxnId="{734FA41A-4813-4FC4-B817-3074940AF514}">
      <dgm:prSet/>
      <dgm:spPr/>
      <dgm:t>
        <a:bodyPr/>
        <a:lstStyle/>
        <a:p>
          <a:endParaRPr lang="en-US">
            <a:latin typeface="Avenir Next LT Pro" panose="020B0504020202020204" pitchFamily="34" charset="0"/>
          </a:endParaRPr>
        </a:p>
      </dgm:t>
    </dgm:pt>
    <dgm:pt modelId="{BF3399E7-A020-4AE8-8D65-E7FFE277CBE3}">
      <dgm:prSet/>
      <dgm:spPr/>
      <dgm:t>
        <a:bodyPr/>
        <a:lstStyle/>
        <a:p>
          <a:pPr>
            <a:lnSpc>
              <a:spcPct val="100000"/>
            </a:lnSpc>
          </a:pPr>
          <a:r>
            <a:rPr lang="en-US">
              <a:latin typeface="Avenir Next LT Pro" panose="020B0504020202020204" pitchFamily="34" charset="0"/>
            </a:rPr>
            <a:t>Task 2: Model Development</a:t>
          </a:r>
        </a:p>
      </dgm:t>
    </dgm:pt>
    <dgm:pt modelId="{326BEE9E-A13D-43ED-9733-45D3F92502D0}" type="parTrans" cxnId="{A3DBEB94-D194-4EE4-AE17-131524759675}">
      <dgm:prSet/>
      <dgm:spPr/>
      <dgm:t>
        <a:bodyPr/>
        <a:lstStyle/>
        <a:p>
          <a:endParaRPr lang="en-US">
            <a:latin typeface="Avenir Next LT Pro" panose="020B0504020202020204" pitchFamily="34" charset="0"/>
          </a:endParaRPr>
        </a:p>
      </dgm:t>
    </dgm:pt>
    <dgm:pt modelId="{DC04C04A-4CC3-4AA2-9853-3C74B42CC52F}" type="sibTrans" cxnId="{A3DBEB94-D194-4EE4-AE17-131524759675}">
      <dgm:prSet/>
      <dgm:spPr/>
      <dgm:t>
        <a:bodyPr/>
        <a:lstStyle/>
        <a:p>
          <a:endParaRPr lang="en-US">
            <a:latin typeface="Avenir Next LT Pro" panose="020B0504020202020204" pitchFamily="34" charset="0"/>
          </a:endParaRPr>
        </a:p>
      </dgm:t>
    </dgm:pt>
    <dgm:pt modelId="{40031E7D-33DB-4436-A6A4-C3DE16F60A32}">
      <dgm:prSet/>
      <dgm:spPr/>
      <dgm:t>
        <a:bodyPr/>
        <a:lstStyle/>
        <a:p>
          <a:pPr>
            <a:lnSpc>
              <a:spcPct val="100000"/>
            </a:lnSpc>
          </a:pPr>
          <a:r>
            <a:rPr lang="en-US">
              <a:latin typeface="Avenir Next LT Pro" panose="020B0504020202020204" pitchFamily="34" charset="0"/>
            </a:rPr>
            <a:t>System dynamics model</a:t>
          </a:r>
        </a:p>
      </dgm:t>
    </dgm:pt>
    <dgm:pt modelId="{9393D35A-BB73-4035-A8FA-067B6F2E911C}" type="parTrans" cxnId="{A7F1AC55-7549-46B1-B2F7-AE2367D2FCE4}">
      <dgm:prSet/>
      <dgm:spPr/>
      <dgm:t>
        <a:bodyPr/>
        <a:lstStyle/>
        <a:p>
          <a:endParaRPr lang="en-US">
            <a:latin typeface="Avenir Next LT Pro" panose="020B0504020202020204" pitchFamily="34" charset="0"/>
          </a:endParaRPr>
        </a:p>
      </dgm:t>
    </dgm:pt>
    <dgm:pt modelId="{53B4056A-FD42-40AD-8CE6-68CFE84D83D4}" type="sibTrans" cxnId="{A7F1AC55-7549-46B1-B2F7-AE2367D2FCE4}">
      <dgm:prSet/>
      <dgm:spPr/>
      <dgm:t>
        <a:bodyPr/>
        <a:lstStyle/>
        <a:p>
          <a:endParaRPr lang="en-US">
            <a:latin typeface="Avenir Next LT Pro" panose="020B0504020202020204" pitchFamily="34" charset="0"/>
          </a:endParaRPr>
        </a:p>
      </dgm:t>
    </dgm:pt>
    <dgm:pt modelId="{B9699C5D-108B-4307-8C70-AE69C6332CB2}">
      <dgm:prSet/>
      <dgm:spPr/>
      <dgm:t>
        <a:bodyPr/>
        <a:lstStyle/>
        <a:p>
          <a:pPr>
            <a:lnSpc>
              <a:spcPct val="100000"/>
            </a:lnSpc>
          </a:pPr>
          <a:r>
            <a:rPr lang="en-US">
              <a:latin typeface="Avenir Next LT Pro" panose="020B0504020202020204" pitchFamily="34" charset="0"/>
            </a:rPr>
            <a:t>Agent-based model</a:t>
          </a:r>
        </a:p>
      </dgm:t>
    </dgm:pt>
    <dgm:pt modelId="{892285FE-8C39-495A-8B7C-575A780A6011}" type="parTrans" cxnId="{44FA1A9B-3E67-4DB7-A595-BD4BE3FBE0B8}">
      <dgm:prSet/>
      <dgm:spPr/>
      <dgm:t>
        <a:bodyPr/>
        <a:lstStyle/>
        <a:p>
          <a:endParaRPr lang="en-US">
            <a:latin typeface="Avenir Next LT Pro" panose="020B0504020202020204" pitchFamily="34" charset="0"/>
          </a:endParaRPr>
        </a:p>
      </dgm:t>
    </dgm:pt>
    <dgm:pt modelId="{5D593DC2-21CA-4461-8F69-858EC485F11C}" type="sibTrans" cxnId="{44FA1A9B-3E67-4DB7-A595-BD4BE3FBE0B8}">
      <dgm:prSet/>
      <dgm:spPr/>
      <dgm:t>
        <a:bodyPr/>
        <a:lstStyle/>
        <a:p>
          <a:endParaRPr lang="en-US">
            <a:latin typeface="Avenir Next LT Pro" panose="020B0504020202020204" pitchFamily="34" charset="0"/>
          </a:endParaRPr>
        </a:p>
      </dgm:t>
    </dgm:pt>
    <dgm:pt modelId="{77016273-86A1-41F3-A8D2-65C6C48C1D64}">
      <dgm:prSet/>
      <dgm:spPr/>
      <dgm:t>
        <a:bodyPr/>
        <a:lstStyle/>
        <a:p>
          <a:pPr>
            <a:lnSpc>
              <a:spcPct val="100000"/>
            </a:lnSpc>
          </a:pPr>
          <a:r>
            <a:rPr lang="en-US">
              <a:latin typeface="Avenir Next LT Pro" panose="020B0504020202020204" pitchFamily="34" charset="0"/>
            </a:rPr>
            <a:t>GIS layers/SDOH data</a:t>
          </a:r>
          <a:endParaRPr lang="en-US" dirty="0">
            <a:latin typeface="Avenir Next LT Pro" panose="020B0504020202020204" pitchFamily="34" charset="0"/>
          </a:endParaRPr>
        </a:p>
      </dgm:t>
    </dgm:pt>
    <dgm:pt modelId="{6CE63683-F538-4345-B082-27C40CC8B948}" type="parTrans" cxnId="{F4A93B55-2651-4FB9-8A23-5F9D81D11A3B}">
      <dgm:prSet/>
      <dgm:spPr/>
      <dgm:t>
        <a:bodyPr/>
        <a:lstStyle/>
        <a:p>
          <a:endParaRPr lang="en-US">
            <a:latin typeface="Avenir Next LT Pro" panose="020B0504020202020204" pitchFamily="34" charset="0"/>
          </a:endParaRPr>
        </a:p>
      </dgm:t>
    </dgm:pt>
    <dgm:pt modelId="{535562D0-0639-4B29-87CA-F52019083A6A}" type="sibTrans" cxnId="{F4A93B55-2651-4FB9-8A23-5F9D81D11A3B}">
      <dgm:prSet/>
      <dgm:spPr/>
      <dgm:t>
        <a:bodyPr/>
        <a:lstStyle/>
        <a:p>
          <a:endParaRPr lang="en-US">
            <a:latin typeface="Avenir Next LT Pro" panose="020B0504020202020204" pitchFamily="34" charset="0"/>
          </a:endParaRPr>
        </a:p>
      </dgm:t>
    </dgm:pt>
    <dgm:pt modelId="{E9E34511-0092-4107-9FAD-92FFC70F22B2}">
      <dgm:prSet/>
      <dgm:spPr/>
      <dgm:t>
        <a:bodyPr/>
        <a:lstStyle/>
        <a:p>
          <a:pPr>
            <a:lnSpc>
              <a:spcPct val="100000"/>
            </a:lnSpc>
          </a:pPr>
          <a:r>
            <a:rPr lang="en-US">
              <a:latin typeface="Avenir Next LT Pro" panose="020B0504020202020204" pitchFamily="34" charset="0"/>
            </a:rPr>
            <a:t>Task 3: Model Calibration</a:t>
          </a:r>
        </a:p>
      </dgm:t>
    </dgm:pt>
    <dgm:pt modelId="{2F509592-84EA-4146-A523-2BA94CE46C14}" type="parTrans" cxnId="{80ED36B5-08C8-4326-A122-1B6F9D3C42E8}">
      <dgm:prSet/>
      <dgm:spPr/>
      <dgm:t>
        <a:bodyPr/>
        <a:lstStyle/>
        <a:p>
          <a:endParaRPr lang="en-US">
            <a:latin typeface="Avenir Next LT Pro" panose="020B0504020202020204" pitchFamily="34" charset="0"/>
          </a:endParaRPr>
        </a:p>
      </dgm:t>
    </dgm:pt>
    <dgm:pt modelId="{DD504833-3BC4-4671-A40C-BA010C3AA762}" type="sibTrans" cxnId="{80ED36B5-08C8-4326-A122-1B6F9D3C42E8}">
      <dgm:prSet/>
      <dgm:spPr/>
      <dgm:t>
        <a:bodyPr/>
        <a:lstStyle/>
        <a:p>
          <a:endParaRPr lang="en-US">
            <a:latin typeface="Avenir Next LT Pro" panose="020B0504020202020204" pitchFamily="34" charset="0"/>
          </a:endParaRPr>
        </a:p>
      </dgm:t>
    </dgm:pt>
    <dgm:pt modelId="{01CF1447-0B18-4044-90FB-AB7A5F2DC474}">
      <dgm:prSet/>
      <dgm:spPr/>
      <dgm:t>
        <a:bodyPr/>
        <a:lstStyle/>
        <a:p>
          <a:pPr>
            <a:lnSpc>
              <a:spcPct val="100000"/>
            </a:lnSpc>
          </a:pPr>
          <a:r>
            <a:rPr lang="en-US" dirty="0">
              <a:latin typeface="Avenir Next LT Pro" panose="020B0504020202020204" pitchFamily="34" charset="0"/>
            </a:rPr>
            <a:t>Stakeholder Workshop 2</a:t>
          </a:r>
        </a:p>
        <a:p>
          <a:pPr>
            <a:lnSpc>
              <a:spcPct val="100000"/>
            </a:lnSpc>
          </a:pPr>
          <a:r>
            <a:rPr lang="en-US" dirty="0">
              <a:latin typeface="Avenir Next LT Pro" panose="020B0504020202020204" pitchFamily="34" charset="0"/>
            </a:rPr>
            <a:t>Public-facing tool</a:t>
          </a:r>
        </a:p>
      </dgm:t>
    </dgm:pt>
    <dgm:pt modelId="{7E9F40B8-63F9-4C9D-85A7-77E964A8A423}" type="parTrans" cxnId="{84A23C0E-DEAE-48CC-848E-29CBEAAF1BA3}">
      <dgm:prSet/>
      <dgm:spPr/>
      <dgm:t>
        <a:bodyPr/>
        <a:lstStyle/>
        <a:p>
          <a:endParaRPr lang="en-US">
            <a:latin typeface="Avenir Next LT Pro" panose="020B0504020202020204" pitchFamily="34" charset="0"/>
          </a:endParaRPr>
        </a:p>
      </dgm:t>
    </dgm:pt>
    <dgm:pt modelId="{F5F10D07-D8FF-4357-9DDF-4CA8AFB34CAB}" type="sibTrans" cxnId="{84A23C0E-DEAE-48CC-848E-29CBEAAF1BA3}">
      <dgm:prSet/>
      <dgm:spPr/>
      <dgm:t>
        <a:bodyPr/>
        <a:lstStyle/>
        <a:p>
          <a:endParaRPr lang="en-US">
            <a:latin typeface="Avenir Next LT Pro" panose="020B0504020202020204" pitchFamily="34" charset="0"/>
          </a:endParaRPr>
        </a:p>
      </dgm:t>
    </dgm:pt>
    <dgm:pt modelId="{B4C0AF67-17A5-4B65-985B-367EAF33B36E}" type="pres">
      <dgm:prSet presAssocID="{21D21C37-1BAC-4DB3-8A15-E5552598357D}" presName="root" presStyleCnt="0">
        <dgm:presLayoutVars>
          <dgm:dir/>
          <dgm:resizeHandles val="exact"/>
        </dgm:presLayoutVars>
      </dgm:prSet>
      <dgm:spPr/>
    </dgm:pt>
    <dgm:pt modelId="{4B786502-49C2-4FE8-8FAB-461ECFADEB48}" type="pres">
      <dgm:prSet presAssocID="{998F1AE8-3AF5-469D-ACB9-112E2A2051CB}" presName="compNode" presStyleCnt="0"/>
      <dgm:spPr/>
    </dgm:pt>
    <dgm:pt modelId="{BA3D2A6D-36A8-419F-8095-76E9C653EAA3}" type="pres">
      <dgm:prSet presAssocID="{998F1AE8-3AF5-469D-ACB9-112E2A2051CB}" presName="bgRect" presStyleLbl="bgShp" presStyleIdx="0" presStyleCnt="3"/>
      <dgm:spPr/>
    </dgm:pt>
    <dgm:pt modelId="{BD7CF033-8FA7-430E-97CE-4C24AC7E7ACD}" type="pres">
      <dgm:prSet presAssocID="{998F1AE8-3AF5-469D-ACB9-112E2A2051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CD9DFB1D-FDA5-40AD-8B72-2DF275F6FCC5}" type="pres">
      <dgm:prSet presAssocID="{998F1AE8-3AF5-469D-ACB9-112E2A2051CB}" presName="spaceRect" presStyleCnt="0"/>
      <dgm:spPr/>
    </dgm:pt>
    <dgm:pt modelId="{496A26AB-A614-4732-9927-C81588C4293F}" type="pres">
      <dgm:prSet presAssocID="{998F1AE8-3AF5-469D-ACB9-112E2A2051CB}" presName="parTx" presStyleLbl="revTx" presStyleIdx="0" presStyleCnt="6">
        <dgm:presLayoutVars>
          <dgm:chMax val="0"/>
          <dgm:chPref val="0"/>
        </dgm:presLayoutVars>
      </dgm:prSet>
      <dgm:spPr/>
    </dgm:pt>
    <dgm:pt modelId="{0C6FECBA-9471-44C8-8975-67CAEFAE5277}" type="pres">
      <dgm:prSet presAssocID="{998F1AE8-3AF5-469D-ACB9-112E2A2051CB}" presName="desTx" presStyleLbl="revTx" presStyleIdx="1" presStyleCnt="6">
        <dgm:presLayoutVars/>
      </dgm:prSet>
      <dgm:spPr/>
    </dgm:pt>
    <dgm:pt modelId="{68B832C9-43FF-4210-B4B6-C6EC523F5321}" type="pres">
      <dgm:prSet presAssocID="{D28DEC24-D0AB-4B66-B02E-16F2BF0B1C27}" presName="sibTrans" presStyleCnt="0"/>
      <dgm:spPr/>
    </dgm:pt>
    <dgm:pt modelId="{E54C0562-5F07-4CB3-84DF-545A28234C99}" type="pres">
      <dgm:prSet presAssocID="{BF3399E7-A020-4AE8-8D65-E7FFE277CBE3}" presName="compNode" presStyleCnt="0"/>
      <dgm:spPr/>
    </dgm:pt>
    <dgm:pt modelId="{08236918-6B3E-42FD-9790-572B10926661}" type="pres">
      <dgm:prSet presAssocID="{BF3399E7-A020-4AE8-8D65-E7FFE277CBE3}" presName="bgRect" presStyleLbl="bgShp" presStyleIdx="1" presStyleCnt="3"/>
      <dgm:spPr/>
    </dgm:pt>
    <dgm:pt modelId="{80805971-B669-4B56-9C8C-F3FC66C620DE}" type="pres">
      <dgm:prSet presAssocID="{BF3399E7-A020-4AE8-8D65-E7FFE277CBE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erarchy"/>
        </a:ext>
      </dgm:extLst>
    </dgm:pt>
    <dgm:pt modelId="{7056AD34-5B93-4DED-A393-8551EB434F5B}" type="pres">
      <dgm:prSet presAssocID="{BF3399E7-A020-4AE8-8D65-E7FFE277CBE3}" presName="spaceRect" presStyleCnt="0"/>
      <dgm:spPr/>
    </dgm:pt>
    <dgm:pt modelId="{DA6DA667-0BA7-43FF-A808-FEA4B3A7D41C}" type="pres">
      <dgm:prSet presAssocID="{BF3399E7-A020-4AE8-8D65-E7FFE277CBE3}" presName="parTx" presStyleLbl="revTx" presStyleIdx="2" presStyleCnt="6">
        <dgm:presLayoutVars>
          <dgm:chMax val="0"/>
          <dgm:chPref val="0"/>
        </dgm:presLayoutVars>
      </dgm:prSet>
      <dgm:spPr/>
    </dgm:pt>
    <dgm:pt modelId="{B728D69D-088B-42D2-BB8F-AC3C6655B9B2}" type="pres">
      <dgm:prSet presAssocID="{BF3399E7-A020-4AE8-8D65-E7FFE277CBE3}" presName="desTx" presStyleLbl="revTx" presStyleIdx="3" presStyleCnt="6">
        <dgm:presLayoutVars/>
      </dgm:prSet>
      <dgm:spPr/>
    </dgm:pt>
    <dgm:pt modelId="{BCBFE382-6EFA-4035-B273-2E3218AB1468}" type="pres">
      <dgm:prSet presAssocID="{DC04C04A-4CC3-4AA2-9853-3C74B42CC52F}" presName="sibTrans" presStyleCnt="0"/>
      <dgm:spPr/>
    </dgm:pt>
    <dgm:pt modelId="{C4DAD4E8-A99B-4FEC-A169-2CD7C0F83C2B}" type="pres">
      <dgm:prSet presAssocID="{E9E34511-0092-4107-9FAD-92FFC70F22B2}" presName="compNode" presStyleCnt="0"/>
      <dgm:spPr/>
    </dgm:pt>
    <dgm:pt modelId="{FE433583-93DA-4D70-B05B-47CD73AF14D7}" type="pres">
      <dgm:prSet presAssocID="{E9E34511-0092-4107-9FAD-92FFC70F22B2}" presName="bgRect" presStyleLbl="bgShp" presStyleIdx="2" presStyleCnt="3"/>
      <dgm:spPr/>
    </dgm:pt>
    <dgm:pt modelId="{A7B713D9-77AE-4A38-BE8A-EEAA941FA40A}" type="pres">
      <dgm:prSet presAssocID="{E9E34511-0092-4107-9FAD-92FFC70F22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365E9887-C3D2-46C0-96DC-427634D0310D}" type="pres">
      <dgm:prSet presAssocID="{E9E34511-0092-4107-9FAD-92FFC70F22B2}" presName="spaceRect" presStyleCnt="0"/>
      <dgm:spPr/>
    </dgm:pt>
    <dgm:pt modelId="{4136E7E1-9C51-4BF7-96A9-A907D81BD9DD}" type="pres">
      <dgm:prSet presAssocID="{E9E34511-0092-4107-9FAD-92FFC70F22B2}" presName="parTx" presStyleLbl="revTx" presStyleIdx="4" presStyleCnt="6">
        <dgm:presLayoutVars>
          <dgm:chMax val="0"/>
          <dgm:chPref val="0"/>
        </dgm:presLayoutVars>
      </dgm:prSet>
      <dgm:spPr/>
    </dgm:pt>
    <dgm:pt modelId="{B14E1A30-8353-451B-A508-20718844CB6F}" type="pres">
      <dgm:prSet presAssocID="{E9E34511-0092-4107-9FAD-92FFC70F22B2}" presName="desTx" presStyleLbl="revTx" presStyleIdx="5" presStyleCnt="6">
        <dgm:presLayoutVars/>
      </dgm:prSet>
      <dgm:spPr/>
    </dgm:pt>
  </dgm:ptLst>
  <dgm:cxnLst>
    <dgm:cxn modelId="{6B33B105-3A6E-466A-975A-2B97A715C631}" type="presOf" srcId="{40031E7D-33DB-4436-A6A4-C3DE16F60A32}" destId="{B728D69D-088B-42D2-BB8F-AC3C6655B9B2}" srcOrd="0" destOrd="0" presId="urn:microsoft.com/office/officeart/2018/2/layout/IconVerticalSolidList"/>
    <dgm:cxn modelId="{84A23C0E-DEAE-48CC-848E-29CBEAAF1BA3}" srcId="{E9E34511-0092-4107-9FAD-92FFC70F22B2}" destId="{01CF1447-0B18-4044-90FB-AB7A5F2DC474}" srcOrd="0" destOrd="0" parTransId="{7E9F40B8-63F9-4C9D-85A7-77E964A8A423}" sibTransId="{F5F10D07-D8FF-4357-9DDF-4CA8AFB34CAB}"/>
    <dgm:cxn modelId="{14411714-5BE8-41AB-8C05-96EAD2298008}" type="presOf" srcId="{01CF1447-0B18-4044-90FB-AB7A5F2DC474}" destId="{B14E1A30-8353-451B-A508-20718844CB6F}" srcOrd="0" destOrd="0" presId="urn:microsoft.com/office/officeart/2018/2/layout/IconVerticalSolidList"/>
    <dgm:cxn modelId="{99760F18-8DE4-4130-9559-B5124B14E0FF}" type="presOf" srcId="{77016273-86A1-41F3-A8D2-65C6C48C1D64}" destId="{B728D69D-088B-42D2-BB8F-AC3C6655B9B2}" srcOrd="0" destOrd="2" presId="urn:microsoft.com/office/officeart/2018/2/layout/IconVerticalSolidList"/>
    <dgm:cxn modelId="{734FA41A-4813-4FC4-B817-3074940AF514}" srcId="{998F1AE8-3AF5-469D-ACB9-112E2A2051CB}" destId="{D3748EBE-8496-4FE9-B2B3-FFDA21D3D33A}" srcOrd="1" destOrd="0" parTransId="{E932ABAE-41EA-45E4-8873-358D2F99F5DD}" sibTransId="{1572CC2F-DAF0-4266-8C93-7ED2DBE34EE0}"/>
    <dgm:cxn modelId="{3B23E552-50FA-45F4-BEE9-BC75F9285F53}" srcId="{998F1AE8-3AF5-469D-ACB9-112E2A2051CB}" destId="{430AECE8-EBC2-4224-9B9B-8C6928EC0123}" srcOrd="0" destOrd="0" parTransId="{9E3FF708-A2A1-4BC5-831F-1D1399CD6658}" sibTransId="{51AE7675-9DEE-4EFA-88D3-30B1D3C728C0}"/>
    <dgm:cxn modelId="{F4A93B55-2651-4FB9-8A23-5F9D81D11A3B}" srcId="{BF3399E7-A020-4AE8-8D65-E7FFE277CBE3}" destId="{77016273-86A1-41F3-A8D2-65C6C48C1D64}" srcOrd="2" destOrd="0" parTransId="{6CE63683-F538-4345-B082-27C40CC8B948}" sibTransId="{535562D0-0639-4B29-87CA-F52019083A6A}"/>
    <dgm:cxn modelId="{A7F1AC55-7549-46B1-B2F7-AE2367D2FCE4}" srcId="{BF3399E7-A020-4AE8-8D65-E7FFE277CBE3}" destId="{40031E7D-33DB-4436-A6A4-C3DE16F60A32}" srcOrd="0" destOrd="0" parTransId="{9393D35A-BB73-4035-A8FA-067B6F2E911C}" sibTransId="{53B4056A-FD42-40AD-8CE6-68CFE84D83D4}"/>
    <dgm:cxn modelId="{A5C4FF7E-34FD-4B38-965E-07E5FF9C4381}" type="presOf" srcId="{BF3399E7-A020-4AE8-8D65-E7FFE277CBE3}" destId="{DA6DA667-0BA7-43FF-A808-FEA4B3A7D41C}" srcOrd="0" destOrd="0" presId="urn:microsoft.com/office/officeart/2018/2/layout/IconVerticalSolidList"/>
    <dgm:cxn modelId="{BD4D1F83-7A50-46AD-84AF-28C6C01D614B}" type="presOf" srcId="{998F1AE8-3AF5-469D-ACB9-112E2A2051CB}" destId="{496A26AB-A614-4732-9927-C81588C4293F}" srcOrd="0" destOrd="0" presId="urn:microsoft.com/office/officeart/2018/2/layout/IconVerticalSolidList"/>
    <dgm:cxn modelId="{DB0EAD84-7364-49F1-9125-C0BC54A23367}" type="presOf" srcId="{B9699C5D-108B-4307-8C70-AE69C6332CB2}" destId="{B728D69D-088B-42D2-BB8F-AC3C6655B9B2}" srcOrd="0" destOrd="1" presId="urn:microsoft.com/office/officeart/2018/2/layout/IconVerticalSolidList"/>
    <dgm:cxn modelId="{A3DBEB94-D194-4EE4-AE17-131524759675}" srcId="{21D21C37-1BAC-4DB3-8A15-E5552598357D}" destId="{BF3399E7-A020-4AE8-8D65-E7FFE277CBE3}" srcOrd="1" destOrd="0" parTransId="{326BEE9E-A13D-43ED-9733-45D3F92502D0}" sibTransId="{DC04C04A-4CC3-4AA2-9853-3C74B42CC52F}"/>
    <dgm:cxn modelId="{44FA1A9B-3E67-4DB7-A595-BD4BE3FBE0B8}" srcId="{BF3399E7-A020-4AE8-8D65-E7FFE277CBE3}" destId="{B9699C5D-108B-4307-8C70-AE69C6332CB2}" srcOrd="1" destOrd="0" parTransId="{892285FE-8C39-495A-8B7C-575A780A6011}" sibTransId="{5D593DC2-21CA-4461-8F69-858EC485F11C}"/>
    <dgm:cxn modelId="{80ED36B5-08C8-4326-A122-1B6F9D3C42E8}" srcId="{21D21C37-1BAC-4DB3-8A15-E5552598357D}" destId="{E9E34511-0092-4107-9FAD-92FFC70F22B2}" srcOrd="2" destOrd="0" parTransId="{2F509592-84EA-4146-A523-2BA94CE46C14}" sibTransId="{DD504833-3BC4-4671-A40C-BA010C3AA762}"/>
    <dgm:cxn modelId="{984E1EBD-D0A6-4669-9B9B-90974314A223}" srcId="{21D21C37-1BAC-4DB3-8A15-E5552598357D}" destId="{998F1AE8-3AF5-469D-ACB9-112E2A2051CB}" srcOrd="0" destOrd="0" parTransId="{D8BBA7EC-7768-4FD7-865E-B488FE24B655}" sibTransId="{D28DEC24-D0AB-4B66-B02E-16F2BF0B1C27}"/>
    <dgm:cxn modelId="{2B7449C3-76C1-4C6C-BBC0-39EA551EC5E7}" type="presOf" srcId="{21D21C37-1BAC-4DB3-8A15-E5552598357D}" destId="{B4C0AF67-17A5-4B65-985B-367EAF33B36E}" srcOrd="0" destOrd="0" presId="urn:microsoft.com/office/officeart/2018/2/layout/IconVerticalSolidList"/>
    <dgm:cxn modelId="{B912E9C3-156A-4AE3-B0BF-F816B99E788C}" type="presOf" srcId="{430AECE8-EBC2-4224-9B9B-8C6928EC0123}" destId="{0C6FECBA-9471-44C8-8975-67CAEFAE5277}" srcOrd="0" destOrd="0" presId="urn:microsoft.com/office/officeart/2018/2/layout/IconVerticalSolidList"/>
    <dgm:cxn modelId="{9DC6FCEA-5441-40AB-9973-2ACAED321FE1}" type="presOf" srcId="{E9E34511-0092-4107-9FAD-92FFC70F22B2}" destId="{4136E7E1-9C51-4BF7-96A9-A907D81BD9DD}" srcOrd="0" destOrd="0" presId="urn:microsoft.com/office/officeart/2018/2/layout/IconVerticalSolidList"/>
    <dgm:cxn modelId="{3DD887EE-4271-4358-B2DC-9350114182DC}" type="presOf" srcId="{D3748EBE-8496-4FE9-B2B3-FFDA21D3D33A}" destId="{0C6FECBA-9471-44C8-8975-67CAEFAE5277}" srcOrd="0" destOrd="1" presId="urn:microsoft.com/office/officeart/2018/2/layout/IconVerticalSolidList"/>
    <dgm:cxn modelId="{55A3087C-4A41-4B38-B63E-4FC3243961C2}" type="presParOf" srcId="{B4C0AF67-17A5-4B65-985B-367EAF33B36E}" destId="{4B786502-49C2-4FE8-8FAB-461ECFADEB48}" srcOrd="0" destOrd="0" presId="urn:microsoft.com/office/officeart/2018/2/layout/IconVerticalSolidList"/>
    <dgm:cxn modelId="{BD955EE2-3EFE-477F-837D-CC19649A5B7A}" type="presParOf" srcId="{4B786502-49C2-4FE8-8FAB-461ECFADEB48}" destId="{BA3D2A6D-36A8-419F-8095-76E9C653EAA3}" srcOrd="0" destOrd="0" presId="urn:microsoft.com/office/officeart/2018/2/layout/IconVerticalSolidList"/>
    <dgm:cxn modelId="{D9087897-6935-408D-96C5-D90E4F11DF21}" type="presParOf" srcId="{4B786502-49C2-4FE8-8FAB-461ECFADEB48}" destId="{BD7CF033-8FA7-430E-97CE-4C24AC7E7ACD}" srcOrd="1" destOrd="0" presId="urn:microsoft.com/office/officeart/2018/2/layout/IconVerticalSolidList"/>
    <dgm:cxn modelId="{D80D62BC-AEDB-4D92-AE6E-FF8A1AB6711B}" type="presParOf" srcId="{4B786502-49C2-4FE8-8FAB-461ECFADEB48}" destId="{CD9DFB1D-FDA5-40AD-8B72-2DF275F6FCC5}" srcOrd="2" destOrd="0" presId="urn:microsoft.com/office/officeart/2018/2/layout/IconVerticalSolidList"/>
    <dgm:cxn modelId="{5A5DA405-B119-41D9-831B-4794CA51F9BC}" type="presParOf" srcId="{4B786502-49C2-4FE8-8FAB-461ECFADEB48}" destId="{496A26AB-A614-4732-9927-C81588C4293F}" srcOrd="3" destOrd="0" presId="urn:microsoft.com/office/officeart/2018/2/layout/IconVerticalSolidList"/>
    <dgm:cxn modelId="{1F7A6822-B9DD-4FFC-A80E-E7D0D0E142EF}" type="presParOf" srcId="{4B786502-49C2-4FE8-8FAB-461ECFADEB48}" destId="{0C6FECBA-9471-44C8-8975-67CAEFAE5277}" srcOrd="4" destOrd="0" presId="urn:microsoft.com/office/officeart/2018/2/layout/IconVerticalSolidList"/>
    <dgm:cxn modelId="{7761DD1B-9B6A-47F7-ACFB-79F76A160659}" type="presParOf" srcId="{B4C0AF67-17A5-4B65-985B-367EAF33B36E}" destId="{68B832C9-43FF-4210-B4B6-C6EC523F5321}" srcOrd="1" destOrd="0" presId="urn:microsoft.com/office/officeart/2018/2/layout/IconVerticalSolidList"/>
    <dgm:cxn modelId="{DDE7B3D1-48B5-474D-B2B0-9A385BDFDCA3}" type="presParOf" srcId="{B4C0AF67-17A5-4B65-985B-367EAF33B36E}" destId="{E54C0562-5F07-4CB3-84DF-545A28234C99}" srcOrd="2" destOrd="0" presId="urn:microsoft.com/office/officeart/2018/2/layout/IconVerticalSolidList"/>
    <dgm:cxn modelId="{BC578287-8584-4980-BAEF-D0EB997198E1}" type="presParOf" srcId="{E54C0562-5F07-4CB3-84DF-545A28234C99}" destId="{08236918-6B3E-42FD-9790-572B10926661}" srcOrd="0" destOrd="0" presId="urn:microsoft.com/office/officeart/2018/2/layout/IconVerticalSolidList"/>
    <dgm:cxn modelId="{4D7FCC10-D1FB-4D03-9F85-B69B663979FE}" type="presParOf" srcId="{E54C0562-5F07-4CB3-84DF-545A28234C99}" destId="{80805971-B669-4B56-9C8C-F3FC66C620DE}" srcOrd="1" destOrd="0" presId="urn:microsoft.com/office/officeart/2018/2/layout/IconVerticalSolidList"/>
    <dgm:cxn modelId="{08719ACC-BB3D-4760-A874-F45C3547171F}" type="presParOf" srcId="{E54C0562-5F07-4CB3-84DF-545A28234C99}" destId="{7056AD34-5B93-4DED-A393-8551EB434F5B}" srcOrd="2" destOrd="0" presId="urn:microsoft.com/office/officeart/2018/2/layout/IconVerticalSolidList"/>
    <dgm:cxn modelId="{232628F0-3BEA-470B-9832-F48833630ACA}" type="presParOf" srcId="{E54C0562-5F07-4CB3-84DF-545A28234C99}" destId="{DA6DA667-0BA7-43FF-A808-FEA4B3A7D41C}" srcOrd="3" destOrd="0" presId="urn:microsoft.com/office/officeart/2018/2/layout/IconVerticalSolidList"/>
    <dgm:cxn modelId="{89F57987-8821-46F1-9A23-075E517DE6A0}" type="presParOf" srcId="{E54C0562-5F07-4CB3-84DF-545A28234C99}" destId="{B728D69D-088B-42D2-BB8F-AC3C6655B9B2}" srcOrd="4" destOrd="0" presId="urn:microsoft.com/office/officeart/2018/2/layout/IconVerticalSolidList"/>
    <dgm:cxn modelId="{2D2DFC16-FF90-441F-8819-23FE3678457A}" type="presParOf" srcId="{B4C0AF67-17A5-4B65-985B-367EAF33B36E}" destId="{BCBFE382-6EFA-4035-B273-2E3218AB1468}" srcOrd="3" destOrd="0" presId="urn:microsoft.com/office/officeart/2018/2/layout/IconVerticalSolidList"/>
    <dgm:cxn modelId="{F31BCE8D-CD5A-4378-B1AF-2EA3619FC953}" type="presParOf" srcId="{B4C0AF67-17A5-4B65-985B-367EAF33B36E}" destId="{C4DAD4E8-A99B-4FEC-A169-2CD7C0F83C2B}" srcOrd="4" destOrd="0" presId="urn:microsoft.com/office/officeart/2018/2/layout/IconVerticalSolidList"/>
    <dgm:cxn modelId="{7117BEF3-AD02-4B7D-994A-8AE8D472ABF3}" type="presParOf" srcId="{C4DAD4E8-A99B-4FEC-A169-2CD7C0F83C2B}" destId="{FE433583-93DA-4D70-B05B-47CD73AF14D7}" srcOrd="0" destOrd="0" presId="urn:microsoft.com/office/officeart/2018/2/layout/IconVerticalSolidList"/>
    <dgm:cxn modelId="{62F03CD9-8DC4-42B6-A8B0-1DD521415C60}" type="presParOf" srcId="{C4DAD4E8-A99B-4FEC-A169-2CD7C0F83C2B}" destId="{A7B713D9-77AE-4A38-BE8A-EEAA941FA40A}" srcOrd="1" destOrd="0" presId="urn:microsoft.com/office/officeart/2018/2/layout/IconVerticalSolidList"/>
    <dgm:cxn modelId="{FDAAA461-0321-475E-89FD-7DFB033E4FC6}" type="presParOf" srcId="{C4DAD4E8-A99B-4FEC-A169-2CD7C0F83C2B}" destId="{365E9887-C3D2-46C0-96DC-427634D0310D}" srcOrd="2" destOrd="0" presId="urn:microsoft.com/office/officeart/2018/2/layout/IconVerticalSolidList"/>
    <dgm:cxn modelId="{96D325C2-FD96-4B42-AD46-B756EF0EFE0F}" type="presParOf" srcId="{C4DAD4E8-A99B-4FEC-A169-2CD7C0F83C2B}" destId="{4136E7E1-9C51-4BF7-96A9-A907D81BD9DD}" srcOrd="3" destOrd="0" presId="urn:microsoft.com/office/officeart/2018/2/layout/IconVerticalSolidList"/>
    <dgm:cxn modelId="{1B70733D-231E-4CAC-BC96-1CE4B6BEDDB5}" type="presParOf" srcId="{C4DAD4E8-A99B-4FEC-A169-2CD7C0F83C2B}" destId="{B14E1A30-8353-451B-A508-20718844CB6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20FC67-CAA7-4A23-9D07-BD171C8F394F}"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EBBAA035-9039-41B0-95A6-1D8650053337}">
      <dgm:prSet custT="1"/>
      <dgm:spPr/>
      <dgm:t>
        <a:bodyPr/>
        <a:lstStyle/>
        <a:p>
          <a:r>
            <a:rPr lang="en-US" sz="2400">
              <a:latin typeface="Avenir Next LT Pro" panose="020B0504020202020204" pitchFamily="34" charset="0"/>
            </a:rPr>
            <a:t>2019</a:t>
          </a:r>
        </a:p>
      </dgm:t>
    </dgm:pt>
    <dgm:pt modelId="{B3C35CAC-2FE3-49B4-B9C8-B2C87F8AC4F6}" type="parTrans" cxnId="{0A95E164-72F4-4063-9934-5833AF3E2643}">
      <dgm:prSet/>
      <dgm:spPr/>
      <dgm:t>
        <a:bodyPr/>
        <a:lstStyle/>
        <a:p>
          <a:endParaRPr lang="en-US" sz="3200">
            <a:latin typeface="Avenir Next LT Pro" panose="020B0504020202020204" pitchFamily="34" charset="0"/>
          </a:endParaRPr>
        </a:p>
      </dgm:t>
    </dgm:pt>
    <dgm:pt modelId="{82812073-DF86-4B11-9DEC-E3F514EFD2D9}" type="sibTrans" cxnId="{0A95E164-72F4-4063-9934-5833AF3E2643}">
      <dgm:prSet/>
      <dgm:spPr/>
      <dgm:t>
        <a:bodyPr/>
        <a:lstStyle/>
        <a:p>
          <a:endParaRPr lang="en-US" sz="3200">
            <a:latin typeface="Avenir Next LT Pro" panose="020B0504020202020204" pitchFamily="34" charset="0"/>
          </a:endParaRPr>
        </a:p>
      </dgm:t>
    </dgm:pt>
    <dgm:pt modelId="{292E75AA-F103-4494-BD9B-CB0A9E297FC3}">
      <dgm:prSet custT="1"/>
      <dgm:spPr/>
      <dgm:t>
        <a:bodyPr/>
        <a:lstStyle/>
        <a:p>
          <a:r>
            <a:rPr lang="en-US" sz="2400" dirty="0">
              <a:latin typeface="Avenir Next LT Pro" panose="020B0504020202020204" pitchFamily="34" charset="0"/>
            </a:rPr>
            <a:t>Nebraska</a:t>
          </a:r>
        </a:p>
      </dgm:t>
    </dgm:pt>
    <dgm:pt modelId="{A0B128B8-BA27-455C-89C2-BF0D872CE806}" type="parTrans" cxnId="{357B235D-8A98-46A7-AD12-E72DD49C5834}">
      <dgm:prSet/>
      <dgm:spPr/>
      <dgm:t>
        <a:bodyPr/>
        <a:lstStyle/>
        <a:p>
          <a:endParaRPr lang="en-US" sz="3200">
            <a:latin typeface="Avenir Next LT Pro" panose="020B0504020202020204" pitchFamily="34" charset="0"/>
          </a:endParaRPr>
        </a:p>
      </dgm:t>
    </dgm:pt>
    <dgm:pt modelId="{ED25D30B-1B54-478E-83F2-0A93EBE938B1}" type="sibTrans" cxnId="{357B235D-8A98-46A7-AD12-E72DD49C5834}">
      <dgm:prSet/>
      <dgm:spPr/>
      <dgm:t>
        <a:bodyPr/>
        <a:lstStyle/>
        <a:p>
          <a:endParaRPr lang="en-US" sz="3200">
            <a:latin typeface="Avenir Next LT Pro" panose="020B0504020202020204" pitchFamily="34" charset="0"/>
          </a:endParaRPr>
        </a:p>
      </dgm:t>
    </dgm:pt>
    <dgm:pt modelId="{1A325372-3566-498C-9668-7AFE2ACCFF44}">
      <dgm:prSet custT="1"/>
      <dgm:spPr/>
      <dgm:t>
        <a:bodyPr/>
        <a:lstStyle/>
        <a:p>
          <a:r>
            <a:rPr lang="en-US" sz="2400">
              <a:latin typeface="Avenir Next LT Pro" panose="020B0504020202020204" pitchFamily="34" charset="0"/>
            </a:rPr>
            <a:t>2021</a:t>
          </a:r>
        </a:p>
      </dgm:t>
    </dgm:pt>
    <dgm:pt modelId="{4FBEE907-A3C8-4E07-B8DB-B81B5239D691}" type="parTrans" cxnId="{6998EF36-44AE-48C8-813C-639180066C50}">
      <dgm:prSet/>
      <dgm:spPr/>
      <dgm:t>
        <a:bodyPr/>
        <a:lstStyle/>
        <a:p>
          <a:endParaRPr lang="en-US" sz="3200">
            <a:latin typeface="Avenir Next LT Pro" panose="020B0504020202020204" pitchFamily="34" charset="0"/>
          </a:endParaRPr>
        </a:p>
      </dgm:t>
    </dgm:pt>
    <dgm:pt modelId="{009FC60F-6012-4B1B-AEED-442A466142E4}" type="sibTrans" cxnId="{6998EF36-44AE-48C8-813C-639180066C50}">
      <dgm:prSet/>
      <dgm:spPr/>
      <dgm:t>
        <a:bodyPr/>
        <a:lstStyle/>
        <a:p>
          <a:endParaRPr lang="en-US" sz="3200">
            <a:latin typeface="Avenir Next LT Pro" panose="020B0504020202020204" pitchFamily="34" charset="0"/>
          </a:endParaRPr>
        </a:p>
      </dgm:t>
    </dgm:pt>
    <dgm:pt modelId="{D1144E82-7E5B-4FE9-888D-25D006B79BC0}">
      <dgm:prSet custT="1"/>
      <dgm:spPr/>
      <dgm:t>
        <a:bodyPr/>
        <a:lstStyle/>
        <a:p>
          <a:r>
            <a:rPr lang="en-US" sz="2400">
              <a:latin typeface="Avenir Next LT Pro" panose="020B0504020202020204" pitchFamily="34" charset="0"/>
            </a:rPr>
            <a:t>Waverly, TN</a:t>
          </a:r>
        </a:p>
      </dgm:t>
    </dgm:pt>
    <dgm:pt modelId="{802162F8-DD38-42A5-BBDC-51151F7636D1}" type="parTrans" cxnId="{FBBF76B2-2881-4A71-A841-E23F98A3C4C0}">
      <dgm:prSet/>
      <dgm:spPr/>
      <dgm:t>
        <a:bodyPr/>
        <a:lstStyle/>
        <a:p>
          <a:endParaRPr lang="en-US" sz="3200">
            <a:latin typeface="Avenir Next LT Pro" panose="020B0504020202020204" pitchFamily="34" charset="0"/>
          </a:endParaRPr>
        </a:p>
      </dgm:t>
    </dgm:pt>
    <dgm:pt modelId="{4DD1CBB5-D458-42A8-9840-50043CB72CE4}" type="sibTrans" cxnId="{FBBF76B2-2881-4A71-A841-E23F98A3C4C0}">
      <dgm:prSet/>
      <dgm:spPr/>
      <dgm:t>
        <a:bodyPr/>
        <a:lstStyle/>
        <a:p>
          <a:endParaRPr lang="en-US" sz="3200">
            <a:latin typeface="Avenir Next LT Pro" panose="020B0504020202020204" pitchFamily="34" charset="0"/>
          </a:endParaRPr>
        </a:p>
      </dgm:t>
    </dgm:pt>
    <dgm:pt modelId="{C575CE2C-B3EB-4D7D-A122-D816B58E81D8}" type="pres">
      <dgm:prSet presAssocID="{8720FC67-CAA7-4A23-9D07-BD171C8F394F}" presName="Name0" presStyleCnt="0">
        <dgm:presLayoutVars>
          <dgm:chMax/>
          <dgm:chPref/>
          <dgm:animLvl val="lvl"/>
        </dgm:presLayoutVars>
      </dgm:prSet>
      <dgm:spPr/>
    </dgm:pt>
    <dgm:pt modelId="{20CEADB4-412E-447F-88DA-0989C92720A7}" type="pres">
      <dgm:prSet presAssocID="{EBBAA035-9039-41B0-95A6-1D8650053337}" presName="composite" presStyleCnt="0"/>
      <dgm:spPr/>
    </dgm:pt>
    <dgm:pt modelId="{8437EBA6-6A3D-4A84-B2C6-B023DEFB66C1}" type="pres">
      <dgm:prSet presAssocID="{EBBAA035-9039-41B0-95A6-1D8650053337}" presName="parent" presStyleLbl="alignNode1" presStyleIdx="0" presStyleCnt="2" custScaleX="80645" custLinFactNeighborX="9680">
        <dgm:presLayoutVars>
          <dgm:chMax val="1"/>
          <dgm:chPref val="1"/>
          <dgm:bulletEnabled val="1"/>
        </dgm:presLayoutVars>
      </dgm:prSet>
      <dgm:spPr/>
    </dgm:pt>
    <dgm:pt modelId="{B4A6E6E2-89CA-4F3E-9C75-D906F6C795BF}" type="pres">
      <dgm:prSet presAssocID="{EBBAA035-9039-41B0-95A6-1D8650053337}" presName="Childtext" presStyleLbl="revTx" presStyleIdx="0" presStyleCnt="2" custLinFactNeighborX="9680">
        <dgm:presLayoutVars>
          <dgm:bulletEnabled val="1"/>
        </dgm:presLayoutVars>
      </dgm:prSet>
      <dgm:spPr/>
    </dgm:pt>
    <dgm:pt modelId="{1B365E0E-E89D-4766-959C-E7C9F8C3CD09}" type="pres">
      <dgm:prSet presAssocID="{EBBAA035-9039-41B0-95A6-1D8650053337}" presName="ConnectLine" presStyleLbl="sibTrans1D1" presStyleIdx="0" presStyleCnt="2" custLinFactX="500000" custLinFactNeighborX="560391" custLinFactNeighborY="3730"/>
      <dgm:spPr>
        <a:noFill/>
        <a:ln w="9525" cap="rnd" cmpd="sng" algn="ctr">
          <a:solidFill>
            <a:schemeClr val="accent5">
              <a:hueOff val="0"/>
              <a:satOff val="0"/>
              <a:lumOff val="0"/>
              <a:alphaOff val="0"/>
            </a:schemeClr>
          </a:solidFill>
          <a:prstDash val="dash"/>
        </a:ln>
        <a:effectLst/>
      </dgm:spPr>
    </dgm:pt>
    <dgm:pt modelId="{64077423-A71B-4538-A3AB-01C3E0193A1B}" type="pres">
      <dgm:prSet presAssocID="{EBBAA035-9039-41B0-95A6-1D8650053337}" presName="ConnectLineEnd" presStyleLbl="lnNode1" presStyleIdx="0" presStyleCnt="2" custLinFactX="200000" custLinFactNeighborX="220841"/>
      <dgm:spPr/>
    </dgm:pt>
    <dgm:pt modelId="{1BCC1B26-3444-4BDB-B973-2C8F372E7934}" type="pres">
      <dgm:prSet presAssocID="{EBBAA035-9039-41B0-95A6-1D8650053337}" presName="EmptyPane" presStyleCnt="0"/>
      <dgm:spPr/>
    </dgm:pt>
    <dgm:pt modelId="{FEB832B2-F3AD-4FB0-9827-BCFF07FE43FC}" type="pres">
      <dgm:prSet presAssocID="{82812073-DF86-4B11-9DEC-E3F514EFD2D9}" presName="spaceBetweenRectangles" presStyleCnt="0"/>
      <dgm:spPr/>
    </dgm:pt>
    <dgm:pt modelId="{E9324C87-39C2-439C-87E3-F654EA892F53}" type="pres">
      <dgm:prSet presAssocID="{1A325372-3566-498C-9668-7AFE2ACCFF44}" presName="composite" presStyleCnt="0"/>
      <dgm:spPr/>
    </dgm:pt>
    <dgm:pt modelId="{12685691-68AD-4B6D-84F6-A814E44A3B89}" type="pres">
      <dgm:prSet presAssocID="{1A325372-3566-498C-9668-7AFE2ACCFF44}" presName="parent" presStyleLbl="alignNode1" presStyleIdx="1" presStyleCnt="2" custScaleX="80645" custLinFactNeighborX="-9225">
        <dgm:presLayoutVars>
          <dgm:chMax val="1"/>
          <dgm:chPref val="1"/>
          <dgm:bulletEnabled val="1"/>
        </dgm:presLayoutVars>
      </dgm:prSet>
      <dgm:spPr/>
    </dgm:pt>
    <dgm:pt modelId="{931BBE67-D880-4703-8FB9-AAA921A0E6B3}" type="pres">
      <dgm:prSet presAssocID="{1A325372-3566-498C-9668-7AFE2ACCFF44}" presName="Childtext" presStyleLbl="revTx" presStyleIdx="1" presStyleCnt="2" custLinFactNeighborX="-9225">
        <dgm:presLayoutVars>
          <dgm:bulletEnabled val="1"/>
        </dgm:presLayoutVars>
      </dgm:prSet>
      <dgm:spPr/>
    </dgm:pt>
    <dgm:pt modelId="{0FF4B6A0-33B3-4358-8043-BFD5C7781868}" type="pres">
      <dgm:prSet presAssocID="{1A325372-3566-498C-9668-7AFE2ACCFF44}" presName="ConnectLine" presStyleLbl="sibTrans1D1" presStyleIdx="1" presStyleCnt="2" custLinFactX="-500000" custLinFactNeighborX="-535728" custLinFactNeighborY="-2446"/>
      <dgm:spPr>
        <a:noFill/>
        <a:ln w="9525" cap="rnd" cmpd="sng" algn="ctr">
          <a:solidFill>
            <a:schemeClr val="accent5">
              <a:hueOff val="-2627937"/>
              <a:satOff val="-17848"/>
              <a:lumOff val="-7451"/>
              <a:alphaOff val="0"/>
            </a:schemeClr>
          </a:solidFill>
          <a:prstDash val="dash"/>
        </a:ln>
        <a:effectLst/>
      </dgm:spPr>
    </dgm:pt>
    <dgm:pt modelId="{51369BB8-739B-4C7A-889B-A98A1AAABF30}" type="pres">
      <dgm:prSet presAssocID="{1A325372-3566-498C-9668-7AFE2ACCFF44}" presName="ConnectLineEnd" presStyleLbl="lnNode1" presStyleIdx="1" presStyleCnt="2" custLinFactX="-200000" custLinFactNeighborX="-201267"/>
      <dgm:spPr/>
    </dgm:pt>
    <dgm:pt modelId="{F0213621-467E-4E07-A7FA-A8E2A4F47F34}" type="pres">
      <dgm:prSet presAssocID="{1A325372-3566-498C-9668-7AFE2ACCFF44}" presName="EmptyPane" presStyleCnt="0"/>
      <dgm:spPr/>
    </dgm:pt>
  </dgm:ptLst>
  <dgm:cxnLst>
    <dgm:cxn modelId="{145D7114-B057-4D33-A8CB-1C83B939B243}" type="presOf" srcId="{D1144E82-7E5B-4FE9-888D-25D006B79BC0}" destId="{931BBE67-D880-4703-8FB9-AAA921A0E6B3}" srcOrd="0" destOrd="0" presId="urn:microsoft.com/office/officeart/2016/7/layout/RoundedRectangleTimeline"/>
    <dgm:cxn modelId="{6998EF36-44AE-48C8-813C-639180066C50}" srcId="{8720FC67-CAA7-4A23-9D07-BD171C8F394F}" destId="{1A325372-3566-498C-9668-7AFE2ACCFF44}" srcOrd="1" destOrd="0" parTransId="{4FBEE907-A3C8-4E07-B8DB-B81B5239D691}" sibTransId="{009FC60F-6012-4B1B-AEED-442A466142E4}"/>
    <dgm:cxn modelId="{D44B503E-30EB-42A0-89FE-753B7119ACFC}" type="presOf" srcId="{1A325372-3566-498C-9668-7AFE2ACCFF44}" destId="{12685691-68AD-4B6D-84F6-A814E44A3B89}" srcOrd="0" destOrd="0" presId="urn:microsoft.com/office/officeart/2016/7/layout/RoundedRectangleTimeline"/>
    <dgm:cxn modelId="{357B235D-8A98-46A7-AD12-E72DD49C5834}" srcId="{EBBAA035-9039-41B0-95A6-1D8650053337}" destId="{292E75AA-F103-4494-BD9B-CB0A9E297FC3}" srcOrd="0" destOrd="0" parTransId="{A0B128B8-BA27-455C-89C2-BF0D872CE806}" sibTransId="{ED25D30B-1B54-478E-83F2-0A93EBE938B1}"/>
    <dgm:cxn modelId="{0A95E164-72F4-4063-9934-5833AF3E2643}" srcId="{8720FC67-CAA7-4A23-9D07-BD171C8F394F}" destId="{EBBAA035-9039-41B0-95A6-1D8650053337}" srcOrd="0" destOrd="0" parTransId="{B3C35CAC-2FE3-49B4-B9C8-B2C87F8AC4F6}" sibTransId="{82812073-DF86-4B11-9DEC-E3F514EFD2D9}"/>
    <dgm:cxn modelId="{FBBF76B2-2881-4A71-A841-E23F98A3C4C0}" srcId="{1A325372-3566-498C-9668-7AFE2ACCFF44}" destId="{D1144E82-7E5B-4FE9-888D-25D006B79BC0}" srcOrd="0" destOrd="0" parTransId="{802162F8-DD38-42A5-BBDC-51151F7636D1}" sibTransId="{4DD1CBB5-D458-42A8-9840-50043CB72CE4}"/>
    <dgm:cxn modelId="{D2B3F8CF-C41C-4B9B-8552-B4E98F964EC4}" type="presOf" srcId="{8720FC67-CAA7-4A23-9D07-BD171C8F394F}" destId="{C575CE2C-B3EB-4D7D-A122-D816B58E81D8}" srcOrd="0" destOrd="0" presId="urn:microsoft.com/office/officeart/2016/7/layout/RoundedRectangleTimeline"/>
    <dgm:cxn modelId="{79A2B8D5-3F13-4778-9F7B-8EBB6B4BA751}" type="presOf" srcId="{292E75AA-F103-4494-BD9B-CB0A9E297FC3}" destId="{B4A6E6E2-89CA-4F3E-9C75-D906F6C795BF}" srcOrd="0" destOrd="0" presId="urn:microsoft.com/office/officeart/2016/7/layout/RoundedRectangleTimeline"/>
    <dgm:cxn modelId="{2BCF76EF-5FA5-4506-9772-9932A988D1C8}" type="presOf" srcId="{EBBAA035-9039-41B0-95A6-1D8650053337}" destId="{8437EBA6-6A3D-4A84-B2C6-B023DEFB66C1}" srcOrd="0" destOrd="0" presId="urn:microsoft.com/office/officeart/2016/7/layout/RoundedRectangleTimeline"/>
    <dgm:cxn modelId="{25BE0863-BEC2-4D9E-90C0-1E2974185610}" type="presParOf" srcId="{C575CE2C-B3EB-4D7D-A122-D816B58E81D8}" destId="{20CEADB4-412E-447F-88DA-0989C92720A7}" srcOrd="0" destOrd="0" presId="urn:microsoft.com/office/officeart/2016/7/layout/RoundedRectangleTimeline"/>
    <dgm:cxn modelId="{361A0B48-B2F5-46EE-BBC6-393DC6C360CE}" type="presParOf" srcId="{20CEADB4-412E-447F-88DA-0989C92720A7}" destId="{8437EBA6-6A3D-4A84-B2C6-B023DEFB66C1}" srcOrd="0" destOrd="0" presId="urn:microsoft.com/office/officeart/2016/7/layout/RoundedRectangleTimeline"/>
    <dgm:cxn modelId="{70ED574C-D057-4290-BB5B-6F3092281CA7}" type="presParOf" srcId="{20CEADB4-412E-447F-88DA-0989C92720A7}" destId="{B4A6E6E2-89CA-4F3E-9C75-D906F6C795BF}" srcOrd="1" destOrd="0" presId="urn:microsoft.com/office/officeart/2016/7/layout/RoundedRectangleTimeline"/>
    <dgm:cxn modelId="{44ED5548-642B-4454-B06B-D25C3BB6388D}" type="presParOf" srcId="{20CEADB4-412E-447F-88DA-0989C92720A7}" destId="{1B365E0E-E89D-4766-959C-E7C9F8C3CD09}" srcOrd="2" destOrd="0" presId="urn:microsoft.com/office/officeart/2016/7/layout/RoundedRectangleTimeline"/>
    <dgm:cxn modelId="{AF547E7A-1B29-41AB-A9D6-EA91DE2FBA4E}" type="presParOf" srcId="{20CEADB4-412E-447F-88DA-0989C92720A7}" destId="{64077423-A71B-4538-A3AB-01C3E0193A1B}" srcOrd="3" destOrd="0" presId="urn:microsoft.com/office/officeart/2016/7/layout/RoundedRectangleTimeline"/>
    <dgm:cxn modelId="{42938111-F056-4FD1-8AE9-D24EE5DE33D3}" type="presParOf" srcId="{20CEADB4-412E-447F-88DA-0989C92720A7}" destId="{1BCC1B26-3444-4BDB-B973-2C8F372E7934}" srcOrd="4" destOrd="0" presId="urn:microsoft.com/office/officeart/2016/7/layout/RoundedRectangleTimeline"/>
    <dgm:cxn modelId="{FCC93F54-E299-42CA-ABA8-C689C5D45338}" type="presParOf" srcId="{C575CE2C-B3EB-4D7D-A122-D816B58E81D8}" destId="{FEB832B2-F3AD-4FB0-9827-BCFF07FE43FC}" srcOrd="1" destOrd="0" presId="urn:microsoft.com/office/officeart/2016/7/layout/RoundedRectangleTimeline"/>
    <dgm:cxn modelId="{E672FCC5-71B4-4066-ADBB-5FB04354AD2C}" type="presParOf" srcId="{C575CE2C-B3EB-4D7D-A122-D816B58E81D8}" destId="{E9324C87-39C2-439C-87E3-F654EA892F53}" srcOrd="2" destOrd="0" presId="urn:microsoft.com/office/officeart/2016/7/layout/RoundedRectangleTimeline"/>
    <dgm:cxn modelId="{829DA155-69A3-403A-8251-148D3D334331}" type="presParOf" srcId="{E9324C87-39C2-439C-87E3-F654EA892F53}" destId="{12685691-68AD-4B6D-84F6-A814E44A3B89}" srcOrd="0" destOrd="0" presId="urn:microsoft.com/office/officeart/2016/7/layout/RoundedRectangleTimeline"/>
    <dgm:cxn modelId="{7E7FDB2C-F834-49B9-96C2-9226035B4877}" type="presParOf" srcId="{E9324C87-39C2-439C-87E3-F654EA892F53}" destId="{931BBE67-D880-4703-8FB9-AAA921A0E6B3}" srcOrd="1" destOrd="0" presId="urn:microsoft.com/office/officeart/2016/7/layout/RoundedRectangleTimeline"/>
    <dgm:cxn modelId="{2983392F-0C53-462B-8591-2F54FF03DACB}" type="presParOf" srcId="{E9324C87-39C2-439C-87E3-F654EA892F53}" destId="{0FF4B6A0-33B3-4358-8043-BFD5C7781868}" srcOrd="2" destOrd="0" presId="urn:microsoft.com/office/officeart/2016/7/layout/RoundedRectangleTimeline"/>
    <dgm:cxn modelId="{71375B51-F305-4256-99B8-A05BEA1352B7}" type="presParOf" srcId="{E9324C87-39C2-439C-87E3-F654EA892F53}" destId="{51369BB8-739B-4C7A-889B-A98A1AAABF30}" srcOrd="3" destOrd="0" presId="urn:microsoft.com/office/officeart/2016/7/layout/RoundedRectangleTimeline"/>
    <dgm:cxn modelId="{B8E4AC38-DA31-486C-90B2-48605B68A557}" type="presParOf" srcId="{E9324C87-39C2-439C-87E3-F654EA892F53}" destId="{F0213621-467E-4E07-A7FA-A8E2A4F47F34}"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0B3F37-490F-48C2-8ADA-77CEA951BD48}" type="doc">
      <dgm:prSet loTypeId="urn:microsoft.com/office/officeart/2018/2/layout/Icon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751A79D2-9C90-411F-9DC7-0988A30AF606}">
      <dgm:prSet/>
      <dgm:spPr/>
      <dgm:t>
        <a:bodyPr/>
        <a:lstStyle/>
        <a:p>
          <a:pPr>
            <a:lnSpc>
              <a:spcPct val="100000"/>
            </a:lnSpc>
          </a:pPr>
          <a:r>
            <a:rPr lang="en-US"/>
            <a:t>Accurately reflects the outcomes of the case events as they unfolded</a:t>
          </a:r>
        </a:p>
      </dgm:t>
    </dgm:pt>
    <dgm:pt modelId="{BFCDF402-BBF2-4B16-B0F9-963131062ED4}" type="parTrans" cxnId="{D70AF0D3-40AB-4413-870E-505F0AF30F1A}">
      <dgm:prSet/>
      <dgm:spPr/>
      <dgm:t>
        <a:bodyPr/>
        <a:lstStyle/>
        <a:p>
          <a:endParaRPr lang="en-US"/>
        </a:p>
      </dgm:t>
    </dgm:pt>
    <dgm:pt modelId="{47F39182-7FC3-48A6-B0CA-29C3E9AD5131}" type="sibTrans" cxnId="{D70AF0D3-40AB-4413-870E-505F0AF30F1A}">
      <dgm:prSet/>
      <dgm:spPr/>
      <dgm:t>
        <a:bodyPr/>
        <a:lstStyle/>
        <a:p>
          <a:endParaRPr lang="en-US"/>
        </a:p>
      </dgm:t>
    </dgm:pt>
    <dgm:pt modelId="{35C896AE-2628-43FB-8AFA-ACAA24E8924B}">
      <dgm:prSet/>
      <dgm:spPr/>
      <dgm:t>
        <a:bodyPr/>
        <a:lstStyle/>
        <a:p>
          <a:pPr>
            <a:lnSpc>
              <a:spcPct val="100000"/>
            </a:lnSpc>
          </a:pPr>
          <a:r>
            <a:rPr lang="en-US"/>
            <a:t>Enhanced the robustness of the simulation with integration of different modeling approaches e</a:t>
          </a:r>
          <a:endParaRPr lang="en-US" dirty="0"/>
        </a:p>
      </dgm:t>
    </dgm:pt>
    <dgm:pt modelId="{8465222E-94AE-4CA3-BB80-1187B01FF337}" type="parTrans" cxnId="{6A70731C-C1F0-44D4-AA32-8B640338AC2E}">
      <dgm:prSet/>
      <dgm:spPr/>
      <dgm:t>
        <a:bodyPr/>
        <a:lstStyle/>
        <a:p>
          <a:endParaRPr lang="en-US"/>
        </a:p>
      </dgm:t>
    </dgm:pt>
    <dgm:pt modelId="{AFB5D667-64AD-4C2C-8BB8-B9C2CBFED74F}" type="sibTrans" cxnId="{6A70731C-C1F0-44D4-AA32-8B640338AC2E}">
      <dgm:prSet/>
      <dgm:spPr/>
      <dgm:t>
        <a:bodyPr/>
        <a:lstStyle/>
        <a:p>
          <a:endParaRPr lang="en-US"/>
        </a:p>
      </dgm:t>
    </dgm:pt>
    <dgm:pt modelId="{CC22BFDA-81AF-4598-AF0B-ABA951EC0D22}">
      <dgm:prSet/>
      <dgm:spPr/>
      <dgm:t>
        <a:bodyPr/>
        <a:lstStyle/>
        <a:p>
          <a:pPr>
            <a:lnSpc>
              <a:spcPct val="100000"/>
            </a:lnSpc>
          </a:pPr>
          <a:r>
            <a:rPr lang="en-US"/>
            <a:t>Multi-criteria decision-making useful to deal with missing data</a:t>
          </a:r>
          <a:endParaRPr lang="en-US" dirty="0"/>
        </a:p>
      </dgm:t>
    </dgm:pt>
    <dgm:pt modelId="{5836CF3D-CB29-4B78-B748-5044F8AF759E}" type="parTrans" cxnId="{EEAB48D9-DABD-480C-A841-209B8C2BADBA}">
      <dgm:prSet/>
      <dgm:spPr/>
      <dgm:t>
        <a:bodyPr/>
        <a:lstStyle/>
        <a:p>
          <a:endParaRPr lang="en-US"/>
        </a:p>
      </dgm:t>
    </dgm:pt>
    <dgm:pt modelId="{BB658CC5-2769-4CA3-8B8C-A3544AC22938}" type="sibTrans" cxnId="{EEAB48D9-DABD-480C-A841-209B8C2BADBA}">
      <dgm:prSet/>
      <dgm:spPr/>
      <dgm:t>
        <a:bodyPr/>
        <a:lstStyle/>
        <a:p>
          <a:endParaRPr lang="en-US"/>
        </a:p>
      </dgm:t>
    </dgm:pt>
    <dgm:pt modelId="{7043ACCC-62B7-465B-B3FC-7D76256C31CA}" type="pres">
      <dgm:prSet presAssocID="{890B3F37-490F-48C2-8ADA-77CEA951BD48}" presName="root" presStyleCnt="0">
        <dgm:presLayoutVars>
          <dgm:dir/>
          <dgm:resizeHandles val="exact"/>
        </dgm:presLayoutVars>
      </dgm:prSet>
      <dgm:spPr/>
    </dgm:pt>
    <dgm:pt modelId="{79A6E009-CDA6-40AD-91DB-DE9E802AC58D}" type="pres">
      <dgm:prSet presAssocID="{751A79D2-9C90-411F-9DC7-0988A30AF606}" presName="compNode" presStyleCnt="0"/>
      <dgm:spPr/>
    </dgm:pt>
    <dgm:pt modelId="{451377E0-DE10-4A3B-B3EC-6374904C12A8}" type="pres">
      <dgm:prSet presAssocID="{751A79D2-9C90-411F-9DC7-0988A30AF6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713F055-F615-4EAF-B973-BCD091E51B5B}" type="pres">
      <dgm:prSet presAssocID="{751A79D2-9C90-411F-9DC7-0988A30AF606}" presName="spaceRect" presStyleCnt="0"/>
      <dgm:spPr/>
    </dgm:pt>
    <dgm:pt modelId="{A2210E62-0F66-4B46-8E0D-C623A8ABBD0C}" type="pres">
      <dgm:prSet presAssocID="{751A79D2-9C90-411F-9DC7-0988A30AF606}" presName="textRect" presStyleLbl="revTx" presStyleIdx="0" presStyleCnt="3">
        <dgm:presLayoutVars>
          <dgm:chMax val="1"/>
          <dgm:chPref val="1"/>
        </dgm:presLayoutVars>
      </dgm:prSet>
      <dgm:spPr/>
    </dgm:pt>
    <dgm:pt modelId="{30D33527-A46C-4D9E-8469-5DED94C70E7D}" type="pres">
      <dgm:prSet presAssocID="{47F39182-7FC3-48A6-B0CA-29C3E9AD5131}" presName="sibTrans" presStyleCnt="0"/>
      <dgm:spPr/>
    </dgm:pt>
    <dgm:pt modelId="{810C2331-60E1-4EAE-AC84-94ACB5CB7301}" type="pres">
      <dgm:prSet presAssocID="{35C896AE-2628-43FB-8AFA-ACAA24E8924B}" presName="compNode" presStyleCnt="0"/>
      <dgm:spPr/>
    </dgm:pt>
    <dgm:pt modelId="{CF62173E-33B7-4A8E-BB44-61FE7BFAA381}" type="pres">
      <dgm:prSet presAssocID="{35C896AE-2628-43FB-8AFA-ACAA24E8924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5DB96BF9-DD5A-46A2-A45F-55C3460B4A93}" type="pres">
      <dgm:prSet presAssocID="{35C896AE-2628-43FB-8AFA-ACAA24E8924B}" presName="spaceRect" presStyleCnt="0"/>
      <dgm:spPr/>
    </dgm:pt>
    <dgm:pt modelId="{D88FFAE8-2912-4D8F-B866-8554090FDAE8}" type="pres">
      <dgm:prSet presAssocID="{35C896AE-2628-43FB-8AFA-ACAA24E8924B}" presName="textRect" presStyleLbl="revTx" presStyleIdx="1" presStyleCnt="3">
        <dgm:presLayoutVars>
          <dgm:chMax val="1"/>
          <dgm:chPref val="1"/>
        </dgm:presLayoutVars>
      </dgm:prSet>
      <dgm:spPr/>
    </dgm:pt>
    <dgm:pt modelId="{ABFB3A2E-9009-41BF-9756-CFB58AFD223D}" type="pres">
      <dgm:prSet presAssocID="{AFB5D667-64AD-4C2C-8BB8-B9C2CBFED74F}" presName="sibTrans" presStyleCnt="0"/>
      <dgm:spPr/>
    </dgm:pt>
    <dgm:pt modelId="{9D60C1E0-EA15-4CB3-ACD2-71B11E3F2CA7}" type="pres">
      <dgm:prSet presAssocID="{CC22BFDA-81AF-4598-AF0B-ABA951EC0D22}" presName="compNode" presStyleCnt="0"/>
      <dgm:spPr/>
    </dgm:pt>
    <dgm:pt modelId="{DC926C2D-BD15-4910-973D-ABE333C6515F}" type="pres">
      <dgm:prSet presAssocID="{CC22BFDA-81AF-4598-AF0B-ABA951EC0D2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ze"/>
        </a:ext>
      </dgm:extLst>
    </dgm:pt>
    <dgm:pt modelId="{BBD16F6E-25C7-4935-95A6-C380AA711BBD}" type="pres">
      <dgm:prSet presAssocID="{CC22BFDA-81AF-4598-AF0B-ABA951EC0D22}" presName="spaceRect" presStyleCnt="0"/>
      <dgm:spPr/>
    </dgm:pt>
    <dgm:pt modelId="{902BBC00-A03A-4E19-BBB1-F33A314F40AE}" type="pres">
      <dgm:prSet presAssocID="{CC22BFDA-81AF-4598-AF0B-ABA951EC0D22}" presName="textRect" presStyleLbl="revTx" presStyleIdx="2" presStyleCnt="3">
        <dgm:presLayoutVars>
          <dgm:chMax val="1"/>
          <dgm:chPref val="1"/>
        </dgm:presLayoutVars>
      </dgm:prSet>
      <dgm:spPr/>
    </dgm:pt>
  </dgm:ptLst>
  <dgm:cxnLst>
    <dgm:cxn modelId="{6A70731C-C1F0-44D4-AA32-8B640338AC2E}" srcId="{890B3F37-490F-48C2-8ADA-77CEA951BD48}" destId="{35C896AE-2628-43FB-8AFA-ACAA24E8924B}" srcOrd="1" destOrd="0" parTransId="{8465222E-94AE-4CA3-BB80-1187B01FF337}" sibTransId="{AFB5D667-64AD-4C2C-8BB8-B9C2CBFED74F}"/>
    <dgm:cxn modelId="{F591D774-E4E3-4909-8BB2-9F359FE8A195}" type="presOf" srcId="{751A79D2-9C90-411F-9DC7-0988A30AF606}" destId="{A2210E62-0F66-4B46-8E0D-C623A8ABBD0C}" srcOrd="0" destOrd="0" presId="urn:microsoft.com/office/officeart/2018/2/layout/IconLabelList"/>
    <dgm:cxn modelId="{E2C3F95A-A1F5-46F0-A469-D29CD7014C84}" type="presOf" srcId="{CC22BFDA-81AF-4598-AF0B-ABA951EC0D22}" destId="{902BBC00-A03A-4E19-BBB1-F33A314F40AE}" srcOrd="0" destOrd="0" presId="urn:microsoft.com/office/officeart/2018/2/layout/IconLabelList"/>
    <dgm:cxn modelId="{342BF382-22E9-468A-AB1A-B9C323D9B2E3}" type="presOf" srcId="{35C896AE-2628-43FB-8AFA-ACAA24E8924B}" destId="{D88FFAE8-2912-4D8F-B866-8554090FDAE8}" srcOrd="0" destOrd="0" presId="urn:microsoft.com/office/officeart/2018/2/layout/IconLabelList"/>
    <dgm:cxn modelId="{D70AF0D3-40AB-4413-870E-505F0AF30F1A}" srcId="{890B3F37-490F-48C2-8ADA-77CEA951BD48}" destId="{751A79D2-9C90-411F-9DC7-0988A30AF606}" srcOrd="0" destOrd="0" parTransId="{BFCDF402-BBF2-4B16-B0F9-963131062ED4}" sibTransId="{47F39182-7FC3-48A6-B0CA-29C3E9AD5131}"/>
    <dgm:cxn modelId="{94A812D6-D036-411F-A0F4-A8349B3E346F}" type="presOf" srcId="{890B3F37-490F-48C2-8ADA-77CEA951BD48}" destId="{7043ACCC-62B7-465B-B3FC-7D76256C31CA}" srcOrd="0" destOrd="0" presId="urn:microsoft.com/office/officeart/2018/2/layout/IconLabelList"/>
    <dgm:cxn modelId="{EEAB48D9-DABD-480C-A841-209B8C2BADBA}" srcId="{890B3F37-490F-48C2-8ADA-77CEA951BD48}" destId="{CC22BFDA-81AF-4598-AF0B-ABA951EC0D22}" srcOrd="2" destOrd="0" parTransId="{5836CF3D-CB29-4B78-B748-5044F8AF759E}" sibTransId="{BB658CC5-2769-4CA3-8B8C-A3544AC22938}"/>
    <dgm:cxn modelId="{35B26522-894C-42FE-BF0C-B0188EAA1B01}" type="presParOf" srcId="{7043ACCC-62B7-465B-B3FC-7D76256C31CA}" destId="{79A6E009-CDA6-40AD-91DB-DE9E802AC58D}" srcOrd="0" destOrd="0" presId="urn:microsoft.com/office/officeart/2018/2/layout/IconLabelList"/>
    <dgm:cxn modelId="{B5B69816-6A92-4B7D-B89C-F4BF89B34583}" type="presParOf" srcId="{79A6E009-CDA6-40AD-91DB-DE9E802AC58D}" destId="{451377E0-DE10-4A3B-B3EC-6374904C12A8}" srcOrd="0" destOrd="0" presId="urn:microsoft.com/office/officeart/2018/2/layout/IconLabelList"/>
    <dgm:cxn modelId="{9F91E6D9-0D6D-44C0-BC55-CDE48EFA6A44}" type="presParOf" srcId="{79A6E009-CDA6-40AD-91DB-DE9E802AC58D}" destId="{E713F055-F615-4EAF-B973-BCD091E51B5B}" srcOrd="1" destOrd="0" presId="urn:microsoft.com/office/officeart/2018/2/layout/IconLabelList"/>
    <dgm:cxn modelId="{F8EFC4CF-F06D-4D7F-BAFC-55D3AD018BC3}" type="presParOf" srcId="{79A6E009-CDA6-40AD-91DB-DE9E802AC58D}" destId="{A2210E62-0F66-4B46-8E0D-C623A8ABBD0C}" srcOrd="2" destOrd="0" presId="urn:microsoft.com/office/officeart/2018/2/layout/IconLabelList"/>
    <dgm:cxn modelId="{799EA3EF-415F-46F2-9B5C-E97D2A3E2EB6}" type="presParOf" srcId="{7043ACCC-62B7-465B-B3FC-7D76256C31CA}" destId="{30D33527-A46C-4D9E-8469-5DED94C70E7D}" srcOrd="1" destOrd="0" presId="urn:microsoft.com/office/officeart/2018/2/layout/IconLabelList"/>
    <dgm:cxn modelId="{EEFC63AA-5FEA-435F-8691-0579DF01B9FF}" type="presParOf" srcId="{7043ACCC-62B7-465B-B3FC-7D76256C31CA}" destId="{810C2331-60E1-4EAE-AC84-94ACB5CB7301}" srcOrd="2" destOrd="0" presId="urn:microsoft.com/office/officeart/2018/2/layout/IconLabelList"/>
    <dgm:cxn modelId="{AB031784-E0A1-4A80-878A-B31DAF915315}" type="presParOf" srcId="{810C2331-60E1-4EAE-AC84-94ACB5CB7301}" destId="{CF62173E-33B7-4A8E-BB44-61FE7BFAA381}" srcOrd="0" destOrd="0" presId="urn:microsoft.com/office/officeart/2018/2/layout/IconLabelList"/>
    <dgm:cxn modelId="{12D125B7-F9B0-4A3B-A9A8-1A13AEC85651}" type="presParOf" srcId="{810C2331-60E1-4EAE-AC84-94ACB5CB7301}" destId="{5DB96BF9-DD5A-46A2-A45F-55C3460B4A93}" srcOrd="1" destOrd="0" presId="urn:microsoft.com/office/officeart/2018/2/layout/IconLabelList"/>
    <dgm:cxn modelId="{6DAE847E-8721-487D-84BB-9E072C2B4485}" type="presParOf" srcId="{810C2331-60E1-4EAE-AC84-94ACB5CB7301}" destId="{D88FFAE8-2912-4D8F-B866-8554090FDAE8}" srcOrd="2" destOrd="0" presId="urn:microsoft.com/office/officeart/2018/2/layout/IconLabelList"/>
    <dgm:cxn modelId="{E75445C1-A248-4649-B479-3480CBACAC5F}" type="presParOf" srcId="{7043ACCC-62B7-465B-B3FC-7D76256C31CA}" destId="{ABFB3A2E-9009-41BF-9756-CFB58AFD223D}" srcOrd="3" destOrd="0" presId="urn:microsoft.com/office/officeart/2018/2/layout/IconLabelList"/>
    <dgm:cxn modelId="{B1353542-9A0A-4A84-947A-CF0058B29A4D}" type="presParOf" srcId="{7043ACCC-62B7-465B-B3FC-7D76256C31CA}" destId="{9D60C1E0-EA15-4CB3-ACD2-71B11E3F2CA7}" srcOrd="4" destOrd="0" presId="urn:microsoft.com/office/officeart/2018/2/layout/IconLabelList"/>
    <dgm:cxn modelId="{E76CE464-CA84-49FE-8FF7-6D37FDCE21ED}" type="presParOf" srcId="{9D60C1E0-EA15-4CB3-ACD2-71B11E3F2CA7}" destId="{DC926C2D-BD15-4910-973D-ABE333C6515F}" srcOrd="0" destOrd="0" presId="urn:microsoft.com/office/officeart/2018/2/layout/IconLabelList"/>
    <dgm:cxn modelId="{45AA46FA-FA07-4EFC-B5B0-2192E0250648}" type="presParOf" srcId="{9D60C1E0-EA15-4CB3-ACD2-71B11E3F2CA7}" destId="{BBD16F6E-25C7-4935-95A6-C380AA711BBD}" srcOrd="1" destOrd="0" presId="urn:microsoft.com/office/officeart/2018/2/layout/IconLabelList"/>
    <dgm:cxn modelId="{3E39A930-02C9-4BD2-A45F-598FF5B8CD77}" type="presParOf" srcId="{9D60C1E0-EA15-4CB3-ACD2-71B11E3F2CA7}" destId="{902BBC00-A03A-4E19-BBB1-F33A314F40A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C8BB32-446C-45D1-B14A-939CEC223D3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25EBDB9-D6F5-4D0E-852E-6A4703AA252B}">
      <dgm:prSet/>
      <dgm:spPr/>
      <dgm:t>
        <a:bodyPr/>
        <a:lstStyle/>
        <a:p>
          <a:r>
            <a:rPr lang="en-US"/>
            <a:t>In-depth understanding and simulation of how rural preparedness systems interact to prepare for and respond to a disaster</a:t>
          </a:r>
        </a:p>
      </dgm:t>
    </dgm:pt>
    <dgm:pt modelId="{728FDBDD-3D78-40FF-A08F-A8D373683348}" type="parTrans" cxnId="{44CA2DC1-6015-43B1-8B5F-4DD7C39F4389}">
      <dgm:prSet/>
      <dgm:spPr/>
      <dgm:t>
        <a:bodyPr/>
        <a:lstStyle/>
        <a:p>
          <a:endParaRPr lang="en-US"/>
        </a:p>
      </dgm:t>
    </dgm:pt>
    <dgm:pt modelId="{D74491D1-A527-4CAD-ABE6-792B8710BA1E}" type="sibTrans" cxnId="{44CA2DC1-6015-43B1-8B5F-4DD7C39F4389}">
      <dgm:prSet/>
      <dgm:spPr/>
      <dgm:t>
        <a:bodyPr/>
        <a:lstStyle/>
        <a:p>
          <a:endParaRPr lang="en-US"/>
        </a:p>
      </dgm:t>
    </dgm:pt>
    <dgm:pt modelId="{84DB2694-3171-4C27-BEC4-CDA0039DE98A}">
      <dgm:prSet/>
      <dgm:spPr/>
      <dgm:t>
        <a:bodyPr/>
        <a:lstStyle/>
        <a:p>
          <a:r>
            <a:rPr lang="en-US"/>
            <a:t>Creation of a public health simulation tool that can be used to: </a:t>
          </a:r>
        </a:p>
      </dgm:t>
    </dgm:pt>
    <dgm:pt modelId="{D319F937-0F5F-407A-9734-2B388D6AD24C}" type="parTrans" cxnId="{07A2ABB9-4A86-47EE-B097-5668EB10C04C}">
      <dgm:prSet/>
      <dgm:spPr/>
      <dgm:t>
        <a:bodyPr/>
        <a:lstStyle/>
        <a:p>
          <a:endParaRPr lang="en-US"/>
        </a:p>
      </dgm:t>
    </dgm:pt>
    <dgm:pt modelId="{13874C49-01CE-46F9-BEA1-C0FA704CBDB1}" type="sibTrans" cxnId="{07A2ABB9-4A86-47EE-B097-5668EB10C04C}">
      <dgm:prSet/>
      <dgm:spPr/>
      <dgm:t>
        <a:bodyPr/>
        <a:lstStyle/>
        <a:p>
          <a:endParaRPr lang="en-US"/>
        </a:p>
      </dgm:t>
    </dgm:pt>
    <dgm:pt modelId="{759D156F-6B43-4706-974D-4F6DAF01D981}">
      <dgm:prSet/>
      <dgm:spPr/>
      <dgm:t>
        <a:bodyPr/>
        <a:lstStyle/>
        <a:p>
          <a:r>
            <a:rPr lang="en-US"/>
            <a:t>Test rural existing policies and procedures, </a:t>
          </a:r>
        </a:p>
      </dgm:t>
    </dgm:pt>
    <dgm:pt modelId="{13696463-D36B-481A-9AEA-DD1A1DBD50DB}" type="parTrans" cxnId="{67186A74-674A-4058-AE5B-553586EA79A0}">
      <dgm:prSet/>
      <dgm:spPr/>
      <dgm:t>
        <a:bodyPr/>
        <a:lstStyle/>
        <a:p>
          <a:endParaRPr lang="en-US"/>
        </a:p>
      </dgm:t>
    </dgm:pt>
    <dgm:pt modelId="{EF017BD9-29B0-4104-9F3F-971FC1F36CB8}" type="sibTrans" cxnId="{67186A74-674A-4058-AE5B-553586EA79A0}">
      <dgm:prSet/>
      <dgm:spPr/>
      <dgm:t>
        <a:bodyPr/>
        <a:lstStyle/>
        <a:p>
          <a:endParaRPr lang="en-US"/>
        </a:p>
      </dgm:t>
    </dgm:pt>
    <dgm:pt modelId="{D5EF23E4-8364-4F79-9A15-3E49044A94B2}">
      <dgm:prSet/>
      <dgm:spPr/>
      <dgm:t>
        <a:bodyPr/>
        <a:lstStyle/>
        <a:p>
          <a:r>
            <a:rPr lang="en-US"/>
            <a:t>Determine how to use existing resources most effectively, and </a:t>
          </a:r>
        </a:p>
      </dgm:t>
    </dgm:pt>
    <dgm:pt modelId="{0FB027E9-C355-4243-9639-23C9BB9EE34D}" type="parTrans" cxnId="{50322F8A-A23F-4E0D-9D13-D4AC3EDB4F22}">
      <dgm:prSet/>
      <dgm:spPr/>
      <dgm:t>
        <a:bodyPr/>
        <a:lstStyle/>
        <a:p>
          <a:endParaRPr lang="en-US"/>
        </a:p>
      </dgm:t>
    </dgm:pt>
    <dgm:pt modelId="{44E2ACA0-7B8C-4C50-A139-8A214E680CED}" type="sibTrans" cxnId="{50322F8A-A23F-4E0D-9D13-D4AC3EDB4F22}">
      <dgm:prSet/>
      <dgm:spPr/>
      <dgm:t>
        <a:bodyPr/>
        <a:lstStyle/>
        <a:p>
          <a:endParaRPr lang="en-US"/>
        </a:p>
      </dgm:t>
    </dgm:pt>
    <dgm:pt modelId="{808D429A-D9C7-48FE-A70A-F05672BAB6A6}">
      <dgm:prSet/>
      <dgm:spPr/>
      <dgm:t>
        <a:bodyPr/>
        <a:lstStyle/>
        <a:p>
          <a:r>
            <a:rPr lang="en-US"/>
            <a:t>Identify where additional resources are needed.</a:t>
          </a:r>
        </a:p>
      </dgm:t>
    </dgm:pt>
    <dgm:pt modelId="{F10D44DB-6B2E-4EBD-B71A-B7EC0864C4FA}" type="parTrans" cxnId="{2DCCC8E2-A33D-4D48-8C99-A27EC8BD4799}">
      <dgm:prSet/>
      <dgm:spPr/>
      <dgm:t>
        <a:bodyPr/>
        <a:lstStyle/>
        <a:p>
          <a:endParaRPr lang="en-US"/>
        </a:p>
      </dgm:t>
    </dgm:pt>
    <dgm:pt modelId="{6D32B9FF-6D83-45D8-8E63-AD6F656BDEC9}" type="sibTrans" cxnId="{2DCCC8E2-A33D-4D48-8C99-A27EC8BD4799}">
      <dgm:prSet/>
      <dgm:spPr/>
      <dgm:t>
        <a:bodyPr/>
        <a:lstStyle/>
        <a:p>
          <a:endParaRPr lang="en-US"/>
        </a:p>
      </dgm:t>
    </dgm:pt>
    <dgm:pt modelId="{75480CB5-474D-4180-ABCF-2AC1569E9A71}" type="pres">
      <dgm:prSet presAssocID="{8EC8BB32-446C-45D1-B14A-939CEC223D3C}" presName="linear" presStyleCnt="0">
        <dgm:presLayoutVars>
          <dgm:animLvl val="lvl"/>
          <dgm:resizeHandles val="exact"/>
        </dgm:presLayoutVars>
      </dgm:prSet>
      <dgm:spPr/>
    </dgm:pt>
    <dgm:pt modelId="{C16F57A5-1945-4440-AFAC-7541D75F1295}" type="pres">
      <dgm:prSet presAssocID="{C25EBDB9-D6F5-4D0E-852E-6A4703AA252B}" presName="parentText" presStyleLbl="node1" presStyleIdx="0" presStyleCnt="2">
        <dgm:presLayoutVars>
          <dgm:chMax val="0"/>
          <dgm:bulletEnabled val="1"/>
        </dgm:presLayoutVars>
      </dgm:prSet>
      <dgm:spPr/>
    </dgm:pt>
    <dgm:pt modelId="{5721B0D3-1438-4050-95AE-259D42099555}" type="pres">
      <dgm:prSet presAssocID="{D74491D1-A527-4CAD-ABE6-792B8710BA1E}" presName="spacer" presStyleCnt="0"/>
      <dgm:spPr/>
    </dgm:pt>
    <dgm:pt modelId="{9B9949EF-3377-4AAC-8298-1084AE383FF3}" type="pres">
      <dgm:prSet presAssocID="{84DB2694-3171-4C27-BEC4-CDA0039DE98A}" presName="parentText" presStyleLbl="node1" presStyleIdx="1" presStyleCnt="2">
        <dgm:presLayoutVars>
          <dgm:chMax val="0"/>
          <dgm:bulletEnabled val="1"/>
        </dgm:presLayoutVars>
      </dgm:prSet>
      <dgm:spPr/>
    </dgm:pt>
    <dgm:pt modelId="{550F37AB-7070-41A0-92A7-E763081F78DD}" type="pres">
      <dgm:prSet presAssocID="{84DB2694-3171-4C27-BEC4-CDA0039DE98A}" presName="childText" presStyleLbl="revTx" presStyleIdx="0" presStyleCnt="1">
        <dgm:presLayoutVars>
          <dgm:bulletEnabled val="1"/>
        </dgm:presLayoutVars>
      </dgm:prSet>
      <dgm:spPr/>
    </dgm:pt>
  </dgm:ptLst>
  <dgm:cxnLst>
    <dgm:cxn modelId="{A7157D14-09B9-4A08-9233-627B3EA71261}" type="presOf" srcId="{D5EF23E4-8364-4F79-9A15-3E49044A94B2}" destId="{550F37AB-7070-41A0-92A7-E763081F78DD}" srcOrd="0" destOrd="1" presId="urn:microsoft.com/office/officeart/2005/8/layout/vList2"/>
    <dgm:cxn modelId="{C86AD217-8AA7-4273-B11B-D60BB4DBFFDC}" type="presOf" srcId="{C25EBDB9-D6F5-4D0E-852E-6A4703AA252B}" destId="{C16F57A5-1945-4440-AFAC-7541D75F1295}" srcOrd="0" destOrd="0" presId="urn:microsoft.com/office/officeart/2005/8/layout/vList2"/>
    <dgm:cxn modelId="{643B6543-D1BE-4ECB-8308-506BE1ACE3AD}" type="presOf" srcId="{808D429A-D9C7-48FE-A70A-F05672BAB6A6}" destId="{550F37AB-7070-41A0-92A7-E763081F78DD}" srcOrd="0" destOrd="2" presId="urn:microsoft.com/office/officeart/2005/8/layout/vList2"/>
    <dgm:cxn modelId="{67186A74-674A-4058-AE5B-553586EA79A0}" srcId="{84DB2694-3171-4C27-BEC4-CDA0039DE98A}" destId="{759D156F-6B43-4706-974D-4F6DAF01D981}" srcOrd="0" destOrd="0" parTransId="{13696463-D36B-481A-9AEA-DD1A1DBD50DB}" sibTransId="{EF017BD9-29B0-4104-9F3F-971FC1F36CB8}"/>
    <dgm:cxn modelId="{50322F8A-A23F-4E0D-9D13-D4AC3EDB4F22}" srcId="{84DB2694-3171-4C27-BEC4-CDA0039DE98A}" destId="{D5EF23E4-8364-4F79-9A15-3E49044A94B2}" srcOrd="1" destOrd="0" parTransId="{0FB027E9-C355-4243-9639-23C9BB9EE34D}" sibTransId="{44E2ACA0-7B8C-4C50-A139-8A214E680CED}"/>
    <dgm:cxn modelId="{5EEC1BA5-424B-4A18-BC1A-5DFA8018B61C}" type="presOf" srcId="{84DB2694-3171-4C27-BEC4-CDA0039DE98A}" destId="{9B9949EF-3377-4AAC-8298-1084AE383FF3}" srcOrd="0" destOrd="0" presId="urn:microsoft.com/office/officeart/2005/8/layout/vList2"/>
    <dgm:cxn modelId="{07A2ABB9-4A86-47EE-B097-5668EB10C04C}" srcId="{8EC8BB32-446C-45D1-B14A-939CEC223D3C}" destId="{84DB2694-3171-4C27-BEC4-CDA0039DE98A}" srcOrd="1" destOrd="0" parTransId="{D319F937-0F5F-407A-9734-2B388D6AD24C}" sibTransId="{13874C49-01CE-46F9-BEA1-C0FA704CBDB1}"/>
    <dgm:cxn modelId="{44CA2DC1-6015-43B1-8B5F-4DD7C39F4389}" srcId="{8EC8BB32-446C-45D1-B14A-939CEC223D3C}" destId="{C25EBDB9-D6F5-4D0E-852E-6A4703AA252B}" srcOrd="0" destOrd="0" parTransId="{728FDBDD-3D78-40FF-A08F-A8D373683348}" sibTransId="{D74491D1-A527-4CAD-ABE6-792B8710BA1E}"/>
    <dgm:cxn modelId="{6C92BBD8-D7E5-4984-91F4-9722FEB22B64}" type="presOf" srcId="{8EC8BB32-446C-45D1-B14A-939CEC223D3C}" destId="{75480CB5-474D-4180-ABCF-2AC1569E9A71}" srcOrd="0" destOrd="0" presId="urn:microsoft.com/office/officeart/2005/8/layout/vList2"/>
    <dgm:cxn modelId="{2DCCC8E2-A33D-4D48-8C99-A27EC8BD4799}" srcId="{84DB2694-3171-4C27-BEC4-CDA0039DE98A}" destId="{808D429A-D9C7-48FE-A70A-F05672BAB6A6}" srcOrd="2" destOrd="0" parTransId="{F10D44DB-6B2E-4EBD-B71A-B7EC0864C4FA}" sibTransId="{6D32B9FF-6D83-45D8-8E63-AD6F656BDEC9}"/>
    <dgm:cxn modelId="{69C34BF4-1657-4C51-8EC8-545729D5DBC7}" type="presOf" srcId="{759D156F-6B43-4706-974D-4F6DAF01D981}" destId="{550F37AB-7070-41A0-92A7-E763081F78DD}" srcOrd="0" destOrd="0" presId="urn:microsoft.com/office/officeart/2005/8/layout/vList2"/>
    <dgm:cxn modelId="{99DED743-1C77-46CF-A583-CEE035BAD892}" type="presParOf" srcId="{75480CB5-474D-4180-ABCF-2AC1569E9A71}" destId="{C16F57A5-1945-4440-AFAC-7541D75F1295}" srcOrd="0" destOrd="0" presId="urn:microsoft.com/office/officeart/2005/8/layout/vList2"/>
    <dgm:cxn modelId="{9086C5EC-492C-4C12-8CE4-0F153B786FDB}" type="presParOf" srcId="{75480CB5-474D-4180-ABCF-2AC1569E9A71}" destId="{5721B0D3-1438-4050-95AE-259D42099555}" srcOrd="1" destOrd="0" presId="urn:microsoft.com/office/officeart/2005/8/layout/vList2"/>
    <dgm:cxn modelId="{CC480169-68BE-4227-999C-8FDBF03933A6}" type="presParOf" srcId="{75480CB5-474D-4180-ABCF-2AC1569E9A71}" destId="{9B9949EF-3377-4AAC-8298-1084AE383FF3}" srcOrd="2" destOrd="0" presId="urn:microsoft.com/office/officeart/2005/8/layout/vList2"/>
    <dgm:cxn modelId="{51BD9C74-1F7D-49BA-9BB5-7BAADFE59D75}" type="presParOf" srcId="{75480CB5-474D-4180-ABCF-2AC1569E9A71}" destId="{550F37AB-7070-41A0-92A7-E763081F78D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6C5CE6-6EC4-4EEE-96CC-70EA7309CAD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1CEC9D-8E1E-4016-B62A-DA76D3398064}">
      <dgm:prSet/>
      <dgm:spPr/>
      <dgm:t>
        <a:bodyPr/>
        <a:lstStyle/>
        <a:p>
          <a:r>
            <a:rPr lang="en-US"/>
            <a:t>Expand simulation to include</a:t>
          </a:r>
        </a:p>
      </dgm:t>
    </dgm:pt>
    <dgm:pt modelId="{958C60D4-732F-465B-8C9D-8068A0BD0B90}" type="parTrans" cxnId="{66A6B699-0D6D-4A7C-A4ED-719345CC4EB6}">
      <dgm:prSet/>
      <dgm:spPr/>
      <dgm:t>
        <a:bodyPr/>
        <a:lstStyle/>
        <a:p>
          <a:endParaRPr lang="en-US"/>
        </a:p>
      </dgm:t>
    </dgm:pt>
    <dgm:pt modelId="{4396851F-62F9-45B6-9BFD-8A172A8ECB52}" type="sibTrans" cxnId="{66A6B699-0D6D-4A7C-A4ED-719345CC4EB6}">
      <dgm:prSet/>
      <dgm:spPr/>
      <dgm:t>
        <a:bodyPr/>
        <a:lstStyle/>
        <a:p>
          <a:endParaRPr lang="en-US"/>
        </a:p>
      </dgm:t>
    </dgm:pt>
    <dgm:pt modelId="{5C0ACAB7-B649-42D7-B134-4F764AD46963}">
      <dgm:prSet/>
      <dgm:spPr/>
      <dgm:t>
        <a:bodyPr/>
        <a:lstStyle/>
        <a:p>
          <a:r>
            <a:rPr lang="en-US"/>
            <a:t>Other natural hazards</a:t>
          </a:r>
        </a:p>
      </dgm:t>
    </dgm:pt>
    <dgm:pt modelId="{82B65C03-51D1-42A4-92F1-C7904FDB9D39}" type="parTrans" cxnId="{57A01BB8-E8FC-456E-95C1-89FE9CFCE47A}">
      <dgm:prSet/>
      <dgm:spPr/>
      <dgm:t>
        <a:bodyPr/>
        <a:lstStyle/>
        <a:p>
          <a:endParaRPr lang="en-US"/>
        </a:p>
      </dgm:t>
    </dgm:pt>
    <dgm:pt modelId="{333AC9F2-E9BB-4AEE-8BDA-D7615929ADCD}" type="sibTrans" cxnId="{57A01BB8-E8FC-456E-95C1-89FE9CFCE47A}">
      <dgm:prSet/>
      <dgm:spPr/>
      <dgm:t>
        <a:bodyPr/>
        <a:lstStyle/>
        <a:p>
          <a:endParaRPr lang="en-US"/>
        </a:p>
      </dgm:t>
    </dgm:pt>
    <dgm:pt modelId="{21A6163B-B7C8-4C46-8C1D-B1EAB32B13FB}">
      <dgm:prSet/>
      <dgm:spPr/>
      <dgm:t>
        <a:bodyPr/>
        <a:lstStyle/>
        <a:p>
          <a:r>
            <a:rPr lang="en-US"/>
            <a:t>Longer timeframe of interest</a:t>
          </a:r>
        </a:p>
      </dgm:t>
    </dgm:pt>
    <dgm:pt modelId="{BD289B75-F3F4-437E-A876-5428FE18BA40}" type="parTrans" cxnId="{4F7604DD-A3F4-4610-AD59-28339A55F828}">
      <dgm:prSet/>
      <dgm:spPr/>
      <dgm:t>
        <a:bodyPr/>
        <a:lstStyle/>
        <a:p>
          <a:endParaRPr lang="en-US"/>
        </a:p>
      </dgm:t>
    </dgm:pt>
    <dgm:pt modelId="{34371E08-8A77-4E89-B14C-65A927525E77}" type="sibTrans" cxnId="{4F7604DD-A3F4-4610-AD59-28339A55F828}">
      <dgm:prSet/>
      <dgm:spPr/>
      <dgm:t>
        <a:bodyPr/>
        <a:lstStyle/>
        <a:p>
          <a:endParaRPr lang="en-US"/>
        </a:p>
      </dgm:t>
    </dgm:pt>
    <dgm:pt modelId="{CD786548-1FC6-4B0F-BBCB-D6BE45DBCDCC}">
      <dgm:prSet/>
      <dgm:spPr/>
      <dgm:t>
        <a:bodyPr/>
        <a:lstStyle/>
        <a:p>
          <a:r>
            <a:rPr lang="en-US"/>
            <a:t>Create a public-facing tool that can be used by rural disaster planners/practitioners</a:t>
          </a:r>
        </a:p>
      </dgm:t>
    </dgm:pt>
    <dgm:pt modelId="{BA84E37D-D97A-4FA0-B3FA-6F6FB3E9CD04}" type="parTrans" cxnId="{F8FA322F-EC50-4A14-A7ED-F6DC1AA68A89}">
      <dgm:prSet/>
      <dgm:spPr/>
      <dgm:t>
        <a:bodyPr/>
        <a:lstStyle/>
        <a:p>
          <a:endParaRPr lang="en-US"/>
        </a:p>
      </dgm:t>
    </dgm:pt>
    <dgm:pt modelId="{78221875-ADBC-4612-89B2-13147026C2E9}" type="sibTrans" cxnId="{F8FA322F-EC50-4A14-A7ED-F6DC1AA68A89}">
      <dgm:prSet/>
      <dgm:spPr/>
      <dgm:t>
        <a:bodyPr/>
        <a:lstStyle/>
        <a:p>
          <a:endParaRPr lang="en-US"/>
        </a:p>
      </dgm:t>
    </dgm:pt>
    <dgm:pt modelId="{C8630C5F-8B01-41A2-9E9E-8CC0F21CBB69}">
      <dgm:prSet/>
      <dgm:spPr/>
      <dgm:t>
        <a:bodyPr/>
        <a:lstStyle/>
        <a:p>
          <a:r>
            <a:rPr lang="en-US"/>
            <a:t>Generic rural communities</a:t>
          </a:r>
        </a:p>
      </dgm:t>
    </dgm:pt>
    <dgm:pt modelId="{C48A375D-2432-434A-93DA-342F80456410}" type="parTrans" cxnId="{036C40EF-F46A-4ACA-B685-ED8CB7B02E3D}">
      <dgm:prSet/>
      <dgm:spPr/>
      <dgm:t>
        <a:bodyPr/>
        <a:lstStyle/>
        <a:p>
          <a:endParaRPr lang="en-US"/>
        </a:p>
      </dgm:t>
    </dgm:pt>
    <dgm:pt modelId="{195E9DCB-13F4-40DA-B77C-56F82C1E857A}" type="sibTrans" cxnId="{036C40EF-F46A-4ACA-B685-ED8CB7B02E3D}">
      <dgm:prSet/>
      <dgm:spPr/>
      <dgm:t>
        <a:bodyPr/>
        <a:lstStyle/>
        <a:p>
          <a:endParaRPr lang="en-US"/>
        </a:p>
      </dgm:t>
    </dgm:pt>
    <dgm:pt modelId="{2D3B1AC1-99E3-4F72-B3F2-C044B394E67C}">
      <dgm:prSet/>
      <dgm:spPr/>
      <dgm:t>
        <a:bodyPr/>
        <a:lstStyle/>
        <a:p>
          <a:r>
            <a:rPr lang="en-US"/>
            <a:t>Changeable impacts</a:t>
          </a:r>
        </a:p>
      </dgm:t>
    </dgm:pt>
    <dgm:pt modelId="{1C9A5D74-4DAC-46FA-B52F-94AC032747D2}" type="parTrans" cxnId="{E2270D3A-8D3D-4267-A5A7-4C4B07596465}">
      <dgm:prSet/>
      <dgm:spPr/>
      <dgm:t>
        <a:bodyPr/>
        <a:lstStyle/>
        <a:p>
          <a:endParaRPr lang="en-US"/>
        </a:p>
      </dgm:t>
    </dgm:pt>
    <dgm:pt modelId="{BC69C9B4-3903-430B-824B-516B1093108E}" type="sibTrans" cxnId="{E2270D3A-8D3D-4267-A5A7-4C4B07596465}">
      <dgm:prSet/>
      <dgm:spPr/>
      <dgm:t>
        <a:bodyPr/>
        <a:lstStyle/>
        <a:p>
          <a:endParaRPr lang="en-US"/>
        </a:p>
      </dgm:t>
    </dgm:pt>
    <dgm:pt modelId="{8BC673C3-BD08-41ED-8E83-4A3BFEF4D266}">
      <dgm:prSet/>
      <dgm:spPr/>
      <dgm:t>
        <a:bodyPr/>
        <a:lstStyle/>
        <a:p>
          <a:r>
            <a:rPr lang="en-US"/>
            <a:t>Suite of interventions or policies</a:t>
          </a:r>
        </a:p>
      </dgm:t>
    </dgm:pt>
    <dgm:pt modelId="{4E879C20-3B0B-4A6F-B9EF-3DDECE3214C9}" type="parTrans" cxnId="{162F8B02-31D4-4323-8829-7446306C55FF}">
      <dgm:prSet/>
      <dgm:spPr/>
      <dgm:t>
        <a:bodyPr/>
        <a:lstStyle/>
        <a:p>
          <a:endParaRPr lang="en-US"/>
        </a:p>
      </dgm:t>
    </dgm:pt>
    <dgm:pt modelId="{DFF56F52-B553-4F31-A27B-045B0F765493}" type="sibTrans" cxnId="{162F8B02-31D4-4323-8829-7446306C55FF}">
      <dgm:prSet/>
      <dgm:spPr/>
      <dgm:t>
        <a:bodyPr/>
        <a:lstStyle/>
        <a:p>
          <a:endParaRPr lang="en-US"/>
        </a:p>
      </dgm:t>
    </dgm:pt>
    <dgm:pt modelId="{AEF9CE45-D594-4392-981A-249B5D342C4B}" type="pres">
      <dgm:prSet presAssocID="{756C5CE6-6EC4-4EEE-96CC-70EA7309CAD7}" presName="root" presStyleCnt="0">
        <dgm:presLayoutVars>
          <dgm:dir/>
          <dgm:resizeHandles val="exact"/>
        </dgm:presLayoutVars>
      </dgm:prSet>
      <dgm:spPr/>
    </dgm:pt>
    <dgm:pt modelId="{076EC1EF-B91A-4654-8A47-1B52A3A4AEAF}" type="pres">
      <dgm:prSet presAssocID="{591CEC9D-8E1E-4016-B62A-DA76D3398064}" presName="compNode" presStyleCnt="0"/>
      <dgm:spPr/>
    </dgm:pt>
    <dgm:pt modelId="{319DA299-1FBE-4EDB-868A-052F4129BAAA}" type="pres">
      <dgm:prSet presAssocID="{591CEC9D-8E1E-4016-B62A-DA76D3398064}" presName="bgRect" presStyleLbl="bgShp" presStyleIdx="0" presStyleCnt="2"/>
      <dgm:spPr/>
    </dgm:pt>
    <dgm:pt modelId="{5509CA6D-93B9-4C1F-B761-C852BEA4E437}" type="pres">
      <dgm:prSet presAssocID="{591CEC9D-8E1E-4016-B62A-DA76D3398064}"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twork diagram with solid fill"/>
        </a:ext>
      </dgm:extLst>
    </dgm:pt>
    <dgm:pt modelId="{92032EDE-917A-44CA-93BE-9CAE9A0706C9}" type="pres">
      <dgm:prSet presAssocID="{591CEC9D-8E1E-4016-B62A-DA76D3398064}" presName="spaceRect" presStyleCnt="0"/>
      <dgm:spPr/>
    </dgm:pt>
    <dgm:pt modelId="{B60BA752-F726-407F-BF49-F5591DADDCC2}" type="pres">
      <dgm:prSet presAssocID="{591CEC9D-8E1E-4016-B62A-DA76D3398064}" presName="parTx" presStyleLbl="revTx" presStyleIdx="0" presStyleCnt="4">
        <dgm:presLayoutVars>
          <dgm:chMax val="0"/>
          <dgm:chPref val="0"/>
        </dgm:presLayoutVars>
      </dgm:prSet>
      <dgm:spPr/>
    </dgm:pt>
    <dgm:pt modelId="{DE733647-B0B0-4979-AAF6-CB4201B5E09A}" type="pres">
      <dgm:prSet presAssocID="{591CEC9D-8E1E-4016-B62A-DA76D3398064}" presName="desTx" presStyleLbl="revTx" presStyleIdx="1" presStyleCnt="4">
        <dgm:presLayoutVars/>
      </dgm:prSet>
      <dgm:spPr/>
    </dgm:pt>
    <dgm:pt modelId="{EE3B360C-D38F-46A8-8DFD-2CFB0B86D2E7}" type="pres">
      <dgm:prSet presAssocID="{4396851F-62F9-45B6-9BFD-8A172A8ECB52}" presName="sibTrans" presStyleCnt="0"/>
      <dgm:spPr/>
    </dgm:pt>
    <dgm:pt modelId="{EAC7E3CD-66A1-4C24-9FE5-EFA891690550}" type="pres">
      <dgm:prSet presAssocID="{CD786548-1FC6-4B0F-BBCB-D6BE45DBCDCC}" presName="compNode" presStyleCnt="0"/>
      <dgm:spPr/>
    </dgm:pt>
    <dgm:pt modelId="{26F1B3C4-8320-42C7-AA12-8C08138DFF5D}" type="pres">
      <dgm:prSet presAssocID="{CD786548-1FC6-4B0F-BBCB-D6BE45DBCDCC}" presName="bgRect" presStyleLbl="bgShp" presStyleIdx="1" presStyleCnt="2"/>
      <dgm:spPr/>
    </dgm:pt>
    <dgm:pt modelId="{3D04801A-A3CB-47FA-8EE9-AF4469C46F14}" type="pres">
      <dgm:prSet presAssocID="{CD786548-1FC6-4B0F-BBCB-D6BE45DBCDC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53047A57-D224-4CAD-9FE1-9AA37C99130B}" type="pres">
      <dgm:prSet presAssocID="{CD786548-1FC6-4B0F-BBCB-D6BE45DBCDCC}" presName="spaceRect" presStyleCnt="0"/>
      <dgm:spPr/>
    </dgm:pt>
    <dgm:pt modelId="{879F3968-7952-45D3-9442-CA94702CBB0A}" type="pres">
      <dgm:prSet presAssocID="{CD786548-1FC6-4B0F-BBCB-D6BE45DBCDCC}" presName="parTx" presStyleLbl="revTx" presStyleIdx="2" presStyleCnt="4">
        <dgm:presLayoutVars>
          <dgm:chMax val="0"/>
          <dgm:chPref val="0"/>
        </dgm:presLayoutVars>
      </dgm:prSet>
      <dgm:spPr/>
    </dgm:pt>
    <dgm:pt modelId="{BB90DBB5-75FE-4109-AD8F-0A3C352F6841}" type="pres">
      <dgm:prSet presAssocID="{CD786548-1FC6-4B0F-BBCB-D6BE45DBCDCC}" presName="desTx" presStyleLbl="revTx" presStyleIdx="3" presStyleCnt="4">
        <dgm:presLayoutVars/>
      </dgm:prSet>
      <dgm:spPr/>
    </dgm:pt>
  </dgm:ptLst>
  <dgm:cxnLst>
    <dgm:cxn modelId="{162F8B02-31D4-4323-8829-7446306C55FF}" srcId="{CD786548-1FC6-4B0F-BBCB-D6BE45DBCDCC}" destId="{8BC673C3-BD08-41ED-8E83-4A3BFEF4D266}" srcOrd="2" destOrd="0" parTransId="{4E879C20-3B0B-4A6F-B9EF-3DDECE3214C9}" sibTransId="{DFF56F52-B553-4F31-A27B-045B0F765493}"/>
    <dgm:cxn modelId="{9993FF0D-94F0-4B33-B1E8-4597618F6D2F}" type="presOf" srcId="{21A6163B-B7C8-4C46-8C1D-B1EAB32B13FB}" destId="{DE733647-B0B0-4979-AAF6-CB4201B5E09A}" srcOrd="0" destOrd="1" presId="urn:microsoft.com/office/officeart/2018/2/layout/IconVerticalSolidList"/>
    <dgm:cxn modelId="{1C03440F-B976-47FC-836A-8BCB11A2A6B1}" type="presOf" srcId="{C8630C5F-8B01-41A2-9E9E-8CC0F21CBB69}" destId="{BB90DBB5-75FE-4109-AD8F-0A3C352F6841}" srcOrd="0" destOrd="0" presId="urn:microsoft.com/office/officeart/2018/2/layout/IconVerticalSolidList"/>
    <dgm:cxn modelId="{F8FA322F-EC50-4A14-A7ED-F6DC1AA68A89}" srcId="{756C5CE6-6EC4-4EEE-96CC-70EA7309CAD7}" destId="{CD786548-1FC6-4B0F-BBCB-D6BE45DBCDCC}" srcOrd="1" destOrd="0" parTransId="{BA84E37D-D97A-4FA0-B3FA-6F6FB3E9CD04}" sibTransId="{78221875-ADBC-4612-89B2-13147026C2E9}"/>
    <dgm:cxn modelId="{E2270D3A-8D3D-4267-A5A7-4C4B07596465}" srcId="{CD786548-1FC6-4B0F-BBCB-D6BE45DBCDCC}" destId="{2D3B1AC1-99E3-4F72-B3F2-C044B394E67C}" srcOrd="1" destOrd="0" parTransId="{1C9A5D74-4DAC-46FA-B52F-94AC032747D2}" sibTransId="{BC69C9B4-3903-430B-824B-516B1093108E}"/>
    <dgm:cxn modelId="{60112A60-941C-4BAF-B029-12EC7FD49736}" type="presOf" srcId="{2D3B1AC1-99E3-4F72-B3F2-C044B394E67C}" destId="{BB90DBB5-75FE-4109-AD8F-0A3C352F6841}" srcOrd="0" destOrd="1" presId="urn:microsoft.com/office/officeart/2018/2/layout/IconVerticalSolidList"/>
    <dgm:cxn modelId="{77EA4760-FB21-4802-A82D-198B07BB4B91}" type="presOf" srcId="{591CEC9D-8E1E-4016-B62A-DA76D3398064}" destId="{B60BA752-F726-407F-BF49-F5591DADDCC2}" srcOrd="0" destOrd="0" presId="urn:microsoft.com/office/officeart/2018/2/layout/IconVerticalSolidList"/>
    <dgm:cxn modelId="{63039F5A-A418-4C10-ABC3-505AACF16D79}" type="presOf" srcId="{756C5CE6-6EC4-4EEE-96CC-70EA7309CAD7}" destId="{AEF9CE45-D594-4392-981A-249B5D342C4B}" srcOrd="0" destOrd="0" presId="urn:microsoft.com/office/officeart/2018/2/layout/IconVerticalSolidList"/>
    <dgm:cxn modelId="{66A6B699-0D6D-4A7C-A4ED-719345CC4EB6}" srcId="{756C5CE6-6EC4-4EEE-96CC-70EA7309CAD7}" destId="{591CEC9D-8E1E-4016-B62A-DA76D3398064}" srcOrd="0" destOrd="0" parTransId="{958C60D4-732F-465B-8C9D-8068A0BD0B90}" sibTransId="{4396851F-62F9-45B6-9BFD-8A172A8ECB52}"/>
    <dgm:cxn modelId="{57A01BB8-E8FC-456E-95C1-89FE9CFCE47A}" srcId="{591CEC9D-8E1E-4016-B62A-DA76D3398064}" destId="{5C0ACAB7-B649-42D7-B134-4F764AD46963}" srcOrd="0" destOrd="0" parTransId="{82B65C03-51D1-42A4-92F1-C7904FDB9D39}" sibTransId="{333AC9F2-E9BB-4AEE-8BDA-D7615929ADCD}"/>
    <dgm:cxn modelId="{600E9DBC-6154-454F-BBB0-92162CC615FC}" type="presOf" srcId="{CD786548-1FC6-4B0F-BBCB-D6BE45DBCDCC}" destId="{879F3968-7952-45D3-9442-CA94702CBB0A}" srcOrd="0" destOrd="0" presId="urn:microsoft.com/office/officeart/2018/2/layout/IconVerticalSolidList"/>
    <dgm:cxn modelId="{90D72FC9-5F0D-48E3-A3E8-3F9151BC7554}" type="presOf" srcId="{5C0ACAB7-B649-42D7-B134-4F764AD46963}" destId="{DE733647-B0B0-4979-AAF6-CB4201B5E09A}" srcOrd="0" destOrd="0" presId="urn:microsoft.com/office/officeart/2018/2/layout/IconVerticalSolidList"/>
    <dgm:cxn modelId="{4F7604DD-A3F4-4610-AD59-28339A55F828}" srcId="{591CEC9D-8E1E-4016-B62A-DA76D3398064}" destId="{21A6163B-B7C8-4C46-8C1D-B1EAB32B13FB}" srcOrd="1" destOrd="0" parTransId="{BD289B75-F3F4-437E-A876-5428FE18BA40}" sibTransId="{34371E08-8A77-4E89-B14C-65A927525E77}"/>
    <dgm:cxn modelId="{036C40EF-F46A-4ACA-B685-ED8CB7B02E3D}" srcId="{CD786548-1FC6-4B0F-BBCB-D6BE45DBCDCC}" destId="{C8630C5F-8B01-41A2-9E9E-8CC0F21CBB69}" srcOrd="0" destOrd="0" parTransId="{C48A375D-2432-434A-93DA-342F80456410}" sibTransId="{195E9DCB-13F4-40DA-B77C-56F82C1E857A}"/>
    <dgm:cxn modelId="{54C1DDF4-7048-4C9B-B95F-46A5930A2EA9}" type="presOf" srcId="{8BC673C3-BD08-41ED-8E83-4A3BFEF4D266}" destId="{BB90DBB5-75FE-4109-AD8F-0A3C352F6841}" srcOrd="0" destOrd="2" presId="urn:microsoft.com/office/officeart/2018/2/layout/IconVerticalSolidList"/>
    <dgm:cxn modelId="{380D95C3-FBB8-41C2-808F-C57FA5CB6B95}" type="presParOf" srcId="{AEF9CE45-D594-4392-981A-249B5D342C4B}" destId="{076EC1EF-B91A-4654-8A47-1B52A3A4AEAF}" srcOrd="0" destOrd="0" presId="urn:microsoft.com/office/officeart/2018/2/layout/IconVerticalSolidList"/>
    <dgm:cxn modelId="{F92D550E-650C-4DFC-B6FB-6EDC12E5D5A0}" type="presParOf" srcId="{076EC1EF-B91A-4654-8A47-1B52A3A4AEAF}" destId="{319DA299-1FBE-4EDB-868A-052F4129BAAA}" srcOrd="0" destOrd="0" presId="urn:microsoft.com/office/officeart/2018/2/layout/IconVerticalSolidList"/>
    <dgm:cxn modelId="{B99618BF-FE05-4E26-A9FB-C75111D69092}" type="presParOf" srcId="{076EC1EF-B91A-4654-8A47-1B52A3A4AEAF}" destId="{5509CA6D-93B9-4C1F-B761-C852BEA4E437}" srcOrd="1" destOrd="0" presId="urn:microsoft.com/office/officeart/2018/2/layout/IconVerticalSolidList"/>
    <dgm:cxn modelId="{695859B7-4AAD-40FD-91FE-86C58830EA7E}" type="presParOf" srcId="{076EC1EF-B91A-4654-8A47-1B52A3A4AEAF}" destId="{92032EDE-917A-44CA-93BE-9CAE9A0706C9}" srcOrd="2" destOrd="0" presId="urn:microsoft.com/office/officeart/2018/2/layout/IconVerticalSolidList"/>
    <dgm:cxn modelId="{1B64CE46-5A26-4379-BAC7-004484668454}" type="presParOf" srcId="{076EC1EF-B91A-4654-8A47-1B52A3A4AEAF}" destId="{B60BA752-F726-407F-BF49-F5591DADDCC2}" srcOrd="3" destOrd="0" presId="urn:microsoft.com/office/officeart/2018/2/layout/IconVerticalSolidList"/>
    <dgm:cxn modelId="{F9453D4B-307E-4CB1-A7AE-C4252E942A85}" type="presParOf" srcId="{076EC1EF-B91A-4654-8A47-1B52A3A4AEAF}" destId="{DE733647-B0B0-4979-AAF6-CB4201B5E09A}" srcOrd="4" destOrd="0" presId="urn:microsoft.com/office/officeart/2018/2/layout/IconVerticalSolidList"/>
    <dgm:cxn modelId="{4572B977-E61F-4E3F-B0F0-0C5EDBDAD1C5}" type="presParOf" srcId="{AEF9CE45-D594-4392-981A-249B5D342C4B}" destId="{EE3B360C-D38F-46A8-8DFD-2CFB0B86D2E7}" srcOrd="1" destOrd="0" presId="urn:microsoft.com/office/officeart/2018/2/layout/IconVerticalSolidList"/>
    <dgm:cxn modelId="{128B3218-13EE-4F73-B4A8-5CE1F72DF357}" type="presParOf" srcId="{AEF9CE45-D594-4392-981A-249B5D342C4B}" destId="{EAC7E3CD-66A1-4C24-9FE5-EFA891690550}" srcOrd="2" destOrd="0" presId="urn:microsoft.com/office/officeart/2018/2/layout/IconVerticalSolidList"/>
    <dgm:cxn modelId="{CCFA7C52-EDB6-4BF7-AEA6-90F167FAEC5C}" type="presParOf" srcId="{EAC7E3CD-66A1-4C24-9FE5-EFA891690550}" destId="{26F1B3C4-8320-42C7-AA12-8C08138DFF5D}" srcOrd="0" destOrd="0" presId="urn:microsoft.com/office/officeart/2018/2/layout/IconVerticalSolidList"/>
    <dgm:cxn modelId="{AC22A406-DA59-4DC3-9501-824BF853FD74}" type="presParOf" srcId="{EAC7E3CD-66A1-4C24-9FE5-EFA891690550}" destId="{3D04801A-A3CB-47FA-8EE9-AF4469C46F14}" srcOrd="1" destOrd="0" presId="urn:microsoft.com/office/officeart/2018/2/layout/IconVerticalSolidList"/>
    <dgm:cxn modelId="{3142B823-BA80-4288-B1AF-C6F56BA996F4}" type="presParOf" srcId="{EAC7E3CD-66A1-4C24-9FE5-EFA891690550}" destId="{53047A57-D224-4CAD-9FE1-9AA37C99130B}" srcOrd="2" destOrd="0" presId="urn:microsoft.com/office/officeart/2018/2/layout/IconVerticalSolidList"/>
    <dgm:cxn modelId="{3787DE2D-1CC9-4C02-ADC2-9CB3CC3ED46A}" type="presParOf" srcId="{EAC7E3CD-66A1-4C24-9FE5-EFA891690550}" destId="{879F3968-7952-45D3-9442-CA94702CBB0A}" srcOrd="3" destOrd="0" presId="urn:microsoft.com/office/officeart/2018/2/layout/IconVerticalSolidList"/>
    <dgm:cxn modelId="{4F8D3846-592A-4E5E-8BCB-A386623AB10F}" type="presParOf" srcId="{EAC7E3CD-66A1-4C24-9FE5-EFA891690550}" destId="{BB90DBB5-75FE-4109-AD8F-0A3C352F684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2D354-8EFF-4499-BFD3-3C27F5152E85}">
      <dsp:nvSpPr>
        <dsp:cNvPr id="0" name=""/>
        <dsp:cNvSpPr/>
      </dsp:nvSpPr>
      <dsp:spPr>
        <a:xfrm>
          <a:off x="791901" y="339885"/>
          <a:ext cx="4680394" cy="4680394"/>
        </a:xfrm>
        <a:prstGeom prst="pie">
          <a:avLst>
            <a:gd name="adj1" fmla="val 16200000"/>
            <a:gd name="adj2" fmla="val 19285716"/>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Epidemiology</a:t>
          </a:r>
        </a:p>
      </dsp:txBody>
      <dsp:txXfrm>
        <a:off x="3250779" y="774493"/>
        <a:ext cx="1114379" cy="891503"/>
      </dsp:txXfrm>
    </dsp:sp>
    <dsp:sp modelId="{F4A2C132-8BBF-422D-9DAB-31ADB6D4320C}">
      <dsp:nvSpPr>
        <dsp:cNvPr id="0" name=""/>
        <dsp:cNvSpPr/>
      </dsp:nvSpPr>
      <dsp:spPr>
        <a:xfrm>
          <a:off x="852077" y="415106"/>
          <a:ext cx="4680394" cy="4680394"/>
        </a:xfrm>
        <a:prstGeom prst="pie">
          <a:avLst>
            <a:gd name="adj1" fmla="val 19285716"/>
            <a:gd name="adj2" fmla="val 771428"/>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Engineering</a:t>
          </a:r>
        </a:p>
      </dsp:txBody>
      <dsp:txXfrm>
        <a:off x="4030845" y="2111749"/>
        <a:ext cx="1281536" cy="780065"/>
      </dsp:txXfrm>
    </dsp:sp>
    <dsp:sp modelId="{6730F495-212C-41D8-A4DD-EBDED4AF42E4}">
      <dsp:nvSpPr>
        <dsp:cNvPr id="0" name=""/>
        <dsp:cNvSpPr/>
      </dsp:nvSpPr>
      <dsp:spPr>
        <a:xfrm>
          <a:off x="830347" y="509828"/>
          <a:ext cx="4680394" cy="4680394"/>
        </a:xfrm>
        <a:prstGeom prst="pie">
          <a:avLst>
            <a:gd name="adj1" fmla="val 771428"/>
            <a:gd name="adj2" fmla="val 3857143"/>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Geography</a:t>
          </a:r>
        </a:p>
      </dsp:txBody>
      <dsp:txXfrm>
        <a:off x="3835829" y="3281847"/>
        <a:ext cx="1114379" cy="863644"/>
      </dsp:txXfrm>
    </dsp:sp>
    <dsp:sp modelId="{F5ACBBF9-91E6-4322-94D7-DE08F2474D2F}">
      <dsp:nvSpPr>
        <dsp:cNvPr id="0" name=""/>
        <dsp:cNvSpPr/>
      </dsp:nvSpPr>
      <dsp:spPr>
        <a:xfrm>
          <a:off x="743425" y="551617"/>
          <a:ext cx="4680394" cy="4680394"/>
        </a:xfrm>
        <a:prstGeom prst="pie">
          <a:avLst>
            <a:gd name="adj1" fmla="val 3857226"/>
            <a:gd name="adj2" fmla="val 6942858"/>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Nursing</a:t>
          </a:r>
        </a:p>
      </dsp:txBody>
      <dsp:txXfrm>
        <a:off x="2540362" y="4229070"/>
        <a:ext cx="1086520" cy="780065"/>
      </dsp:txXfrm>
    </dsp:sp>
    <dsp:sp modelId="{A85A2B84-EC99-4800-BC90-2BC421E96CBD}">
      <dsp:nvSpPr>
        <dsp:cNvPr id="0" name=""/>
        <dsp:cNvSpPr/>
      </dsp:nvSpPr>
      <dsp:spPr>
        <a:xfrm>
          <a:off x="656504" y="509828"/>
          <a:ext cx="4680394" cy="4680394"/>
        </a:xfrm>
        <a:prstGeom prst="pie">
          <a:avLst>
            <a:gd name="adj1" fmla="val 6942858"/>
            <a:gd name="adj2" fmla="val 1002857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Health Policy</a:t>
          </a:r>
        </a:p>
      </dsp:txBody>
      <dsp:txXfrm>
        <a:off x="1217037" y="3281847"/>
        <a:ext cx="1114379" cy="863644"/>
      </dsp:txXfrm>
    </dsp:sp>
    <dsp:sp modelId="{63E0CCEE-41A5-49B9-A07C-3C13688C418C}">
      <dsp:nvSpPr>
        <dsp:cNvPr id="0" name=""/>
        <dsp:cNvSpPr/>
      </dsp:nvSpPr>
      <dsp:spPr>
        <a:xfrm>
          <a:off x="634773" y="415106"/>
          <a:ext cx="4680394" cy="4680394"/>
        </a:xfrm>
        <a:prstGeom prst="pie">
          <a:avLst>
            <a:gd name="adj1" fmla="val 10028574"/>
            <a:gd name="adj2" fmla="val 1311428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Public Health Practitioners</a:t>
          </a:r>
        </a:p>
      </dsp:txBody>
      <dsp:txXfrm>
        <a:off x="854863" y="2111749"/>
        <a:ext cx="1281536" cy="780065"/>
      </dsp:txXfrm>
    </dsp:sp>
    <dsp:sp modelId="{F441F3D6-7A48-438A-BD07-48AD67FCCAF0}">
      <dsp:nvSpPr>
        <dsp:cNvPr id="0" name=""/>
        <dsp:cNvSpPr/>
      </dsp:nvSpPr>
      <dsp:spPr>
        <a:xfrm>
          <a:off x="694950" y="339885"/>
          <a:ext cx="4680394" cy="4680394"/>
        </a:xfrm>
        <a:prstGeom prst="pie">
          <a:avLst>
            <a:gd name="adj1" fmla="val 13114284"/>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Emergency Managers</a:t>
          </a:r>
        </a:p>
      </dsp:txBody>
      <dsp:txXfrm>
        <a:off x="1802086" y="774493"/>
        <a:ext cx="1114379" cy="891503"/>
      </dsp:txXfrm>
    </dsp:sp>
    <dsp:sp modelId="{781F2BA5-69A0-48B8-A0B7-907E0AF17ECF}">
      <dsp:nvSpPr>
        <dsp:cNvPr id="0" name=""/>
        <dsp:cNvSpPr/>
      </dsp:nvSpPr>
      <dsp:spPr>
        <a:xfrm>
          <a:off x="501929" y="50147"/>
          <a:ext cx="5259871" cy="5259871"/>
        </a:xfrm>
        <a:prstGeom prst="circularArrow">
          <a:avLst>
            <a:gd name="adj1" fmla="val 5085"/>
            <a:gd name="adj2" fmla="val 327528"/>
            <a:gd name="adj3" fmla="val 18957827"/>
            <a:gd name="adj4" fmla="val 16200343"/>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2A16EF-5F69-487D-B541-DFC8C68369BF}">
      <dsp:nvSpPr>
        <dsp:cNvPr id="0" name=""/>
        <dsp:cNvSpPr/>
      </dsp:nvSpPr>
      <dsp:spPr>
        <a:xfrm>
          <a:off x="562484" y="125700"/>
          <a:ext cx="5259871" cy="5259871"/>
        </a:xfrm>
        <a:prstGeom prst="circularArrow">
          <a:avLst>
            <a:gd name="adj1" fmla="val 5085"/>
            <a:gd name="adj2" fmla="val 327528"/>
            <a:gd name="adj3" fmla="val 443744"/>
            <a:gd name="adj4" fmla="val 19285776"/>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3842DB9-89E8-4EE6-B80D-810407A1F067}">
      <dsp:nvSpPr>
        <dsp:cNvPr id="0" name=""/>
        <dsp:cNvSpPr/>
      </dsp:nvSpPr>
      <dsp:spPr>
        <a:xfrm>
          <a:off x="540676" y="220203"/>
          <a:ext cx="5259871" cy="5259871"/>
        </a:xfrm>
        <a:prstGeom prst="circularArrow">
          <a:avLst>
            <a:gd name="adj1" fmla="val 5085"/>
            <a:gd name="adj2" fmla="val 327528"/>
            <a:gd name="adj3" fmla="val 3529100"/>
            <a:gd name="adj4" fmla="val 770764"/>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4964BB6-EF39-41C8-B7F8-A6B1B249EDE5}">
      <dsp:nvSpPr>
        <dsp:cNvPr id="0" name=""/>
        <dsp:cNvSpPr/>
      </dsp:nvSpPr>
      <dsp:spPr>
        <a:xfrm>
          <a:off x="453687" y="261756"/>
          <a:ext cx="5259871" cy="5259871"/>
        </a:xfrm>
        <a:prstGeom prst="circularArrow">
          <a:avLst>
            <a:gd name="adj1" fmla="val 5085"/>
            <a:gd name="adj2" fmla="val 327528"/>
            <a:gd name="adj3" fmla="val 6615046"/>
            <a:gd name="adj4" fmla="val 3857426"/>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7B39EE5-2047-44CC-B78B-A3454714C73C}">
      <dsp:nvSpPr>
        <dsp:cNvPr id="0" name=""/>
        <dsp:cNvSpPr/>
      </dsp:nvSpPr>
      <dsp:spPr>
        <a:xfrm>
          <a:off x="366697" y="220203"/>
          <a:ext cx="5259871" cy="5259871"/>
        </a:xfrm>
        <a:prstGeom prst="circularArrow">
          <a:avLst>
            <a:gd name="adj1" fmla="val 5085"/>
            <a:gd name="adj2" fmla="val 327528"/>
            <a:gd name="adj3" fmla="val 9701707"/>
            <a:gd name="adj4" fmla="val 6943371"/>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8B4FAFD-CDC8-490D-B2BF-8865803AC10E}">
      <dsp:nvSpPr>
        <dsp:cNvPr id="0" name=""/>
        <dsp:cNvSpPr/>
      </dsp:nvSpPr>
      <dsp:spPr>
        <a:xfrm>
          <a:off x="344890" y="125700"/>
          <a:ext cx="5259871" cy="5259871"/>
        </a:xfrm>
        <a:prstGeom prst="circularArrow">
          <a:avLst>
            <a:gd name="adj1" fmla="val 5085"/>
            <a:gd name="adj2" fmla="val 327528"/>
            <a:gd name="adj3" fmla="val 12786695"/>
            <a:gd name="adj4" fmla="val 10028727"/>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6505ACA-1FB8-44CE-8F3D-6A96149A20DC}">
      <dsp:nvSpPr>
        <dsp:cNvPr id="0" name=""/>
        <dsp:cNvSpPr/>
      </dsp:nvSpPr>
      <dsp:spPr>
        <a:xfrm>
          <a:off x="405444" y="50147"/>
          <a:ext cx="5259871" cy="5259871"/>
        </a:xfrm>
        <a:prstGeom prst="circularArrow">
          <a:avLst>
            <a:gd name="adj1" fmla="val 5085"/>
            <a:gd name="adj2" fmla="val 327528"/>
            <a:gd name="adj3" fmla="val 15872129"/>
            <a:gd name="adj4" fmla="val 13114645"/>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2B2C6-E723-49E0-8DE0-6F5445B72F65}">
      <dsp:nvSpPr>
        <dsp:cNvPr id="0" name=""/>
        <dsp:cNvSpPr/>
      </dsp:nvSpPr>
      <dsp:spPr>
        <a:xfrm>
          <a:off x="0" y="3934"/>
          <a:ext cx="10515600" cy="9157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C64552-1527-4A4E-B611-C7050BD7CDE9}">
      <dsp:nvSpPr>
        <dsp:cNvPr id="0" name=""/>
        <dsp:cNvSpPr/>
      </dsp:nvSpPr>
      <dsp:spPr>
        <a:xfrm>
          <a:off x="277004" y="209970"/>
          <a:ext cx="503644" cy="50364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B966CC-53A9-464B-85C5-F9D5527C962C}">
      <dsp:nvSpPr>
        <dsp:cNvPr id="0" name=""/>
        <dsp:cNvSpPr/>
      </dsp:nvSpPr>
      <dsp:spPr>
        <a:xfrm>
          <a:off x="1057652" y="3934"/>
          <a:ext cx="4732020"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977900">
            <a:lnSpc>
              <a:spcPct val="100000"/>
            </a:lnSpc>
            <a:spcBef>
              <a:spcPct val="0"/>
            </a:spcBef>
            <a:spcAft>
              <a:spcPct val="35000"/>
            </a:spcAft>
            <a:buNone/>
          </a:pPr>
          <a:r>
            <a:rPr lang="en-US" sz="2200" kern="1200"/>
            <a:t>University of Tennessee, Knoxville</a:t>
          </a:r>
        </a:p>
      </dsp:txBody>
      <dsp:txXfrm>
        <a:off x="1057652" y="3934"/>
        <a:ext cx="4732020" cy="915716"/>
      </dsp:txXfrm>
    </dsp:sp>
    <dsp:sp modelId="{1698AD6D-64BF-43FF-872A-2553F6E35929}">
      <dsp:nvSpPr>
        <dsp:cNvPr id="0" name=""/>
        <dsp:cNvSpPr/>
      </dsp:nvSpPr>
      <dsp:spPr>
        <a:xfrm>
          <a:off x="5789672" y="3934"/>
          <a:ext cx="4724893"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711200">
            <a:lnSpc>
              <a:spcPct val="100000"/>
            </a:lnSpc>
            <a:spcBef>
              <a:spcPct val="0"/>
            </a:spcBef>
            <a:spcAft>
              <a:spcPct val="35000"/>
            </a:spcAft>
            <a:buNone/>
          </a:pPr>
          <a:r>
            <a:rPr lang="en-US" sz="1600" kern="1200" dirty="0"/>
            <a:t>College of Nursing/Applied Systems Laboratory: Tom Berg, Tracey Stansberry, Scott Lawson, Gerald Jones, Jr.</a:t>
          </a:r>
        </a:p>
        <a:p>
          <a:pPr marL="0" lvl="0" indent="0" algn="l" defTabSz="711200">
            <a:lnSpc>
              <a:spcPct val="100000"/>
            </a:lnSpc>
            <a:spcBef>
              <a:spcPct val="0"/>
            </a:spcBef>
            <a:spcAft>
              <a:spcPct val="35000"/>
            </a:spcAft>
            <a:buNone/>
          </a:pPr>
          <a:r>
            <a:rPr lang="en-US" sz="1600" kern="1200" dirty="0"/>
            <a:t>Department of Geography: Liem Tran</a:t>
          </a:r>
        </a:p>
      </dsp:txBody>
      <dsp:txXfrm>
        <a:off x="5789672" y="3934"/>
        <a:ext cx="4724893" cy="915716"/>
      </dsp:txXfrm>
    </dsp:sp>
    <dsp:sp modelId="{F9E796CF-51BB-4E25-A9AD-EE290B7701F8}">
      <dsp:nvSpPr>
        <dsp:cNvPr id="0" name=""/>
        <dsp:cNvSpPr/>
      </dsp:nvSpPr>
      <dsp:spPr>
        <a:xfrm>
          <a:off x="0" y="1148580"/>
          <a:ext cx="10515600" cy="9157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F3985-4FBF-4C03-A672-5BC29370C10C}">
      <dsp:nvSpPr>
        <dsp:cNvPr id="0" name=""/>
        <dsp:cNvSpPr/>
      </dsp:nvSpPr>
      <dsp:spPr>
        <a:xfrm>
          <a:off x="277004" y="1354616"/>
          <a:ext cx="503644" cy="503644"/>
        </a:xfrm>
        <a:prstGeom prst="rect">
          <a:avLst/>
        </a:prstGeom>
        <a:blipFill>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49BFD2-2EA0-4ACA-82C8-46F817DB746B}">
      <dsp:nvSpPr>
        <dsp:cNvPr id="0" name=""/>
        <dsp:cNvSpPr/>
      </dsp:nvSpPr>
      <dsp:spPr>
        <a:xfrm>
          <a:off x="1057652" y="1148580"/>
          <a:ext cx="4732020"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977900">
            <a:lnSpc>
              <a:spcPct val="100000"/>
            </a:lnSpc>
            <a:spcBef>
              <a:spcPct val="0"/>
            </a:spcBef>
            <a:spcAft>
              <a:spcPct val="35000"/>
            </a:spcAft>
            <a:buNone/>
          </a:pPr>
          <a:r>
            <a:rPr lang="en-US" sz="2200" kern="1200"/>
            <a:t>Nebraska</a:t>
          </a:r>
        </a:p>
      </dsp:txBody>
      <dsp:txXfrm>
        <a:off x="1057652" y="1148580"/>
        <a:ext cx="4732020" cy="915716"/>
      </dsp:txXfrm>
    </dsp:sp>
    <dsp:sp modelId="{9610AA2C-F8B3-4024-892E-E486638A66E2}">
      <dsp:nvSpPr>
        <dsp:cNvPr id="0" name=""/>
        <dsp:cNvSpPr/>
      </dsp:nvSpPr>
      <dsp:spPr>
        <a:xfrm>
          <a:off x="5789672" y="1148580"/>
          <a:ext cx="4724893"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711200">
            <a:lnSpc>
              <a:spcPct val="100000"/>
            </a:lnSpc>
            <a:spcBef>
              <a:spcPct val="0"/>
            </a:spcBef>
            <a:spcAft>
              <a:spcPct val="35000"/>
            </a:spcAft>
            <a:buNone/>
          </a:pPr>
          <a:r>
            <a:rPr lang="en-US" sz="1600" kern="1200" dirty="0"/>
            <a:t>NE Emergency Management Agency (EMA)</a:t>
          </a:r>
        </a:p>
        <a:p>
          <a:pPr marL="0" lvl="0" indent="0" algn="l" defTabSz="711200">
            <a:lnSpc>
              <a:spcPct val="100000"/>
            </a:lnSpc>
            <a:spcBef>
              <a:spcPct val="0"/>
            </a:spcBef>
            <a:spcAft>
              <a:spcPct val="35000"/>
            </a:spcAft>
            <a:buNone/>
          </a:pPr>
          <a:r>
            <a:rPr lang="en-US" sz="1600" kern="1200" dirty="0"/>
            <a:t>NE Department of Health &amp; Human Services</a:t>
          </a:r>
        </a:p>
        <a:p>
          <a:pPr marL="0" lvl="0" indent="0" algn="l" defTabSz="711200">
            <a:lnSpc>
              <a:spcPct val="100000"/>
            </a:lnSpc>
            <a:spcBef>
              <a:spcPct val="0"/>
            </a:spcBef>
            <a:spcAft>
              <a:spcPct val="35000"/>
            </a:spcAft>
            <a:buNone/>
          </a:pPr>
          <a:r>
            <a:rPr lang="en-US" sz="1600" kern="1200"/>
            <a:t>Dodge, Hall, &amp; Platte County EMAs</a:t>
          </a:r>
        </a:p>
      </dsp:txBody>
      <dsp:txXfrm>
        <a:off x="5789672" y="1148580"/>
        <a:ext cx="4724893" cy="915716"/>
      </dsp:txXfrm>
    </dsp:sp>
    <dsp:sp modelId="{9C1FEA6C-0619-4D5C-BE8F-7F3238BFD53C}">
      <dsp:nvSpPr>
        <dsp:cNvPr id="0" name=""/>
        <dsp:cNvSpPr/>
      </dsp:nvSpPr>
      <dsp:spPr>
        <a:xfrm>
          <a:off x="0" y="2293226"/>
          <a:ext cx="10515600" cy="9157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979A99-726C-4999-9BE8-9847CE6E9589}">
      <dsp:nvSpPr>
        <dsp:cNvPr id="0" name=""/>
        <dsp:cNvSpPr/>
      </dsp:nvSpPr>
      <dsp:spPr>
        <a:xfrm>
          <a:off x="277004" y="2499262"/>
          <a:ext cx="503644" cy="503644"/>
        </a:xfrm>
        <a:prstGeom prst="rect">
          <a:avLst/>
        </a:prstGeom>
        <a:blipFill>
          <a:blip xmlns:r="http://schemas.openxmlformats.org/officeDocument/2006/relationships" r:embed="rId3"/>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AC462C-8C04-46B8-AFB6-8CB305F97534}">
      <dsp:nvSpPr>
        <dsp:cNvPr id="0" name=""/>
        <dsp:cNvSpPr/>
      </dsp:nvSpPr>
      <dsp:spPr>
        <a:xfrm>
          <a:off x="1057652" y="2293226"/>
          <a:ext cx="4732020"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977900">
            <a:lnSpc>
              <a:spcPct val="100000"/>
            </a:lnSpc>
            <a:spcBef>
              <a:spcPct val="0"/>
            </a:spcBef>
            <a:spcAft>
              <a:spcPct val="35000"/>
            </a:spcAft>
            <a:buNone/>
          </a:pPr>
          <a:r>
            <a:rPr lang="en-US" sz="2200" kern="1200" dirty="0"/>
            <a:t>Tennessee</a:t>
          </a:r>
        </a:p>
      </dsp:txBody>
      <dsp:txXfrm>
        <a:off x="1057652" y="2293226"/>
        <a:ext cx="4732020" cy="915716"/>
      </dsp:txXfrm>
    </dsp:sp>
    <dsp:sp modelId="{EF6CF59E-EA3D-4C7F-AC53-3131FA6EAFE3}">
      <dsp:nvSpPr>
        <dsp:cNvPr id="0" name=""/>
        <dsp:cNvSpPr/>
      </dsp:nvSpPr>
      <dsp:spPr>
        <a:xfrm>
          <a:off x="5789672" y="2293226"/>
          <a:ext cx="4724893"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711200">
            <a:lnSpc>
              <a:spcPct val="100000"/>
            </a:lnSpc>
            <a:spcBef>
              <a:spcPct val="0"/>
            </a:spcBef>
            <a:spcAft>
              <a:spcPct val="35000"/>
            </a:spcAft>
            <a:buNone/>
          </a:pPr>
          <a:r>
            <a:rPr lang="en-US" sz="1600" kern="1200" dirty="0"/>
            <a:t>Humphreys County EMA</a:t>
          </a:r>
        </a:p>
        <a:p>
          <a:pPr marL="0" lvl="0" indent="0" algn="l" defTabSz="711200">
            <a:lnSpc>
              <a:spcPct val="100000"/>
            </a:lnSpc>
            <a:spcBef>
              <a:spcPct val="0"/>
            </a:spcBef>
            <a:spcAft>
              <a:spcPct val="35000"/>
            </a:spcAft>
            <a:buNone/>
          </a:pPr>
          <a:r>
            <a:rPr lang="en-US" sz="1600" kern="1200" dirty="0"/>
            <a:t>City of Waverly</a:t>
          </a:r>
        </a:p>
      </dsp:txBody>
      <dsp:txXfrm>
        <a:off x="5789672" y="2293226"/>
        <a:ext cx="4724893" cy="915716"/>
      </dsp:txXfrm>
    </dsp:sp>
    <dsp:sp modelId="{5BC5B7D5-C4E1-4933-8AD5-295BAD23B6EB}">
      <dsp:nvSpPr>
        <dsp:cNvPr id="0" name=""/>
        <dsp:cNvSpPr/>
      </dsp:nvSpPr>
      <dsp:spPr>
        <a:xfrm>
          <a:off x="0" y="3437872"/>
          <a:ext cx="10515600" cy="9157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26B501-BE7E-460B-B32D-FDA84E1B6136}">
      <dsp:nvSpPr>
        <dsp:cNvPr id="0" name=""/>
        <dsp:cNvSpPr/>
      </dsp:nvSpPr>
      <dsp:spPr>
        <a:xfrm>
          <a:off x="277004" y="3643908"/>
          <a:ext cx="503644" cy="50364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F6BA9-B7E0-485F-A73A-C4E632FA2D29}">
      <dsp:nvSpPr>
        <dsp:cNvPr id="0" name=""/>
        <dsp:cNvSpPr/>
      </dsp:nvSpPr>
      <dsp:spPr>
        <a:xfrm>
          <a:off x="1057652" y="3437872"/>
          <a:ext cx="4732020"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977900">
            <a:lnSpc>
              <a:spcPct val="100000"/>
            </a:lnSpc>
            <a:spcBef>
              <a:spcPct val="0"/>
            </a:spcBef>
            <a:spcAft>
              <a:spcPct val="35000"/>
            </a:spcAft>
            <a:buNone/>
          </a:pPr>
          <a:r>
            <a:rPr lang="en-US" sz="2200" kern="1200" dirty="0"/>
            <a:t>Natural Hazards Center</a:t>
          </a:r>
        </a:p>
      </dsp:txBody>
      <dsp:txXfrm>
        <a:off x="1057652" y="3437872"/>
        <a:ext cx="4732020" cy="915716"/>
      </dsp:txXfrm>
    </dsp:sp>
    <dsp:sp modelId="{7AD1D376-8494-4606-9F13-249B3261AC0C}">
      <dsp:nvSpPr>
        <dsp:cNvPr id="0" name=""/>
        <dsp:cNvSpPr/>
      </dsp:nvSpPr>
      <dsp:spPr>
        <a:xfrm>
          <a:off x="5789672" y="3437872"/>
          <a:ext cx="4724893"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800100">
            <a:lnSpc>
              <a:spcPct val="100000"/>
            </a:lnSpc>
            <a:spcBef>
              <a:spcPct val="0"/>
            </a:spcBef>
            <a:spcAft>
              <a:spcPct val="35000"/>
            </a:spcAft>
            <a:buNone/>
          </a:pPr>
          <a:r>
            <a:rPr lang="en-US" sz="1800" b="0" i="0" kern="1200" dirty="0"/>
            <a:t>Research in U.S. Territories, Tribal Areas, and Rural Communities</a:t>
          </a:r>
          <a:endParaRPr lang="en-US" sz="1800" kern="1200" dirty="0"/>
        </a:p>
      </dsp:txBody>
      <dsp:txXfrm>
        <a:off x="5789672" y="3437872"/>
        <a:ext cx="4724893" cy="915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3BFD7-B17E-4979-BE48-4919FA471656}">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528D1D-D715-4A41-B58C-CB0871AA9D52}">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4DB3FA-6B95-49C5-8FA8-C1A27E4AFDC8}">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a:t>Decline in healthcare capabilities in rural communities</a:t>
          </a:r>
        </a:p>
      </dsp:txBody>
      <dsp:txXfrm>
        <a:off x="1816103" y="671"/>
        <a:ext cx="4447536" cy="1572384"/>
      </dsp:txXfrm>
    </dsp:sp>
    <dsp:sp modelId="{81706DFB-55D7-4EFB-867E-A11A1BAD9AF5}">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0F9F0-CCBC-421E-9614-02DB064BA6B5}">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0A6CA-BB1A-4B29-AC3B-75FA0FB16317}">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a:t>Affects ability to respond to hazard events</a:t>
          </a:r>
        </a:p>
      </dsp:txBody>
      <dsp:txXfrm>
        <a:off x="1816103" y="1966151"/>
        <a:ext cx="4447536" cy="1572384"/>
      </dsp:txXfrm>
    </dsp:sp>
    <dsp:sp modelId="{F455C703-7EE8-4B81-94B3-407BD0A1BD51}">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0FA3CA-58E2-4B15-8F0B-F5FDC6CA9A9C}">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E4EFAE-02CF-44CE-9ED9-A59D5286A94C}">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a:t>Rural communities face many existing challenges to disaster preparedness and response</a:t>
          </a:r>
        </a:p>
      </dsp:txBody>
      <dsp:txXfrm>
        <a:off x="1816103" y="3931632"/>
        <a:ext cx="4447536" cy="1572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65312-CB61-468B-AA2A-4082AD39EC0F}">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8B53B-8C33-4E34-80AD-6DF438816DCD}">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CB4CEC-14B3-479E-A220-27FF84E33943}">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Healthcare system</a:t>
          </a:r>
        </a:p>
      </dsp:txBody>
      <dsp:txXfrm>
        <a:off x="569079" y="2644614"/>
        <a:ext cx="2072362" cy="720000"/>
      </dsp:txXfrm>
    </dsp:sp>
    <dsp:sp modelId="{752F193E-1539-4A69-B56D-6B405D311C7B}">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979297-E535-4423-944A-34FEEDF5D2F9}">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A3DE90-FEFF-45F0-8ABC-91EB7FE67144}">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Natural hazard</a:t>
          </a:r>
        </a:p>
      </dsp:txBody>
      <dsp:txXfrm>
        <a:off x="3004105" y="2644614"/>
        <a:ext cx="2072362" cy="720000"/>
      </dsp:txXfrm>
    </dsp:sp>
    <dsp:sp modelId="{91EEB433-7064-454B-9C35-0C19BA686C4D}">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825EE5-52D7-4491-B399-A003127E4F4D}">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3E8882-BD85-45F2-80EE-A77A37A50DD2}">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Disaster severity</a:t>
          </a:r>
        </a:p>
      </dsp:txBody>
      <dsp:txXfrm>
        <a:off x="5439131" y="2644614"/>
        <a:ext cx="2072362" cy="720000"/>
      </dsp:txXfrm>
    </dsp:sp>
    <dsp:sp modelId="{6A53B01C-7FF0-4CAE-B143-8F3CCF27D957}">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27B7A5-4218-44C2-87FF-983984F7F1A1}">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64163E-6746-4E9B-920B-B152F7219042}">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Rural</a:t>
          </a:r>
        </a:p>
      </dsp:txBody>
      <dsp:txXfrm>
        <a:off x="7874157" y="2644614"/>
        <a:ext cx="2072362"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3C94E-EC70-4E5E-9924-88634E590BCF}">
      <dsp:nvSpPr>
        <dsp:cNvPr id="0" name=""/>
        <dsp:cNvSpPr/>
      </dsp:nvSpPr>
      <dsp:spPr>
        <a:xfrm>
          <a:off x="0" y="502"/>
          <a:ext cx="6713552" cy="11766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96C765-D36D-469B-B36B-D714007A6632}">
      <dsp:nvSpPr>
        <dsp:cNvPr id="0" name=""/>
        <dsp:cNvSpPr/>
      </dsp:nvSpPr>
      <dsp:spPr>
        <a:xfrm>
          <a:off x="355927" y="265242"/>
          <a:ext cx="647140" cy="6471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7335A-4F9A-41F4-A3AA-609D44C8F7E0}">
      <dsp:nvSpPr>
        <dsp:cNvPr id="0" name=""/>
        <dsp:cNvSpPr/>
      </dsp:nvSpPr>
      <dsp:spPr>
        <a:xfrm>
          <a:off x="1358994" y="502"/>
          <a:ext cx="5354557" cy="117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6" tIns="124526" rIns="124526" bIns="124526" numCol="1" spcCol="1270" anchor="ctr" anchorCtr="0">
          <a:noAutofit/>
        </a:bodyPr>
        <a:lstStyle/>
        <a:p>
          <a:pPr marL="0" lvl="0" indent="0" algn="l" defTabSz="977900">
            <a:lnSpc>
              <a:spcPct val="90000"/>
            </a:lnSpc>
            <a:spcBef>
              <a:spcPct val="0"/>
            </a:spcBef>
            <a:spcAft>
              <a:spcPct val="35000"/>
            </a:spcAft>
            <a:buNone/>
          </a:pPr>
          <a:r>
            <a:rPr lang="en-US" sz="2200" kern="1200"/>
            <a:t>System dynamics modeling – systems level, top-down approach</a:t>
          </a:r>
        </a:p>
      </dsp:txBody>
      <dsp:txXfrm>
        <a:off x="1358994" y="502"/>
        <a:ext cx="5354557" cy="1176618"/>
      </dsp:txXfrm>
    </dsp:sp>
    <dsp:sp modelId="{63A9FE26-8425-4B53-82AB-BCC7BDF8AC06}">
      <dsp:nvSpPr>
        <dsp:cNvPr id="0" name=""/>
        <dsp:cNvSpPr/>
      </dsp:nvSpPr>
      <dsp:spPr>
        <a:xfrm>
          <a:off x="0" y="1471276"/>
          <a:ext cx="6713552" cy="11766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7A000-1B5B-4AEC-A7CB-94581EFB893D}">
      <dsp:nvSpPr>
        <dsp:cNvPr id="0" name=""/>
        <dsp:cNvSpPr/>
      </dsp:nvSpPr>
      <dsp:spPr>
        <a:xfrm>
          <a:off x="355927" y="1736015"/>
          <a:ext cx="647140" cy="6471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60CDD7-6C66-4667-89B1-BBF2E0B18ACA}">
      <dsp:nvSpPr>
        <dsp:cNvPr id="0" name=""/>
        <dsp:cNvSpPr/>
      </dsp:nvSpPr>
      <dsp:spPr>
        <a:xfrm>
          <a:off x="1358994" y="1471276"/>
          <a:ext cx="5354557" cy="117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6" tIns="124526" rIns="124526" bIns="124526" numCol="1" spcCol="1270" anchor="ctr" anchorCtr="0">
          <a:noAutofit/>
        </a:bodyPr>
        <a:lstStyle/>
        <a:p>
          <a:pPr marL="0" lvl="0" indent="0" algn="l" defTabSz="977900">
            <a:lnSpc>
              <a:spcPct val="90000"/>
            </a:lnSpc>
            <a:spcBef>
              <a:spcPct val="0"/>
            </a:spcBef>
            <a:spcAft>
              <a:spcPct val="35000"/>
            </a:spcAft>
            <a:buNone/>
          </a:pPr>
          <a:r>
            <a:rPr lang="en-US" sz="2200" kern="1200"/>
            <a:t>Agent-based modeling – individual agent level, bottom-up approach</a:t>
          </a:r>
        </a:p>
      </dsp:txBody>
      <dsp:txXfrm>
        <a:off x="1358994" y="1471276"/>
        <a:ext cx="5354557" cy="1176618"/>
      </dsp:txXfrm>
    </dsp:sp>
    <dsp:sp modelId="{87EFFF98-A27E-47DF-95A5-670600BFA708}">
      <dsp:nvSpPr>
        <dsp:cNvPr id="0" name=""/>
        <dsp:cNvSpPr/>
      </dsp:nvSpPr>
      <dsp:spPr>
        <a:xfrm>
          <a:off x="0" y="2942050"/>
          <a:ext cx="6713552" cy="11766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6D87AF-016C-4A30-B2E4-6BE229EC8445}">
      <dsp:nvSpPr>
        <dsp:cNvPr id="0" name=""/>
        <dsp:cNvSpPr/>
      </dsp:nvSpPr>
      <dsp:spPr>
        <a:xfrm>
          <a:off x="355927" y="3206789"/>
          <a:ext cx="647140" cy="6471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D0AD65-033F-4C95-B27A-C372E649DC11}">
      <dsp:nvSpPr>
        <dsp:cNvPr id="0" name=""/>
        <dsp:cNvSpPr/>
      </dsp:nvSpPr>
      <dsp:spPr>
        <a:xfrm>
          <a:off x="1358994" y="2942050"/>
          <a:ext cx="5354557" cy="117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26" tIns="124526" rIns="124526" bIns="124526" numCol="1" spcCol="1270" anchor="ctr" anchorCtr="0">
          <a:noAutofit/>
        </a:bodyPr>
        <a:lstStyle/>
        <a:p>
          <a:pPr marL="0" lvl="0" indent="0" algn="l" defTabSz="977900">
            <a:lnSpc>
              <a:spcPct val="90000"/>
            </a:lnSpc>
            <a:spcBef>
              <a:spcPct val="0"/>
            </a:spcBef>
            <a:spcAft>
              <a:spcPct val="35000"/>
            </a:spcAft>
            <a:buNone/>
          </a:pPr>
          <a:r>
            <a:rPr lang="en-US" sz="2200" kern="1200"/>
            <a:t>Discrete event modeling – logical and separate sequence of events, queuing approach</a:t>
          </a:r>
        </a:p>
      </dsp:txBody>
      <dsp:txXfrm>
        <a:off x="1358994" y="2942050"/>
        <a:ext cx="5354557" cy="11766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D2A6D-36A8-419F-8095-76E9C653EAA3}">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7CF033-8FA7-430E-97CE-4C24AC7E7ACD}">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6A26AB-A614-4732-9927-C81588C4293F}">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latin typeface="Avenir Next LT Pro" panose="020B0504020202020204" pitchFamily="34" charset="0"/>
            </a:rPr>
            <a:t>Task 1: Model Conceptual Design</a:t>
          </a:r>
        </a:p>
      </dsp:txBody>
      <dsp:txXfrm>
        <a:off x="1435590" y="531"/>
        <a:ext cx="4732020" cy="1242935"/>
      </dsp:txXfrm>
    </dsp:sp>
    <dsp:sp modelId="{0C6FECBA-9471-44C8-8975-67CAEFAE5277}">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1700" kern="1200">
              <a:latin typeface="Avenir Next LT Pro" panose="020B0504020202020204" pitchFamily="34" charset="0"/>
            </a:rPr>
            <a:t>Select case events</a:t>
          </a:r>
          <a:endParaRPr lang="en-US" sz="1700" kern="1200" dirty="0">
            <a:latin typeface="Avenir Next LT Pro" panose="020B0504020202020204" pitchFamily="34" charset="0"/>
          </a:endParaRPr>
        </a:p>
        <a:p>
          <a:pPr marL="0" lvl="0" indent="0" algn="l" defTabSz="755650">
            <a:lnSpc>
              <a:spcPct val="100000"/>
            </a:lnSpc>
            <a:spcBef>
              <a:spcPct val="0"/>
            </a:spcBef>
            <a:spcAft>
              <a:spcPct val="35000"/>
            </a:spcAft>
            <a:buNone/>
          </a:pPr>
          <a:r>
            <a:rPr lang="en-US" sz="1700" kern="1200">
              <a:latin typeface="Avenir Next LT Pro" panose="020B0504020202020204" pitchFamily="34" charset="0"/>
            </a:rPr>
            <a:t>Stakeholder Workshop 1</a:t>
          </a:r>
        </a:p>
      </dsp:txBody>
      <dsp:txXfrm>
        <a:off x="6167610" y="531"/>
        <a:ext cx="4347989" cy="1242935"/>
      </dsp:txXfrm>
    </dsp:sp>
    <dsp:sp modelId="{08236918-6B3E-42FD-9790-572B10926661}">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805971-B669-4B56-9C8C-F3FC66C620D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DA667-0BA7-43FF-A808-FEA4B3A7D41C}">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latin typeface="Avenir Next LT Pro" panose="020B0504020202020204" pitchFamily="34" charset="0"/>
            </a:rPr>
            <a:t>Task 2: Model Development</a:t>
          </a:r>
        </a:p>
      </dsp:txBody>
      <dsp:txXfrm>
        <a:off x="1435590" y="1554201"/>
        <a:ext cx="4732020" cy="1242935"/>
      </dsp:txXfrm>
    </dsp:sp>
    <dsp:sp modelId="{B728D69D-088B-42D2-BB8F-AC3C6655B9B2}">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1700" kern="1200">
              <a:latin typeface="Avenir Next LT Pro" panose="020B0504020202020204" pitchFamily="34" charset="0"/>
            </a:rPr>
            <a:t>System dynamics model</a:t>
          </a:r>
        </a:p>
        <a:p>
          <a:pPr marL="0" lvl="0" indent="0" algn="l" defTabSz="755650">
            <a:lnSpc>
              <a:spcPct val="100000"/>
            </a:lnSpc>
            <a:spcBef>
              <a:spcPct val="0"/>
            </a:spcBef>
            <a:spcAft>
              <a:spcPct val="35000"/>
            </a:spcAft>
            <a:buNone/>
          </a:pPr>
          <a:r>
            <a:rPr lang="en-US" sz="1700" kern="1200">
              <a:latin typeface="Avenir Next LT Pro" panose="020B0504020202020204" pitchFamily="34" charset="0"/>
            </a:rPr>
            <a:t>Agent-based model</a:t>
          </a:r>
        </a:p>
        <a:p>
          <a:pPr marL="0" lvl="0" indent="0" algn="l" defTabSz="755650">
            <a:lnSpc>
              <a:spcPct val="100000"/>
            </a:lnSpc>
            <a:spcBef>
              <a:spcPct val="0"/>
            </a:spcBef>
            <a:spcAft>
              <a:spcPct val="35000"/>
            </a:spcAft>
            <a:buNone/>
          </a:pPr>
          <a:r>
            <a:rPr lang="en-US" sz="1700" kern="1200">
              <a:latin typeface="Avenir Next LT Pro" panose="020B0504020202020204" pitchFamily="34" charset="0"/>
            </a:rPr>
            <a:t>GIS layers/SDOH data</a:t>
          </a:r>
          <a:endParaRPr lang="en-US" sz="1700" kern="1200" dirty="0">
            <a:latin typeface="Avenir Next LT Pro" panose="020B0504020202020204" pitchFamily="34" charset="0"/>
          </a:endParaRPr>
        </a:p>
      </dsp:txBody>
      <dsp:txXfrm>
        <a:off x="6167610" y="1554201"/>
        <a:ext cx="4347989" cy="1242935"/>
      </dsp:txXfrm>
    </dsp:sp>
    <dsp:sp modelId="{FE433583-93DA-4D70-B05B-47CD73AF14D7}">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B713D9-77AE-4A38-BE8A-EEAA941FA40A}">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36E7E1-9C51-4BF7-96A9-A907D81BD9DD}">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latin typeface="Avenir Next LT Pro" panose="020B0504020202020204" pitchFamily="34" charset="0"/>
            </a:rPr>
            <a:t>Task 3: Model Calibration</a:t>
          </a:r>
        </a:p>
      </dsp:txBody>
      <dsp:txXfrm>
        <a:off x="1435590" y="3107870"/>
        <a:ext cx="4732020" cy="1242935"/>
      </dsp:txXfrm>
    </dsp:sp>
    <dsp:sp modelId="{B14E1A30-8353-451B-A508-20718844CB6F}">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Avenir Next LT Pro" panose="020B0504020202020204" pitchFamily="34" charset="0"/>
            </a:rPr>
            <a:t>Stakeholder Workshop 2</a:t>
          </a:r>
        </a:p>
        <a:p>
          <a:pPr marL="0" lvl="0" indent="0" algn="l" defTabSz="755650">
            <a:lnSpc>
              <a:spcPct val="100000"/>
            </a:lnSpc>
            <a:spcBef>
              <a:spcPct val="0"/>
            </a:spcBef>
            <a:spcAft>
              <a:spcPct val="35000"/>
            </a:spcAft>
            <a:buNone/>
          </a:pPr>
          <a:r>
            <a:rPr lang="en-US" sz="1700" kern="1200" dirty="0">
              <a:latin typeface="Avenir Next LT Pro" panose="020B0504020202020204" pitchFamily="34" charset="0"/>
            </a:rPr>
            <a:t>Public-facing tool</a:t>
          </a:r>
        </a:p>
      </dsp:txBody>
      <dsp:txXfrm>
        <a:off x="6167610" y="3107870"/>
        <a:ext cx="4347989" cy="1242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7EBA6-6A3D-4A84-B2C6-B023DEFB66C1}">
      <dsp:nvSpPr>
        <dsp:cNvPr id="0" name=""/>
        <dsp:cNvSpPr/>
      </dsp:nvSpPr>
      <dsp:spPr>
        <a:xfrm rot="16200000">
          <a:off x="2702326" y="691589"/>
          <a:ext cx="389502" cy="2511842"/>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latin typeface="Avenir Next LT Pro" panose="020B0504020202020204" pitchFamily="34" charset="0"/>
            </a:rPr>
            <a:t>2019</a:t>
          </a:r>
        </a:p>
      </dsp:txBody>
      <dsp:txXfrm rot="5400000">
        <a:off x="1660170" y="1771773"/>
        <a:ext cx="2492828" cy="351474"/>
      </dsp:txXfrm>
    </dsp:sp>
    <dsp:sp modelId="{B4A6E6E2-89CA-4F3E-9C75-D906F6C795BF}">
      <dsp:nvSpPr>
        <dsp:cNvPr id="0" name=""/>
        <dsp:cNvSpPr/>
      </dsp:nvSpPr>
      <dsp:spPr>
        <a:xfrm>
          <a:off x="1339732" y="0"/>
          <a:ext cx="3114691" cy="1363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ct val="35000"/>
            </a:spcAft>
            <a:buNone/>
          </a:pPr>
          <a:r>
            <a:rPr lang="en-US" sz="2400" kern="1200" dirty="0">
              <a:latin typeface="Avenir Next LT Pro" panose="020B0504020202020204" pitchFamily="34" charset="0"/>
            </a:rPr>
            <a:t>Nebraska</a:t>
          </a:r>
        </a:p>
      </dsp:txBody>
      <dsp:txXfrm>
        <a:off x="1339732" y="0"/>
        <a:ext cx="3114691" cy="1363257"/>
      </dsp:txXfrm>
    </dsp:sp>
    <dsp:sp modelId="{1B365E0E-E89D-4766-959C-E7C9F8C3CD09}">
      <dsp:nvSpPr>
        <dsp:cNvPr id="0" name=""/>
        <dsp:cNvSpPr/>
      </dsp:nvSpPr>
      <dsp:spPr>
        <a:xfrm>
          <a:off x="2977316" y="1452780"/>
          <a:ext cx="0" cy="311601"/>
        </a:xfrm>
        <a:prstGeom prst="line">
          <a:avLst/>
        </a:prstGeom>
        <a:noFill/>
        <a:ln w="9525" cap="rnd"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077423-A71B-4538-A3AB-01C3E0193A1B}">
      <dsp:nvSpPr>
        <dsp:cNvPr id="0" name=""/>
        <dsp:cNvSpPr/>
      </dsp:nvSpPr>
      <dsp:spPr>
        <a:xfrm>
          <a:off x="2884462" y="1363257"/>
          <a:ext cx="77900" cy="7790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85691-68AD-4B6D-84F6-A814E44A3B89}">
      <dsp:nvSpPr>
        <dsp:cNvPr id="0" name=""/>
        <dsp:cNvSpPr/>
      </dsp:nvSpPr>
      <dsp:spPr>
        <a:xfrm rot="5400000">
          <a:off x="5228185" y="691589"/>
          <a:ext cx="389502" cy="2511842"/>
        </a:xfrm>
        <a:prstGeom prst="round2Same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latin typeface="Avenir Next LT Pro" panose="020B0504020202020204" pitchFamily="34" charset="0"/>
            </a:rPr>
            <a:t>2021</a:t>
          </a:r>
        </a:p>
      </dsp:txBody>
      <dsp:txXfrm rot="-5400000">
        <a:off x="4167015" y="1771773"/>
        <a:ext cx="2492828" cy="351474"/>
      </dsp:txXfrm>
    </dsp:sp>
    <dsp:sp modelId="{931BBE67-D880-4703-8FB9-AAA921A0E6B3}">
      <dsp:nvSpPr>
        <dsp:cNvPr id="0" name=""/>
        <dsp:cNvSpPr/>
      </dsp:nvSpPr>
      <dsp:spPr>
        <a:xfrm>
          <a:off x="3865591" y="2531763"/>
          <a:ext cx="3114691" cy="1363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0" numCol="1" spcCol="1270" anchor="t" anchorCtr="1">
          <a:noAutofit/>
        </a:bodyPr>
        <a:lstStyle/>
        <a:p>
          <a:pPr marL="0" lvl="0" indent="0" algn="ctr" defTabSz="1066800">
            <a:lnSpc>
              <a:spcPct val="90000"/>
            </a:lnSpc>
            <a:spcBef>
              <a:spcPct val="0"/>
            </a:spcBef>
            <a:spcAft>
              <a:spcPct val="35000"/>
            </a:spcAft>
            <a:buNone/>
          </a:pPr>
          <a:r>
            <a:rPr lang="en-US" sz="2400" kern="1200">
              <a:latin typeface="Avenir Next LT Pro" panose="020B0504020202020204" pitchFamily="34" charset="0"/>
            </a:rPr>
            <a:t>Waverly, TN</a:t>
          </a:r>
        </a:p>
      </dsp:txBody>
      <dsp:txXfrm>
        <a:off x="3865591" y="2531763"/>
        <a:ext cx="3114691" cy="1363257"/>
      </dsp:txXfrm>
    </dsp:sp>
    <dsp:sp modelId="{0FF4B6A0-33B3-4358-8043-BFD5C7781868}">
      <dsp:nvSpPr>
        <dsp:cNvPr id="0" name=""/>
        <dsp:cNvSpPr/>
      </dsp:nvSpPr>
      <dsp:spPr>
        <a:xfrm>
          <a:off x="5337404" y="2134639"/>
          <a:ext cx="0" cy="311601"/>
        </a:xfrm>
        <a:prstGeom prst="line">
          <a:avLst/>
        </a:prstGeom>
        <a:noFill/>
        <a:ln w="9525" cap="rnd" cmpd="sng" algn="ctr">
          <a:solidFill>
            <a:schemeClr val="accent5">
              <a:hueOff val="-2627937"/>
              <a:satOff val="-17848"/>
              <a:lumOff val="-7451"/>
              <a:alphaOff val="0"/>
            </a:schemeClr>
          </a:solidFill>
          <a:prstDash val="dash"/>
          <a:miter lim="800000"/>
        </a:ln>
        <a:effectLst/>
      </dsp:spPr>
      <dsp:style>
        <a:lnRef idx="1">
          <a:scrgbClr r="0" g="0" b="0"/>
        </a:lnRef>
        <a:fillRef idx="0">
          <a:scrgbClr r="0" g="0" b="0"/>
        </a:fillRef>
        <a:effectRef idx="0">
          <a:scrgbClr r="0" g="0" b="0"/>
        </a:effectRef>
        <a:fontRef idx="minor"/>
      </dsp:style>
    </dsp:sp>
    <dsp:sp modelId="{51369BB8-739B-4C7A-889B-A98A1AAABF30}">
      <dsp:nvSpPr>
        <dsp:cNvPr id="0" name=""/>
        <dsp:cNvSpPr/>
      </dsp:nvSpPr>
      <dsp:spPr>
        <a:xfrm>
          <a:off x="5358728" y="2453863"/>
          <a:ext cx="77900" cy="77900"/>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377E0-DE10-4A3B-B3EC-6374904C12A8}">
      <dsp:nvSpPr>
        <dsp:cNvPr id="0" name=""/>
        <dsp:cNvSpPr/>
      </dsp:nvSpPr>
      <dsp:spPr>
        <a:xfrm>
          <a:off x="1212569" y="786033"/>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210E62-0F66-4B46-8E0D-C623A8ABBD0C}">
      <dsp:nvSpPr>
        <dsp:cNvPr id="0" name=""/>
        <dsp:cNvSpPr/>
      </dsp:nvSpPr>
      <dsp:spPr>
        <a:xfrm>
          <a:off x="417971"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Accurately reflects the outcomes of the case events as they unfolded</a:t>
          </a:r>
        </a:p>
      </dsp:txBody>
      <dsp:txXfrm>
        <a:off x="417971" y="2442842"/>
        <a:ext cx="2889450" cy="720000"/>
      </dsp:txXfrm>
    </dsp:sp>
    <dsp:sp modelId="{CF62173E-33B7-4A8E-BB44-61FE7BFAA381}">
      <dsp:nvSpPr>
        <dsp:cNvPr id="0" name=""/>
        <dsp:cNvSpPr/>
      </dsp:nvSpPr>
      <dsp:spPr>
        <a:xfrm>
          <a:off x="4607673" y="786033"/>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8FFAE8-2912-4D8F-B866-8554090FDAE8}">
      <dsp:nvSpPr>
        <dsp:cNvPr id="0" name=""/>
        <dsp:cNvSpPr/>
      </dsp:nvSpPr>
      <dsp:spPr>
        <a:xfrm>
          <a:off x="3813075"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Enhanced the robustness of the simulation with integration of different modeling approaches e</a:t>
          </a:r>
          <a:endParaRPr lang="en-US" sz="1500" kern="1200" dirty="0"/>
        </a:p>
      </dsp:txBody>
      <dsp:txXfrm>
        <a:off x="3813075" y="2442842"/>
        <a:ext cx="2889450" cy="720000"/>
      </dsp:txXfrm>
    </dsp:sp>
    <dsp:sp modelId="{DC926C2D-BD15-4910-973D-ABE333C6515F}">
      <dsp:nvSpPr>
        <dsp:cNvPr id="0" name=""/>
        <dsp:cNvSpPr/>
      </dsp:nvSpPr>
      <dsp:spPr>
        <a:xfrm>
          <a:off x="8002777" y="786033"/>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2BBC00-A03A-4E19-BBB1-F33A314F40AE}">
      <dsp:nvSpPr>
        <dsp:cNvPr id="0" name=""/>
        <dsp:cNvSpPr/>
      </dsp:nvSpPr>
      <dsp:spPr>
        <a:xfrm>
          <a:off x="7208178"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Multi-criteria decision-making useful to deal with missing data</a:t>
          </a:r>
          <a:endParaRPr lang="en-US" sz="1500" kern="1200" dirty="0"/>
        </a:p>
      </dsp:txBody>
      <dsp:txXfrm>
        <a:off x="7208178" y="2442842"/>
        <a:ext cx="28894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F57A5-1945-4440-AFAC-7541D75F1295}">
      <dsp:nvSpPr>
        <dsp:cNvPr id="0" name=""/>
        <dsp:cNvSpPr/>
      </dsp:nvSpPr>
      <dsp:spPr>
        <a:xfrm>
          <a:off x="0" y="472032"/>
          <a:ext cx="10506456" cy="11536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In-depth understanding and simulation of how rural preparedness systems interact to prepare for and respond to a disaster</a:t>
          </a:r>
        </a:p>
      </dsp:txBody>
      <dsp:txXfrm>
        <a:off x="56315" y="528347"/>
        <a:ext cx="10393826" cy="1040990"/>
      </dsp:txXfrm>
    </dsp:sp>
    <dsp:sp modelId="{9B9949EF-3377-4AAC-8298-1084AE383FF3}">
      <dsp:nvSpPr>
        <dsp:cNvPr id="0" name=""/>
        <dsp:cNvSpPr/>
      </dsp:nvSpPr>
      <dsp:spPr>
        <a:xfrm>
          <a:off x="0" y="1709172"/>
          <a:ext cx="10506456" cy="11536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Creation of a public health simulation tool that can be used to: </a:t>
          </a:r>
        </a:p>
      </dsp:txBody>
      <dsp:txXfrm>
        <a:off x="56315" y="1765487"/>
        <a:ext cx="10393826" cy="1040990"/>
      </dsp:txXfrm>
    </dsp:sp>
    <dsp:sp modelId="{550F37AB-7070-41A0-92A7-E763081F78DD}">
      <dsp:nvSpPr>
        <dsp:cNvPr id="0" name=""/>
        <dsp:cNvSpPr/>
      </dsp:nvSpPr>
      <dsp:spPr>
        <a:xfrm>
          <a:off x="0" y="2862791"/>
          <a:ext cx="10506456" cy="120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580"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Test rural existing policies and procedures, </a:t>
          </a:r>
        </a:p>
        <a:p>
          <a:pPr marL="228600" lvl="1" indent="-228600" algn="l" defTabSz="1022350">
            <a:lnSpc>
              <a:spcPct val="90000"/>
            </a:lnSpc>
            <a:spcBef>
              <a:spcPct val="0"/>
            </a:spcBef>
            <a:spcAft>
              <a:spcPct val="20000"/>
            </a:spcAft>
            <a:buChar char="•"/>
          </a:pPr>
          <a:r>
            <a:rPr lang="en-US" sz="2300" kern="1200"/>
            <a:t>Determine how to use existing resources most effectively, and </a:t>
          </a:r>
        </a:p>
        <a:p>
          <a:pPr marL="228600" lvl="1" indent="-228600" algn="l" defTabSz="1022350">
            <a:lnSpc>
              <a:spcPct val="90000"/>
            </a:lnSpc>
            <a:spcBef>
              <a:spcPct val="0"/>
            </a:spcBef>
            <a:spcAft>
              <a:spcPct val="20000"/>
            </a:spcAft>
            <a:buChar char="•"/>
          </a:pPr>
          <a:r>
            <a:rPr lang="en-US" sz="2300" kern="1200"/>
            <a:t>Identify where additional resources are needed.</a:t>
          </a:r>
        </a:p>
      </dsp:txBody>
      <dsp:txXfrm>
        <a:off x="0" y="2862791"/>
        <a:ext cx="10506456" cy="12005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DA299-1FBE-4EDB-868A-052F4129BAAA}">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09CA6D-93B9-4C1F-B761-C852BEA4E437}">
      <dsp:nvSpPr>
        <dsp:cNvPr id="0" name=""/>
        <dsp:cNvSpPr/>
      </dsp:nvSpPr>
      <dsp:spPr>
        <a:xfrm>
          <a:off x="395445" y="1002230"/>
          <a:ext cx="718991" cy="71899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0BA752-F726-407F-BF49-F5591DADDCC2}">
      <dsp:nvSpPr>
        <dsp:cNvPr id="0" name=""/>
        <dsp:cNvSpPr/>
      </dsp:nvSpPr>
      <dsp:spPr>
        <a:xfrm>
          <a:off x="1509882" y="708097"/>
          <a:ext cx="4732020"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Expand simulation to include</a:t>
          </a:r>
        </a:p>
      </dsp:txBody>
      <dsp:txXfrm>
        <a:off x="1509882" y="708097"/>
        <a:ext cx="4732020" cy="1307257"/>
      </dsp:txXfrm>
    </dsp:sp>
    <dsp:sp modelId="{DE733647-B0B0-4979-AAF6-CB4201B5E09A}">
      <dsp:nvSpPr>
        <dsp:cNvPr id="0" name=""/>
        <dsp:cNvSpPr/>
      </dsp:nvSpPr>
      <dsp:spPr>
        <a:xfrm>
          <a:off x="6241902" y="708097"/>
          <a:ext cx="427369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800100">
            <a:lnSpc>
              <a:spcPct val="90000"/>
            </a:lnSpc>
            <a:spcBef>
              <a:spcPct val="0"/>
            </a:spcBef>
            <a:spcAft>
              <a:spcPct val="35000"/>
            </a:spcAft>
            <a:buNone/>
          </a:pPr>
          <a:r>
            <a:rPr lang="en-US" sz="1800" kern="1200"/>
            <a:t>Other natural hazards</a:t>
          </a:r>
        </a:p>
        <a:p>
          <a:pPr marL="0" lvl="0" indent="0" algn="l" defTabSz="800100">
            <a:lnSpc>
              <a:spcPct val="90000"/>
            </a:lnSpc>
            <a:spcBef>
              <a:spcPct val="0"/>
            </a:spcBef>
            <a:spcAft>
              <a:spcPct val="35000"/>
            </a:spcAft>
            <a:buNone/>
          </a:pPr>
          <a:r>
            <a:rPr lang="en-US" sz="1800" kern="1200"/>
            <a:t>Longer timeframe of interest</a:t>
          </a:r>
        </a:p>
      </dsp:txBody>
      <dsp:txXfrm>
        <a:off x="6241902" y="708097"/>
        <a:ext cx="4273697" cy="1307257"/>
      </dsp:txXfrm>
    </dsp:sp>
    <dsp:sp modelId="{26F1B3C4-8320-42C7-AA12-8C08138DFF5D}">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04801A-A3CB-47FA-8EE9-AF4469C46F14}">
      <dsp:nvSpPr>
        <dsp:cNvPr id="0" name=""/>
        <dsp:cNvSpPr/>
      </dsp:nvSpPr>
      <dsp:spPr>
        <a:xfrm>
          <a:off x="395445" y="2636302"/>
          <a:ext cx="718991" cy="71899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9F3968-7952-45D3-9442-CA94702CBB0A}">
      <dsp:nvSpPr>
        <dsp:cNvPr id="0" name=""/>
        <dsp:cNvSpPr/>
      </dsp:nvSpPr>
      <dsp:spPr>
        <a:xfrm>
          <a:off x="1509882" y="2342169"/>
          <a:ext cx="4732020"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Create a public-facing tool that can be used by rural disaster planners/practitioners</a:t>
          </a:r>
        </a:p>
      </dsp:txBody>
      <dsp:txXfrm>
        <a:off x="1509882" y="2342169"/>
        <a:ext cx="4732020" cy="1307257"/>
      </dsp:txXfrm>
    </dsp:sp>
    <dsp:sp modelId="{BB90DBB5-75FE-4109-AD8F-0A3C352F6841}">
      <dsp:nvSpPr>
        <dsp:cNvPr id="0" name=""/>
        <dsp:cNvSpPr/>
      </dsp:nvSpPr>
      <dsp:spPr>
        <a:xfrm>
          <a:off x="6241902" y="2342169"/>
          <a:ext cx="427369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800100">
            <a:lnSpc>
              <a:spcPct val="90000"/>
            </a:lnSpc>
            <a:spcBef>
              <a:spcPct val="0"/>
            </a:spcBef>
            <a:spcAft>
              <a:spcPct val="35000"/>
            </a:spcAft>
            <a:buNone/>
          </a:pPr>
          <a:r>
            <a:rPr lang="en-US" sz="1800" kern="1200"/>
            <a:t>Generic rural communities</a:t>
          </a:r>
        </a:p>
        <a:p>
          <a:pPr marL="0" lvl="0" indent="0" algn="l" defTabSz="800100">
            <a:lnSpc>
              <a:spcPct val="90000"/>
            </a:lnSpc>
            <a:spcBef>
              <a:spcPct val="0"/>
            </a:spcBef>
            <a:spcAft>
              <a:spcPct val="35000"/>
            </a:spcAft>
            <a:buNone/>
          </a:pPr>
          <a:r>
            <a:rPr lang="en-US" sz="1800" kern="1200"/>
            <a:t>Changeable impacts</a:t>
          </a:r>
        </a:p>
        <a:p>
          <a:pPr marL="0" lvl="0" indent="0" algn="l" defTabSz="800100">
            <a:lnSpc>
              <a:spcPct val="90000"/>
            </a:lnSpc>
            <a:spcBef>
              <a:spcPct val="0"/>
            </a:spcBef>
            <a:spcAft>
              <a:spcPct val="35000"/>
            </a:spcAft>
            <a:buNone/>
          </a:pPr>
          <a:r>
            <a:rPr lang="en-US" sz="1800" kern="1200"/>
            <a:t>Suite of interventions or policies</a:t>
          </a:r>
        </a:p>
      </dsp:txBody>
      <dsp:txXfrm>
        <a:off x="6241902" y="2342169"/>
        <a:ext cx="4273697" cy="1307257"/>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63756-F0C3-4E02-887A-7FA6F1C03607}"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1549E-E476-4CC5-BD4C-7BCF77A3D628}" type="slidenum">
              <a:rPr lang="en-US" smtClean="0"/>
              <a:t>‹#›</a:t>
            </a:fld>
            <a:endParaRPr lang="en-US"/>
          </a:p>
        </p:txBody>
      </p:sp>
    </p:spTree>
    <p:extLst>
      <p:ext uri="{BB962C8B-B14F-4D97-AF65-F5344CB8AC3E}">
        <p14:creationId xmlns:p14="http://schemas.microsoft.com/office/powerpoint/2010/main" val="2147274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1</a:t>
            </a:fld>
            <a:endParaRPr lang="en-US"/>
          </a:p>
        </p:txBody>
      </p:sp>
    </p:spTree>
    <p:extLst>
      <p:ext uri="{BB962C8B-B14F-4D97-AF65-F5344CB8AC3E}">
        <p14:creationId xmlns:p14="http://schemas.microsoft.com/office/powerpoint/2010/main" val="1791488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10</a:t>
            </a:fld>
            <a:endParaRPr lang="en-US"/>
          </a:p>
        </p:txBody>
      </p:sp>
    </p:spTree>
    <p:extLst>
      <p:ext uri="{BB962C8B-B14F-4D97-AF65-F5344CB8AC3E}">
        <p14:creationId xmlns:p14="http://schemas.microsoft.com/office/powerpoint/2010/main" val="190389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11</a:t>
            </a:fld>
            <a:endParaRPr lang="en-US"/>
          </a:p>
        </p:txBody>
      </p:sp>
    </p:spTree>
    <p:extLst>
      <p:ext uri="{BB962C8B-B14F-4D97-AF65-F5344CB8AC3E}">
        <p14:creationId xmlns:p14="http://schemas.microsoft.com/office/powerpoint/2010/main" val="1093287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12</a:t>
            </a:fld>
            <a:endParaRPr lang="en-US"/>
          </a:p>
        </p:txBody>
      </p:sp>
    </p:spTree>
    <p:extLst>
      <p:ext uri="{BB962C8B-B14F-4D97-AF65-F5344CB8AC3E}">
        <p14:creationId xmlns:p14="http://schemas.microsoft.com/office/powerpoint/2010/main" val="3683761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69B9C82-C640-4FFC-972E-38AC8DCD9D0B}" type="slidenum">
              <a:rPr lang="en-US"/>
              <a:t>13</a:t>
            </a:fld>
            <a:endParaRPr lang="en-US"/>
          </a:p>
        </p:txBody>
      </p:sp>
    </p:spTree>
    <p:extLst>
      <p:ext uri="{BB962C8B-B14F-4D97-AF65-F5344CB8AC3E}">
        <p14:creationId xmlns:p14="http://schemas.microsoft.com/office/powerpoint/2010/main" val="3401041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BDB1942-6877-45DD-AB38-C066CC39346D}" type="slidenum">
              <a:rPr lang="en-US" smtClean="0"/>
              <a:t>14</a:t>
            </a:fld>
            <a:endParaRPr lang="en-US"/>
          </a:p>
        </p:txBody>
      </p:sp>
    </p:spTree>
    <p:extLst>
      <p:ext uri="{BB962C8B-B14F-4D97-AF65-F5344CB8AC3E}">
        <p14:creationId xmlns:p14="http://schemas.microsoft.com/office/powerpoint/2010/main" val="2264235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15</a:t>
            </a:fld>
            <a:endParaRPr lang="en-US"/>
          </a:p>
        </p:txBody>
      </p:sp>
    </p:spTree>
    <p:extLst>
      <p:ext uri="{BB962C8B-B14F-4D97-AF65-F5344CB8AC3E}">
        <p14:creationId xmlns:p14="http://schemas.microsoft.com/office/powerpoint/2010/main" val="2334113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8C6C1-6AF8-4C6C-9E31-7C5F1FEA0A4E}" type="slidenum">
              <a:rPr lang="en-US" smtClean="0"/>
              <a:t>16</a:t>
            </a:fld>
            <a:endParaRPr lang="en-US"/>
          </a:p>
        </p:txBody>
      </p:sp>
    </p:spTree>
    <p:extLst>
      <p:ext uri="{BB962C8B-B14F-4D97-AF65-F5344CB8AC3E}">
        <p14:creationId xmlns:p14="http://schemas.microsoft.com/office/powerpoint/2010/main" val="4166530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8C6C1-6AF8-4C6C-9E31-7C5F1FEA0A4E}" type="slidenum">
              <a:rPr lang="en-US" smtClean="0"/>
              <a:t>17</a:t>
            </a:fld>
            <a:endParaRPr lang="en-US"/>
          </a:p>
        </p:txBody>
      </p:sp>
    </p:spTree>
    <p:extLst>
      <p:ext uri="{BB962C8B-B14F-4D97-AF65-F5344CB8AC3E}">
        <p14:creationId xmlns:p14="http://schemas.microsoft.com/office/powerpoint/2010/main" val="1424724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8C6C1-6AF8-4C6C-9E31-7C5F1FEA0A4E}" type="slidenum">
              <a:rPr lang="en-US" smtClean="0"/>
              <a:t>18</a:t>
            </a:fld>
            <a:endParaRPr lang="en-US"/>
          </a:p>
        </p:txBody>
      </p:sp>
    </p:spTree>
    <p:extLst>
      <p:ext uri="{BB962C8B-B14F-4D97-AF65-F5344CB8AC3E}">
        <p14:creationId xmlns:p14="http://schemas.microsoft.com/office/powerpoint/2010/main" val="353022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20</a:t>
            </a:fld>
            <a:endParaRPr lang="en-US"/>
          </a:p>
        </p:txBody>
      </p:sp>
    </p:spTree>
    <p:extLst>
      <p:ext uri="{BB962C8B-B14F-4D97-AF65-F5344CB8AC3E}">
        <p14:creationId xmlns:p14="http://schemas.microsoft.com/office/powerpoint/2010/main" val="293589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B9C82-C640-4FFC-972E-38AC8DCD9D0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607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21</a:t>
            </a:fld>
            <a:endParaRPr lang="en-US"/>
          </a:p>
        </p:txBody>
      </p:sp>
    </p:spTree>
    <p:extLst>
      <p:ext uri="{BB962C8B-B14F-4D97-AF65-F5344CB8AC3E}">
        <p14:creationId xmlns:p14="http://schemas.microsoft.com/office/powerpoint/2010/main" val="2613997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22</a:t>
            </a:fld>
            <a:endParaRPr lang="en-US"/>
          </a:p>
        </p:txBody>
      </p:sp>
    </p:spTree>
    <p:extLst>
      <p:ext uri="{BB962C8B-B14F-4D97-AF65-F5344CB8AC3E}">
        <p14:creationId xmlns:p14="http://schemas.microsoft.com/office/powerpoint/2010/main" val="646140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B9C82-C640-4FFC-972E-38AC8DCD9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651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B9C82-C640-4FFC-972E-38AC8DCD9D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068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25</a:t>
            </a:fld>
            <a:endParaRPr lang="en-US"/>
          </a:p>
        </p:txBody>
      </p:sp>
    </p:spTree>
    <p:extLst>
      <p:ext uri="{BB962C8B-B14F-4D97-AF65-F5344CB8AC3E}">
        <p14:creationId xmlns:p14="http://schemas.microsoft.com/office/powerpoint/2010/main" val="2931187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26</a:t>
            </a:fld>
            <a:endParaRPr lang="en-US"/>
          </a:p>
        </p:txBody>
      </p:sp>
    </p:spTree>
    <p:extLst>
      <p:ext uri="{BB962C8B-B14F-4D97-AF65-F5344CB8AC3E}">
        <p14:creationId xmlns:p14="http://schemas.microsoft.com/office/powerpoint/2010/main" val="1159894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27</a:t>
            </a:fld>
            <a:endParaRPr lang="en-US"/>
          </a:p>
        </p:txBody>
      </p:sp>
    </p:spTree>
    <p:extLst>
      <p:ext uri="{BB962C8B-B14F-4D97-AF65-F5344CB8AC3E}">
        <p14:creationId xmlns:p14="http://schemas.microsoft.com/office/powerpoint/2010/main" val="350160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28</a:t>
            </a:fld>
            <a:endParaRPr lang="en-US"/>
          </a:p>
        </p:txBody>
      </p:sp>
    </p:spTree>
    <p:extLst>
      <p:ext uri="{BB962C8B-B14F-4D97-AF65-F5344CB8AC3E}">
        <p14:creationId xmlns:p14="http://schemas.microsoft.com/office/powerpoint/2010/main" val="2804027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29</a:t>
            </a:fld>
            <a:endParaRPr lang="en-US"/>
          </a:p>
        </p:txBody>
      </p:sp>
    </p:spTree>
    <p:extLst>
      <p:ext uri="{BB962C8B-B14F-4D97-AF65-F5344CB8AC3E}">
        <p14:creationId xmlns:p14="http://schemas.microsoft.com/office/powerpoint/2010/main" val="3448339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30</a:t>
            </a:fld>
            <a:endParaRPr lang="en-US"/>
          </a:p>
        </p:txBody>
      </p:sp>
    </p:spTree>
    <p:extLst>
      <p:ext uri="{BB962C8B-B14F-4D97-AF65-F5344CB8AC3E}">
        <p14:creationId xmlns:p14="http://schemas.microsoft.com/office/powerpoint/2010/main" val="346947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B9C82-C640-4FFC-972E-38AC8DCD9D0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362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31</a:t>
            </a:fld>
            <a:endParaRPr lang="en-US"/>
          </a:p>
        </p:txBody>
      </p:sp>
    </p:spTree>
    <p:extLst>
      <p:ext uri="{BB962C8B-B14F-4D97-AF65-F5344CB8AC3E}">
        <p14:creationId xmlns:p14="http://schemas.microsoft.com/office/powerpoint/2010/main" val="3438707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9945B-CC49-4147-9EA9-1491428BD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23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4</a:t>
            </a:fld>
            <a:endParaRPr lang="en-US"/>
          </a:p>
        </p:txBody>
      </p:sp>
    </p:spTree>
    <p:extLst>
      <p:ext uri="{BB962C8B-B14F-4D97-AF65-F5344CB8AC3E}">
        <p14:creationId xmlns:p14="http://schemas.microsoft.com/office/powerpoint/2010/main" val="37937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B9C82-C640-4FFC-972E-38AC8DCD9D0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204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6</a:t>
            </a:fld>
            <a:endParaRPr lang="en-US"/>
          </a:p>
        </p:txBody>
      </p:sp>
    </p:spTree>
    <p:extLst>
      <p:ext uri="{BB962C8B-B14F-4D97-AF65-F5344CB8AC3E}">
        <p14:creationId xmlns:p14="http://schemas.microsoft.com/office/powerpoint/2010/main" val="372424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B9C82-C640-4FFC-972E-38AC8DCD9D0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632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8</a:t>
            </a:fld>
            <a:endParaRPr lang="en-US"/>
          </a:p>
        </p:txBody>
      </p:sp>
    </p:spTree>
    <p:extLst>
      <p:ext uri="{BB962C8B-B14F-4D97-AF65-F5344CB8AC3E}">
        <p14:creationId xmlns:p14="http://schemas.microsoft.com/office/powerpoint/2010/main" val="361875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81549E-E476-4CC5-BD4C-7BCF77A3D628}" type="slidenum">
              <a:rPr lang="en-US" smtClean="0"/>
              <a:t>9</a:t>
            </a:fld>
            <a:endParaRPr lang="en-US"/>
          </a:p>
        </p:txBody>
      </p:sp>
    </p:spTree>
    <p:extLst>
      <p:ext uri="{BB962C8B-B14F-4D97-AF65-F5344CB8AC3E}">
        <p14:creationId xmlns:p14="http://schemas.microsoft.com/office/powerpoint/2010/main" val="3271575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4CB6-99C6-B906-1843-22163801FA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E2A266-A994-5253-15E1-5CE5E1066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ECA177-7A32-8222-BF46-15C7306113AF}"/>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5" name="Footer Placeholder 4">
            <a:extLst>
              <a:ext uri="{FF2B5EF4-FFF2-40B4-BE49-F238E27FC236}">
                <a16:creationId xmlns:a16="http://schemas.microsoft.com/office/drawing/2014/main" id="{856F8811-6C5C-CB25-A43A-0D01A40EB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99113-E2EB-7464-F666-24FC40026C1E}"/>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38632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9A96-6E0E-7443-9223-61FD0231C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0B7FF-8E66-1D9B-34F1-179B6A803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DA333-1B13-D32B-3224-A3ED23BF966A}"/>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5" name="Footer Placeholder 4">
            <a:extLst>
              <a:ext uri="{FF2B5EF4-FFF2-40B4-BE49-F238E27FC236}">
                <a16:creationId xmlns:a16="http://schemas.microsoft.com/office/drawing/2014/main" id="{7383E9BF-172E-4D7B-6E38-0ECDA3DBC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75F6D9-95C6-5F25-9D64-C16EB100487C}"/>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1893990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C29C63-4A89-80B1-D8E4-DF7E7134C4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138660-8FC8-E4ED-FE94-E6D20A808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3A939-325A-BC85-1812-97ACB33D0A04}"/>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5" name="Footer Placeholder 4">
            <a:extLst>
              <a:ext uri="{FF2B5EF4-FFF2-40B4-BE49-F238E27FC236}">
                <a16:creationId xmlns:a16="http://schemas.microsoft.com/office/drawing/2014/main" id="{BC5211B5-EEB2-7AEF-D0C0-448577D92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D08B8-7247-F693-F9B0-850A13EF22F4}"/>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280367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9F48-11B1-6BF8-CBC1-BF0773F927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5C2FCE-525E-0897-3E6F-884416F6A1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D4A94-6131-FE08-4454-77C6D9074F89}"/>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5" name="Footer Placeholder 4">
            <a:extLst>
              <a:ext uri="{FF2B5EF4-FFF2-40B4-BE49-F238E27FC236}">
                <a16:creationId xmlns:a16="http://schemas.microsoft.com/office/drawing/2014/main" id="{122FD107-C0A0-5EC2-75FB-D13B096EA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62A84-AD97-12FD-9BE2-4AE9B5559E01}"/>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324971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9DCE6-3B16-02C8-EC89-C677969DE9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24CBD6-46E7-F811-3127-FA7735668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E727CB-A5D0-14CA-C51E-79DFF072190F}"/>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5" name="Footer Placeholder 4">
            <a:extLst>
              <a:ext uri="{FF2B5EF4-FFF2-40B4-BE49-F238E27FC236}">
                <a16:creationId xmlns:a16="http://schemas.microsoft.com/office/drawing/2014/main" id="{2E7611FB-AF4C-9B49-8896-F1EA590FB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D5F19-A5D0-40D7-8523-56FEE575DCDF}"/>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3960104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D7EC7-AD28-46CE-EC92-36346285E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538DBF-AC20-2327-3712-BD6DCD79A9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73D23C-6126-C6CC-5A66-615D375724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5423CD-FEA8-B918-4054-7C802334183C}"/>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6" name="Footer Placeholder 5">
            <a:extLst>
              <a:ext uri="{FF2B5EF4-FFF2-40B4-BE49-F238E27FC236}">
                <a16:creationId xmlns:a16="http://schemas.microsoft.com/office/drawing/2014/main" id="{FBC560A5-54DB-6D70-720F-3EBB625C1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C9427-5962-DA2B-9D90-C799C49B75BE}"/>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64174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6A4-5D28-338D-8D28-6B02827BAD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01E1C-AF4C-EB08-D48C-73311CDAF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21E20F-9EB1-5B35-238E-48A927AE1B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E7AD52-026E-ADFC-880F-50D1725B5E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CB458-5A1E-EB6C-CD0B-86098CBB38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5701C7-5385-E57D-2BFB-991596600764}"/>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8" name="Footer Placeholder 7">
            <a:extLst>
              <a:ext uri="{FF2B5EF4-FFF2-40B4-BE49-F238E27FC236}">
                <a16:creationId xmlns:a16="http://schemas.microsoft.com/office/drawing/2014/main" id="{89DCAFC0-CF3D-F806-78DC-CE8A99F75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849347-0A08-7C3E-0906-BF4D5417DAB3}"/>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326935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1F37-796B-C3C8-D18C-4B9627D294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A48A27-0385-2E63-F9BC-E2A445B3984D}"/>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4" name="Footer Placeholder 3">
            <a:extLst>
              <a:ext uri="{FF2B5EF4-FFF2-40B4-BE49-F238E27FC236}">
                <a16:creationId xmlns:a16="http://schemas.microsoft.com/office/drawing/2014/main" id="{CB8D845E-44C1-39F6-D4E4-8DA6DCF14F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B8E942-782B-2F55-15D3-6B561300EFCB}"/>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360448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18307-6E7C-A517-C7F2-152D21FD0800}"/>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3" name="Footer Placeholder 2">
            <a:extLst>
              <a:ext uri="{FF2B5EF4-FFF2-40B4-BE49-F238E27FC236}">
                <a16:creationId xmlns:a16="http://schemas.microsoft.com/office/drawing/2014/main" id="{DF92FBFD-EDBB-4FD2-A7EF-FF48238E80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329C1-7620-9721-B447-00B84FDE8D9C}"/>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98444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AA15-B697-A70B-F62F-20A320778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DC890-8B9A-B0EA-53D4-61D1424755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F7A4CC-491E-4B1D-D080-CBBF0A006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242B8-9A6B-57CA-6BF1-115B3017F3B6}"/>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6" name="Footer Placeholder 5">
            <a:extLst>
              <a:ext uri="{FF2B5EF4-FFF2-40B4-BE49-F238E27FC236}">
                <a16:creationId xmlns:a16="http://schemas.microsoft.com/office/drawing/2014/main" id="{FAF50006-AADD-4D12-B5EC-231528FDA8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25C82-9293-CAEB-BE04-A6FDB6576D25}"/>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48956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B672-5AB0-036F-EEAE-7945C054D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9D2F43-10CE-2A61-0DDF-8F8980257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9285D9-4726-9AF3-3703-E26752870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668B9-E1EA-699C-8EBA-D4A7D21909B1}"/>
              </a:ext>
            </a:extLst>
          </p:cNvPr>
          <p:cNvSpPr>
            <a:spLocks noGrp="1"/>
          </p:cNvSpPr>
          <p:nvPr>
            <p:ph type="dt" sz="half" idx="10"/>
          </p:nvPr>
        </p:nvSpPr>
        <p:spPr/>
        <p:txBody>
          <a:bodyPr/>
          <a:lstStyle/>
          <a:p>
            <a:fld id="{1B3F1CB4-1160-4094-B793-04A4830A4195}" type="datetimeFigureOut">
              <a:rPr lang="en-US" smtClean="0"/>
              <a:t>11/10/2023</a:t>
            </a:fld>
            <a:endParaRPr lang="en-US"/>
          </a:p>
        </p:txBody>
      </p:sp>
      <p:sp>
        <p:nvSpPr>
          <p:cNvPr id="6" name="Footer Placeholder 5">
            <a:extLst>
              <a:ext uri="{FF2B5EF4-FFF2-40B4-BE49-F238E27FC236}">
                <a16:creationId xmlns:a16="http://schemas.microsoft.com/office/drawing/2014/main" id="{A7ACAF44-C215-306F-4B38-D5554E46E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917DF-BC38-B5D0-378B-1892F879295D}"/>
              </a:ext>
            </a:extLst>
          </p:cNvPr>
          <p:cNvSpPr>
            <a:spLocks noGrp="1"/>
          </p:cNvSpPr>
          <p:nvPr>
            <p:ph type="sldNum" sz="quarter" idx="12"/>
          </p:nvPr>
        </p:nvSpPr>
        <p:spPr/>
        <p:txBody>
          <a:bodyPr/>
          <a:lstStyle/>
          <a:p>
            <a:fld id="{E8746FC8-1BA5-4E75-88B1-18A594488463}" type="slidenum">
              <a:rPr lang="en-US" smtClean="0"/>
              <a:t>‹#›</a:t>
            </a:fld>
            <a:endParaRPr lang="en-US"/>
          </a:p>
        </p:txBody>
      </p:sp>
    </p:spTree>
    <p:extLst>
      <p:ext uri="{BB962C8B-B14F-4D97-AF65-F5344CB8AC3E}">
        <p14:creationId xmlns:p14="http://schemas.microsoft.com/office/powerpoint/2010/main" val="408998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9F7D76-0BC6-AA6E-5381-B5BCB36A2B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3C0DB3-257D-4AD6-4788-03DCBAE33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40FF2-99B3-E202-FFA4-36C9CB989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F1CB4-1160-4094-B793-04A4830A4195}" type="datetimeFigureOut">
              <a:rPr lang="en-US" smtClean="0"/>
              <a:t>11/10/2023</a:t>
            </a:fld>
            <a:endParaRPr lang="en-US"/>
          </a:p>
        </p:txBody>
      </p:sp>
      <p:sp>
        <p:nvSpPr>
          <p:cNvPr id="5" name="Footer Placeholder 4">
            <a:extLst>
              <a:ext uri="{FF2B5EF4-FFF2-40B4-BE49-F238E27FC236}">
                <a16:creationId xmlns:a16="http://schemas.microsoft.com/office/drawing/2014/main" id="{ED1C31BE-C875-35C2-854B-C5A9378191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45A881-06DA-E39C-3D91-C6645624E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46FC8-1BA5-4E75-88B1-18A594488463}" type="slidenum">
              <a:rPr lang="en-US" smtClean="0"/>
              <a:t>‹#›</a:t>
            </a:fld>
            <a:endParaRPr lang="en-US"/>
          </a:p>
        </p:txBody>
      </p:sp>
    </p:spTree>
    <p:extLst>
      <p:ext uri="{BB962C8B-B14F-4D97-AF65-F5344CB8AC3E}">
        <p14:creationId xmlns:p14="http://schemas.microsoft.com/office/powerpoint/2010/main" val="2922087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png"/><Relationship Id="rId7"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reativecommons.org/licenses/by/3.0/" TargetMode="External"/><Relationship Id="rId4" Type="http://schemas.openxmlformats.org/officeDocument/2006/relationships/hyperlink" Target="https://www.scirp.org/Journal/PaperInformation.aspx?PaperID=62742"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2" Type="http://schemas.openxmlformats.org/officeDocument/2006/relationships/hyperlink" Target="https://hazards.colorado.edu/public-health-disaster-research/public-health-computer-simulation-tool-to-support-disaster-preparedness-in-rural-communities"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4.png"/><Relationship Id="rId9"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tm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creativecommons.org/licenses/by-nc-sa/3.0/" TargetMode="External"/><Relationship Id="rId4" Type="http://schemas.openxmlformats.org/officeDocument/2006/relationships/hyperlink" Target="https://latinxformblog.commons.gc.cuny.edu/miguels-poem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1.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1.svg"/><Relationship Id="rId20" Type="http://schemas.openxmlformats.org/officeDocument/2006/relationships/image" Target="../media/image25.svg"/><Relationship Id="rId29"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svg"/><Relationship Id="rId32" Type="http://schemas.openxmlformats.org/officeDocument/2006/relationships/image" Target="../media/image4.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svg"/><Relationship Id="rId10" Type="http://schemas.openxmlformats.org/officeDocument/2006/relationships/image" Target="../media/image15.sv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 Id="rId27" Type="http://schemas.openxmlformats.org/officeDocument/2006/relationships/image" Target="../media/image32.png"/><Relationship Id="rId30"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3BA4C5-5475-8670-DAC5-856DB23E56E4}"/>
              </a:ext>
            </a:extLst>
          </p:cNvPr>
          <p:cNvSpPr>
            <a:spLocks noGrp="1"/>
          </p:cNvSpPr>
          <p:nvPr>
            <p:ph type="ctrTitle"/>
          </p:nvPr>
        </p:nvSpPr>
        <p:spPr>
          <a:xfrm>
            <a:off x="6790414" y="640080"/>
            <a:ext cx="4758458" cy="3566160"/>
          </a:xfrm>
        </p:spPr>
        <p:txBody>
          <a:bodyPr anchor="b">
            <a:normAutofit/>
          </a:bodyPr>
          <a:lstStyle/>
          <a:p>
            <a:pPr algn="l"/>
            <a:r>
              <a:rPr lang="en-US" sz="4100" dirty="0"/>
              <a:t>A Public Health Computer Simulation Tool to Improve Disaster Preparedness in Rural Communities</a:t>
            </a:r>
          </a:p>
        </p:txBody>
      </p:sp>
      <p:sp>
        <p:nvSpPr>
          <p:cNvPr id="5" name="Subtitle 4">
            <a:extLst>
              <a:ext uri="{FF2B5EF4-FFF2-40B4-BE49-F238E27FC236}">
                <a16:creationId xmlns:a16="http://schemas.microsoft.com/office/drawing/2014/main" id="{4A65B3CA-443D-988F-72C9-FE10CA59E398}"/>
              </a:ext>
            </a:extLst>
          </p:cNvPr>
          <p:cNvSpPr>
            <a:spLocks noGrp="1"/>
          </p:cNvSpPr>
          <p:nvPr>
            <p:ph type="subTitle" idx="1"/>
          </p:nvPr>
        </p:nvSpPr>
        <p:spPr>
          <a:xfrm>
            <a:off x="6790412" y="4636008"/>
            <a:ext cx="4758459" cy="1572768"/>
          </a:xfrm>
        </p:spPr>
        <p:txBody>
          <a:bodyPr>
            <a:normAutofit/>
          </a:bodyPr>
          <a:lstStyle/>
          <a:p>
            <a:pPr algn="l"/>
            <a:r>
              <a:rPr lang="en-US"/>
              <a:t>Kristina W. Kintziger, PhD, MPH</a:t>
            </a:r>
          </a:p>
          <a:p>
            <a:pPr algn="l"/>
            <a:r>
              <a:rPr lang="en-US"/>
              <a:t>Claire M. Hubbard Professor of Health &amp; Environment</a:t>
            </a:r>
          </a:p>
        </p:txBody>
      </p:sp>
      <p:pic>
        <p:nvPicPr>
          <p:cNvPr id="6" name="Picture 5">
            <a:extLst>
              <a:ext uri="{FF2B5EF4-FFF2-40B4-BE49-F238E27FC236}">
                <a16:creationId xmlns:a16="http://schemas.microsoft.com/office/drawing/2014/main" id="{C809F692-7B40-67AA-EECE-0EA9C1C64B70}"/>
              </a:ext>
            </a:extLst>
          </p:cNvPr>
          <p:cNvPicPr>
            <a:picLocks noChangeAspect="1"/>
          </p:cNvPicPr>
          <p:nvPr/>
        </p:nvPicPr>
        <p:blipFill rotWithShape="1">
          <a:blip r:embed="rId3"/>
          <a:srcRect t="4565" r="-1" b="-1"/>
          <a:stretch/>
        </p:blipFill>
        <p:spPr>
          <a:xfrm>
            <a:off x="20" y="9340"/>
            <a:ext cx="6150311" cy="6905337"/>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p:spPr>
      </p:pic>
      <p:sp>
        <p:nvSpPr>
          <p:cNvPr id="13"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1142"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10;&#10;Description automatically generated">
            <a:extLst>
              <a:ext uri="{FF2B5EF4-FFF2-40B4-BE49-F238E27FC236}">
                <a16:creationId xmlns:a16="http://schemas.microsoft.com/office/drawing/2014/main" id="{06EF2F7A-3DC2-AAE8-9BCE-09DD8A409C6A}"/>
              </a:ext>
            </a:extLst>
          </p:cNvPr>
          <p:cNvPicPr>
            <a:picLocks noChangeAspect="1"/>
          </p:cNvPicPr>
          <p:nvPr/>
        </p:nvPicPr>
        <p:blipFill>
          <a:blip r:embed="rId4"/>
          <a:stretch>
            <a:fillRect/>
          </a:stretch>
        </p:blipFill>
        <p:spPr>
          <a:xfrm>
            <a:off x="7277900" y="6055279"/>
            <a:ext cx="3289300" cy="723900"/>
          </a:xfrm>
          <a:prstGeom prst="rect">
            <a:avLst/>
          </a:prstGeom>
        </p:spPr>
      </p:pic>
    </p:spTree>
    <p:extLst>
      <p:ext uri="{BB962C8B-B14F-4D97-AF65-F5344CB8AC3E}">
        <p14:creationId xmlns:p14="http://schemas.microsoft.com/office/powerpoint/2010/main" val="118183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E1221-63A4-4980-A510-DF4EF1E49774}"/>
              </a:ext>
            </a:extLst>
          </p:cNvPr>
          <p:cNvSpPr>
            <a:spLocks noGrp="1"/>
          </p:cNvSpPr>
          <p:nvPr>
            <p:ph type="title"/>
          </p:nvPr>
        </p:nvSpPr>
        <p:spPr>
          <a:xfrm>
            <a:off x="630936" y="639520"/>
            <a:ext cx="3429000" cy="1719072"/>
          </a:xfrm>
        </p:spPr>
        <p:txBody>
          <a:bodyPr anchor="b">
            <a:normAutofit/>
          </a:bodyPr>
          <a:lstStyle/>
          <a:p>
            <a:r>
              <a:rPr lang="en-US" sz="5400"/>
              <a:t>Study Objective</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D3BD7F-AFD3-4B91-791A-E9286F49E506}"/>
              </a:ext>
            </a:extLst>
          </p:cNvPr>
          <p:cNvSpPr>
            <a:spLocks noGrp="1"/>
          </p:cNvSpPr>
          <p:nvPr>
            <p:ph idx="1"/>
          </p:nvPr>
        </p:nvSpPr>
        <p:spPr>
          <a:xfrm>
            <a:off x="376518" y="2807208"/>
            <a:ext cx="4277778" cy="3410712"/>
          </a:xfrm>
        </p:spPr>
        <p:txBody>
          <a:bodyPr anchor="t">
            <a:normAutofit/>
          </a:bodyPr>
          <a:lstStyle/>
          <a:p>
            <a:pPr marL="342900" indent="-342900">
              <a:buFont typeface="Arial" panose="020B0604020202020204" pitchFamily="34" charset="0"/>
              <a:buChar char="•"/>
            </a:pPr>
            <a:r>
              <a:rPr lang="en-US" sz="1800" dirty="0">
                <a:latin typeface="Avenir Black" panose="02000503020000020003"/>
              </a:rPr>
              <a:t>To assess the efficacy of disaster planning on public health outcomes in rural communities</a:t>
            </a:r>
          </a:p>
          <a:p>
            <a:pPr marL="800100" lvl="1" indent="-342900"/>
            <a:r>
              <a:rPr lang="en-US" sz="1800" dirty="0">
                <a:latin typeface="Avenir Black" panose="02000503020000020003"/>
              </a:rPr>
              <a:t>As a function of healthcare access </a:t>
            </a:r>
          </a:p>
          <a:p>
            <a:pPr marL="800100" lvl="1" indent="-342900"/>
            <a:r>
              <a:rPr lang="en-US" sz="1800" dirty="0">
                <a:latin typeface="Avenir Black" panose="02000503020000020003"/>
              </a:rPr>
              <a:t>By applying complex systems theory and model-based systems engineering methods </a:t>
            </a:r>
          </a:p>
          <a:p>
            <a:pPr marL="800100" lvl="1" indent="-342900"/>
            <a:r>
              <a:rPr lang="en-US" sz="1800" dirty="0">
                <a:latin typeface="Avenir Black" panose="02000503020000020003"/>
              </a:rPr>
              <a:t>To the refinement and validation of a multi-method computer simulation of the rural healthcare system and related disaster planning functions</a:t>
            </a:r>
          </a:p>
        </p:txBody>
      </p:sp>
      <p:pic>
        <p:nvPicPr>
          <p:cNvPr id="4" name="Picture 3">
            <a:extLst>
              <a:ext uri="{FF2B5EF4-FFF2-40B4-BE49-F238E27FC236}">
                <a16:creationId xmlns:a16="http://schemas.microsoft.com/office/drawing/2014/main" id="{CD67371D-178C-DB1B-D08A-173F0FAA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461440"/>
            <a:ext cx="6903720" cy="3935119"/>
          </a:xfrm>
          <a:prstGeom prst="rect">
            <a:avLst/>
          </a:prstGeom>
        </p:spPr>
      </p:pic>
      <p:sp>
        <p:nvSpPr>
          <p:cNvPr id="5" name="Rectangle 4">
            <a:extLst>
              <a:ext uri="{FF2B5EF4-FFF2-40B4-BE49-F238E27FC236}">
                <a16:creationId xmlns:a16="http://schemas.microsoft.com/office/drawing/2014/main" id="{9D38F6ED-0F0F-C146-10C7-938DE6D68E80}"/>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low confidence">
            <a:extLst>
              <a:ext uri="{FF2B5EF4-FFF2-40B4-BE49-F238E27FC236}">
                <a16:creationId xmlns:a16="http://schemas.microsoft.com/office/drawing/2014/main" id="{058434A0-EEAE-BD91-F7B6-41FDF20B162A}"/>
              </a:ext>
            </a:extLst>
          </p:cNvPr>
          <p:cNvPicPr>
            <a:picLocks noChangeAspect="1"/>
          </p:cNvPicPr>
          <p:nvPr/>
        </p:nvPicPr>
        <p:blipFill rotWithShape="1">
          <a:blip r:embed="rId4"/>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313628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6635B-A0CD-CACF-BD4B-0102D9DC1A39}"/>
              </a:ext>
            </a:extLst>
          </p:cNvPr>
          <p:cNvSpPr>
            <a:spLocks noGrp="1"/>
          </p:cNvSpPr>
          <p:nvPr>
            <p:ph type="title"/>
          </p:nvPr>
        </p:nvSpPr>
        <p:spPr>
          <a:xfrm>
            <a:off x="630936" y="502920"/>
            <a:ext cx="3419856" cy="1463040"/>
          </a:xfrm>
        </p:spPr>
        <p:txBody>
          <a:bodyPr anchor="ctr">
            <a:normAutofit/>
          </a:bodyPr>
          <a:lstStyle/>
          <a:p>
            <a:r>
              <a:rPr lang="en-US" sz="4800"/>
              <a:t>Research Design</a:t>
            </a:r>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DF8A66-0D00-B5EA-E2A3-D74235FA7EC5}"/>
              </a:ext>
            </a:extLst>
          </p:cNvPr>
          <p:cNvSpPr>
            <a:spLocks noGrp="1"/>
          </p:cNvSpPr>
          <p:nvPr>
            <p:ph idx="1"/>
          </p:nvPr>
        </p:nvSpPr>
        <p:spPr>
          <a:xfrm>
            <a:off x="4654295" y="502920"/>
            <a:ext cx="6894576" cy="1463040"/>
          </a:xfrm>
        </p:spPr>
        <p:txBody>
          <a:bodyPr anchor="ctr">
            <a:normAutofit/>
          </a:bodyPr>
          <a:lstStyle/>
          <a:p>
            <a:r>
              <a:rPr lang="en-US" sz="2000"/>
              <a:t>Identified case studies</a:t>
            </a:r>
          </a:p>
          <a:p>
            <a:r>
              <a:rPr lang="en-US" sz="2000"/>
              <a:t>Conducted stakeholder workshops</a:t>
            </a:r>
          </a:p>
          <a:p>
            <a:r>
              <a:rPr lang="en-US" sz="2000"/>
              <a:t>Constructed a multi-method model-based systems engineering (MBSE) computational simulation</a:t>
            </a:r>
          </a:p>
        </p:txBody>
      </p:sp>
      <p:pic>
        <p:nvPicPr>
          <p:cNvPr id="4" name="Picture 3" descr="A diagram of a case definition&#10;&#10;Description automatically generated">
            <a:extLst>
              <a:ext uri="{FF2B5EF4-FFF2-40B4-BE49-F238E27FC236}">
                <a16:creationId xmlns:a16="http://schemas.microsoft.com/office/drawing/2014/main" id="{E856C723-DEE0-1482-E4D7-A505704DD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6" y="2441858"/>
            <a:ext cx="10917936" cy="3657507"/>
          </a:xfrm>
          <a:prstGeom prst="rect">
            <a:avLst/>
          </a:prstGeom>
        </p:spPr>
      </p:pic>
      <p:sp>
        <p:nvSpPr>
          <p:cNvPr id="5" name="Rectangle 4">
            <a:extLst>
              <a:ext uri="{FF2B5EF4-FFF2-40B4-BE49-F238E27FC236}">
                <a16:creationId xmlns:a16="http://schemas.microsoft.com/office/drawing/2014/main" id="{804BC55A-6568-A2D5-F815-B58084163D7E}"/>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low confidence">
            <a:extLst>
              <a:ext uri="{FF2B5EF4-FFF2-40B4-BE49-F238E27FC236}">
                <a16:creationId xmlns:a16="http://schemas.microsoft.com/office/drawing/2014/main" id="{A91F1754-D0E3-F8EF-69D2-DF0FD0E14B0A}"/>
              </a:ext>
            </a:extLst>
          </p:cNvPr>
          <p:cNvPicPr>
            <a:picLocks noChangeAspect="1"/>
          </p:cNvPicPr>
          <p:nvPr/>
        </p:nvPicPr>
        <p:blipFill rotWithShape="1">
          <a:blip r:embed="rId4"/>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4174642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289F54-608C-E8D8-105F-3F5B5629E6FF}"/>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Key Definitions</a:t>
            </a:r>
          </a:p>
        </p:txBody>
      </p:sp>
      <p:sp>
        <p:nvSpPr>
          <p:cNvPr id="22" name="Rectangle: Rounded Corners 2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DB88D820-3057-AEB3-9E5D-2D1ACCFAE3E9}"/>
              </a:ext>
            </a:extLst>
          </p:cNvPr>
          <p:cNvGraphicFramePr>
            <a:graphicFrameLocks noGrp="1"/>
          </p:cNvGraphicFramePr>
          <p:nvPr>
            <p:ph idx="1"/>
            <p:extLst>
              <p:ext uri="{D42A27DB-BD31-4B8C-83A1-F6EECF244321}">
                <p14:modId xmlns:p14="http://schemas.microsoft.com/office/powerpoint/2010/main" val="1326191519"/>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5A0774D2-B7A7-3A19-2098-1B645492ACFB}"/>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with low confidence">
            <a:extLst>
              <a:ext uri="{FF2B5EF4-FFF2-40B4-BE49-F238E27FC236}">
                <a16:creationId xmlns:a16="http://schemas.microsoft.com/office/drawing/2014/main" id="{BE356155-C25F-5C41-4DD4-866309907E4A}"/>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146903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69C4F0-A34B-4CFC-916F-D5386C4DD1CA}"/>
              </a:ext>
            </a:extLst>
          </p:cNvPr>
          <p:cNvSpPr>
            <a:spLocks noGrp="1"/>
          </p:cNvSpPr>
          <p:nvPr>
            <p:ph type="title"/>
          </p:nvPr>
        </p:nvSpPr>
        <p:spPr>
          <a:xfrm>
            <a:off x="572493" y="238539"/>
            <a:ext cx="11018520" cy="1434415"/>
          </a:xfrm>
        </p:spPr>
        <p:txBody>
          <a:bodyPr anchor="b">
            <a:normAutofit/>
          </a:bodyPr>
          <a:lstStyle/>
          <a:p>
            <a:r>
              <a:rPr lang="en-US" sz="5400" dirty="0"/>
              <a:t>MBSE Methods Considered</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40F314-2A88-4CC6-A4C7-2CF38E842ACB}"/>
              </a:ext>
            </a:extLst>
          </p:cNvPr>
          <p:cNvPicPr>
            <a:picLocks noChangeAspect="1"/>
          </p:cNvPicPr>
          <p:nvPr/>
        </p:nvPicPr>
        <p:blipFill rotWithShape="1">
          <a:blip r:embed="rId3">
            <a:extLst>
              <a:ext uri="{28A0092B-C50C-407E-A947-70E740481C1C}">
                <a14:useLocalDpi xmlns:a14="http://schemas.microsoft.com/office/drawing/2010/main" val="0"/>
              </a:ext>
            </a:extLst>
          </a:blip>
          <a:srcRect b="-3"/>
          <a:stretch/>
        </p:blipFill>
        <p:spPr>
          <a:xfrm>
            <a:off x="7675658" y="2093976"/>
            <a:ext cx="3941064" cy="4096512"/>
          </a:xfrm>
          <a:prstGeom prst="rect">
            <a:avLst/>
          </a:prstGeom>
        </p:spPr>
      </p:pic>
      <p:graphicFrame>
        <p:nvGraphicFramePr>
          <p:cNvPr id="5" name="Content Placeholder 2">
            <a:extLst>
              <a:ext uri="{FF2B5EF4-FFF2-40B4-BE49-F238E27FC236}">
                <a16:creationId xmlns:a16="http://schemas.microsoft.com/office/drawing/2014/main" id="{1AB43F70-0AE0-4B5C-9767-326F31B87442}"/>
              </a:ext>
            </a:extLst>
          </p:cNvPr>
          <p:cNvGraphicFramePr>
            <a:graphicFrameLocks noGrp="1"/>
          </p:cNvGraphicFramePr>
          <p:nvPr>
            <p:ph idx="1"/>
            <p:extLst>
              <p:ext uri="{D42A27DB-BD31-4B8C-83A1-F6EECF244321}">
                <p14:modId xmlns:p14="http://schemas.microsoft.com/office/powerpoint/2010/main" val="1534444699"/>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FE2E0903-7DC2-95C7-EE50-9A35689B666B}"/>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low confidence">
            <a:extLst>
              <a:ext uri="{FF2B5EF4-FFF2-40B4-BE49-F238E27FC236}">
                <a16:creationId xmlns:a16="http://schemas.microsoft.com/office/drawing/2014/main" id="{0FE129A8-E408-FA22-15C8-E025AD9EAAA2}"/>
              </a:ext>
            </a:extLst>
          </p:cNvPr>
          <p:cNvPicPr>
            <a:picLocks noChangeAspect="1"/>
          </p:cNvPicPr>
          <p:nvPr/>
        </p:nvPicPr>
        <p:blipFill rotWithShape="1">
          <a:blip r:embed="rId9"/>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1668496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D5D5-55E6-C26A-50AF-55783C4C3D8A}"/>
              </a:ext>
            </a:extLst>
          </p:cNvPr>
          <p:cNvSpPr>
            <a:spLocks noGrp="1"/>
          </p:cNvSpPr>
          <p:nvPr>
            <p:ph type="title"/>
          </p:nvPr>
        </p:nvSpPr>
        <p:spPr/>
        <p:txBody>
          <a:bodyPr/>
          <a:lstStyle/>
          <a:p>
            <a:pPr algn="ctr"/>
            <a:r>
              <a:rPr lang="en-US" dirty="0">
                <a:latin typeface="Avenir Black" panose="02000503020000020003" pitchFamily="2" charset="0"/>
              </a:rPr>
              <a:t>Methods</a:t>
            </a:r>
          </a:p>
        </p:txBody>
      </p:sp>
      <p:graphicFrame>
        <p:nvGraphicFramePr>
          <p:cNvPr id="4" name="Content Placeholder 2">
            <a:extLst>
              <a:ext uri="{FF2B5EF4-FFF2-40B4-BE49-F238E27FC236}">
                <a16:creationId xmlns:a16="http://schemas.microsoft.com/office/drawing/2014/main" id="{3A789477-5325-9AED-6F2F-15846D134E43}"/>
              </a:ext>
            </a:extLst>
          </p:cNvPr>
          <p:cNvGraphicFramePr>
            <a:graphicFrameLocks noGrp="1"/>
          </p:cNvGraphicFramePr>
          <p:nvPr>
            <p:ph idx="1"/>
            <p:extLst>
              <p:ext uri="{D42A27DB-BD31-4B8C-83A1-F6EECF244321}">
                <p14:modId xmlns:p14="http://schemas.microsoft.com/office/powerpoint/2010/main" val="16409594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D7563887-7E3C-E687-94E8-CAD82FAFA06F}"/>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with low confidence">
            <a:extLst>
              <a:ext uri="{FF2B5EF4-FFF2-40B4-BE49-F238E27FC236}">
                <a16:creationId xmlns:a16="http://schemas.microsoft.com/office/drawing/2014/main" id="{332CAEB7-3866-67BF-5977-3A36A8731E5B}"/>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1730600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41141DF-AE0B-73DD-165D-738A4C7ED858}"/>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kern="1200" dirty="0">
                <a:solidFill>
                  <a:schemeClr val="tx1"/>
                </a:solidFill>
                <a:latin typeface="+mj-lt"/>
                <a:ea typeface="+mj-ea"/>
                <a:cs typeface="+mj-cs"/>
              </a:rPr>
              <a:t>Case Studies</a:t>
            </a:r>
          </a:p>
        </p:txBody>
      </p:sp>
      <p:sp>
        <p:nvSpPr>
          <p:cNvPr id="3" name="Text Placeholder 2">
            <a:extLst>
              <a:ext uri="{FF2B5EF4-FFF2-40B4-BE49-F238E27FC236}">
                <a16:creationId xmlns:a16="http://schemas.microsoft.com/office/drawing/2014/main" id="{A9B9EB98-CC0D-2291-77A7-82BF2FAC55DC}"/>
              </a:ext>
            </a:extLst>
          </p:cNvPr>
          <p:cNvSpPr>
            <a:spLocks noGrp="1"/>
          </p:cNvSpPr>
          <p:nvPr>
            <p:ph type="body" idx="1"/>
          </p:nvPr>
        </p:nvSpPr>
        <p:spPr>
          <a:xfrm>
            <a:off x="3315031" y="4076802"/>
            <a:ext cx="5561938" cy="1534587"/>
          </a:xfrm>
        </p:spPr>
        <p:txBody>
          <a:bodyPr vert="horz" lIns="91440" tIns="45720" rIns="91440" bIns="45720" rtlCol="0">
            <a:normAutofit/>
          </a:bodyPr>
          <a:lstStyle/>
          <a:p>
            <a:pPr algn="ctr"/>
            <a:r>
              <a:rPr lang="en-US" sz="2400" kern="1200" dirty="0">
                <a:solidFill>
                  <a:schemeClr val="tx1"/>
                </a:solidFill>
                <a:latin typeface="+mn-lt"/>
                <a:ea typeface="+mn-ea"/>
                <a:cs typeface="+mn-cs"/>
              </a:rPr>
              <a:t>2019: Nebraska Floods</a:t>
            </a:r>
          </a:p>
          <a:p>
            <a:pPr algn="ctr"/>
            <a:r>
              <a:rPr lang="en-US" dirty="0">
                <a:solidFill>
                  <a:schemeClr val="tx1"/>
                </a:solidFill>
              </a:rPr>
              <a:t>2021: Waverly, Tennessee Flood Event</a:t>
            </a:r>
            <a:endParaRPr lang="en-US" sz="2400" kern="1200" dirty="0">
              <a:solidFill>
                <a:schemeClr val="tx1"/>
              </a:solidFill>
              <a:latin typeface="+mn-lt"/>
              <a:ea typeface="+mn-ea"/>
              <a:cs typeface="+mn-cs"/>
            </a:endParaRP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73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89A1A-3524-536A-C054-66AAD8F1AC21}"/>
              </a:ext>
            </a:extLst>
          </p:cNvPr>
          <p:cNvSpPr>
            <a:spLocks noGrp="1"/>
          </p:cNvSpPr>
          <p:nvPr>
            <p:ph type="title"/>
          </p:nvPr>
        </p:nvSpPr>
        <p:spPr>
          <a:xfrm>
            <a:off x="630936" y="4440365"/>
            <a:ext cx="4245864" cy="1722691"/>
          </a:xfrm>
        </p:spPr>
        <p:txBody>
          <a:bodyPr anchor="ctr">
            <a:normAutofit/>
          </a:bodyPr>
          <a:lstStyle/>
          <a:p>
            <a:r>
              <a:rPr lang="en-US" sz="5400" dirty="0"/>
              <a:t>Nebraska Floods, 2019</a:t>
            </a:r>
          </a:p>
        </p:txBody>
      </p:sp>
      <p:pic>
        <p:nvPicPr>
          <p:cNvPr id="5" name="Content Placeholder 4" descr="A map of the state of nebraska&#10;&#10;Description automatically generated with low confidence">
            <a:extLst>
              <a:ext uri="{FF2B5EF4-FFF2-40B4-BE49-F238E27FC236}">
                <a16:creationId xmlns:a16="http://schemas.microsoft.com/office/drawing/2014/main" id="{145DB1E7-B388-A0DE-671C-0A54DBB45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77"/>
          <a:stretch/>
        </p:blipFill>
        <p:spPr>
          <a:xfrm>
            <a:off x="787579" y="320040"/>
            <a:ext cx="4822593" cy="3927031"/>
          </a:xfrm>
          <a:prstGeom prst="rect">
            <a:avLst/>
          </a:prstGeom>
        </p:spPr>
      </p:pic>
      <p:pic>
        <p:nvPicPr>
          <p:cNvPr id="7" name="Picture 6" descr="A picture containing map, text&#10;&#10;Description automatically generated">
            <a:extLst>
              <a:ext uri="{FF2B5EF4-FFF2-40B4-BE49-F238E27FC236}">
                <a16:creationId xmlns:a16="http://schemas.microsoft.com/office/drawing/2014/main" id="{062C485D-500F-ACAE-4B31-C27D53938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96" y="457556"/>
            <a:ext cx="5471160" cy="3651999"/>
          </a:xfrm>
          <a:prstGeom prst="rect">
            <a:avLst/>
          </a:prstGeom>
        </p:spPr>
      </p:pic>
      <p:sp>
        <p:nvSpPr>
          <p:cNvPr id="16"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481D0110-31DD-3445-7160-C38F5DC6E6B7}"/>
              </a:ext>
            </a:extLst>
          </p:cNvPr>
          <p:cNvSpPr>
            <a:spLocks noGrp="1"/>
          </p:cNvSpPr>
          <p:nvPr>
            <p:ph idx="1"/>
          </p:nvPr>
        </p:nvSpPr>
        <p:spPr>
          <a:xfrm>
            <a:off x="5333999" y="4440365"/>
            <a:ext cx="6214871" cy="1722691"/>
          </a:xfrm>
        </p:spPr>
        <p:txBody>
          <a:bodyPr anchor="ctr">
            <a:normAutofit fontScale="92500" lnSpcReduction="10000"/>
          </a:bodyPr>
          <a:lstStyle/>
          <a:p>
            <a:r>
              <a:rPr lang="en-US" sz="1800" dirty="0"/>
              <a:t>In-land flood</a:t>
            </a:r>
          </a:p>
          <a:p>
            <a:r>
              <a:rPr lang="en-US" sz="1800" dirty="0"/>
              <a:t>Causes:</a:t>
            </a:r>
          </a:p>
          <a:p>
            <a:pPr lvl="1"/>
            <a:r>
              <a:rPr lang="en-US" sz="1800" dirty="0"/>
              <a:t>Record snow fall</a:t>
            </a:r>
          </a:p>
          <a:p>
            <a:pPr lvl="1"/>
            <a:r>
              <a:rPr lang="en-US" sz="1800" dirty="0"/>
              <a:t>Frozen rivers/lakes</a:t>
            </a:r>
          </a:p>
          <a:p>
            <a:pPr lvl="1"/>
            <a:r>
              <a:rPr lang="en-US" sz="1800" dirty="0"/>
              <a:t>Rapid increase in temperature</a:t>
            </a:r>
          </a:p>
          <a:p>
            <a:pPr lvl="1"/>
            <a:r>
              <a:rPr lang="en-US" sz="1800" dirty="0"/>
              <a:t>Winter Storm Ulmer</a:t>
            </a:r>
          </a:p>
        </p:txBody>
      </p:sp>
      <p:sp>
        <p:nvSpPr>
          <p:cNvPr id="8" name="TextBox 7">
            <a:extLst>
              <a:ext uri="{FF2B5EF4-FFF2-40B4-BE49-F238E27FC236}">
                <a16:creationId xmlns:a16="http://schemas.microsoft.com/office/drawing/2014/main" id="{2A0A4B14-AF8D-01A4-59DE-AAADCCAB8CD2}"/>
              </a:ext>
            </a:extLst>
          </p:cNvPr>
          <p:cNvSpPr txBox="1"/>
          <p:nvPr/>
        </p:nvSpPr>
        <p:spPr>
          <a:xfrm>
            <a:off x="6254496" y="3744356"/>
            <a:ext cx="5471160" cy="365199"/>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Source: NASA Earth Observatory.</a:t>
            </a:r>
          </a:p>
        </p:txBody>
      </p:sp>
    </p:spTree>
    <p:extLst>
      <p:ext uri="{BB962C8B-B14F-4D97-AF65-F5344CB8AC3E}">
        <p14:creationId xmlns:p14="http://schemas.microsoft.com/office/powerpoint/2010/main" val="154659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5EC8FEF-66AC-9F0F-4C6D-B03FEFC91F4B}"/>
              </a:ext>
            </a:extLst>
          </p:cNvPr>
          <p:cNvSpPr>
            <a:spLocks noGrp="1"/>
          </p:cNvSpPr>
          <p:nvPr>
            <p:ph type="title"/>
          </p:nvPr>
        </p:nvSpPr>
        <p:spPr>
          <a:xfrm>
            <a:off x="250371" y="959974"/>
            <a:ext cx="4288972" cy="1236828"/>
          </a:xfrm>
        </p:spPr>
        <p:txBody>
          <a:bodyPr anchor="b">
            <a:noAutofit/>
          </a:bodyPr>
          <a:lstStyle/>
          <a:p>
            <a:pPr defTabSz="694944"/>
            <a:r>
              <a:rPr lang="en-US" sz="4000" kern="1200" dirty="0">
                <a:solidFill>
                  <a:schemeClr val="bg1"/>
                </a:solidFill>
                <a:latin typeface="+mj-lt"/>
                <a:ea typeface="+mj-ea"/>
                <a:cs typeface="+mj-cs"/>
              </a:rPr>
              <a:t>Waverly, Tennessee Flood, 2021</a:t>
            </a:r>
            <a:endParaRPr lang="en-US" sz="4000" dirty="0">
              <a:solidFill>
                <a:schemeClr val="bg1"/>
              </a:solidFill>
            </a:endParaRPr>
          </a:p>
        </p:txBody>
      </p:sp>
      <p:sp>
        <p:nvSpPr>
          <p:cNvPr id="8" name="Content Placeholder 7">
            <a:extLst>
              <a:ext uri="{FF2B5EF4-FFF2-40B4-BE49-F238E27FC236}">
                <a16:creationId xmlns:a16="http://schemas.microsoft.com/office/drawing/2014/main" id="{D26357CD-25DB-2325-8FBC-3E62508190A2}"/>
              </a:ext>
            </a:extLst>
          </p:cNvPr>
          <p:cNvSpPr>
            <a:spLocks noGrp="1"/>
          </p:cNvSpPr>
          <p:nvPr>
            <p:ph idx="1"/>
          </p:nvPr>
        </p:nvSpPr>
        <p:spPr>
          <a:xfrm>
            <a:off x="388246" y="2855521"/>
            <a:ext cx="3509509" cy="2267803"/>
          </a:xfrm>
        </p:spPr>
        <p:txBody>
          <a:bodyPr>
            <a:normAutofit/>
          </a:bodyPr>
          <a:lstStyle/>
          <a:p>
            <a:pPr marL="173736" indent="-173736" defTabSz="694944">
              <a:spcBef>
                <a:spcPts val="760"/>
              </a:spcBef>
            </a:pPr>
            <a:r>
              <a:rPr lang="en-US" sz="2000" kern="1200" dirty="0">
                <a:solidFill>
                  <a:schemeClr val="bg1"/>
                </a:solidFill>
                <a:latin typeface="+mn-lt"/>
                <a:ea typeface="+mn-ea"/>
                <a:cs typeface="+mn-cs"/>
              </a:rPr>
              <a:t>Large-scale flash flood</a:t>
            </a:r>
          </a:p>
          <a:p>
            <a:pPr marL="173736" indent="-173736" defTabSz="694944">
              <a:spcBef>
                <a:spcPts val="760"/>
              </a:spcBef>
            </a:pPr>
            <a:r>
              <a:rPr lang="en-US" sz="2000" kern="1200" dirty="0">
                <a:solidFill>
                  <a:schemeClr val="bg1"/>
                </a:solidFill>
                <a:latin typeface="+mn-lt"/>
                <a:ea typeface="+mn-ea"/>
                <a:cs typeface="+mn-cs"/>
              </a:rPr>
              <a:t>Causes:</a:t>
            </a:r>
          </a:p>
          <a:p>
            <a:pPr marL="521208" lvl="1" indent="-173736" defTabSz="694944">
              <a:spcBef>
                <a:spcPts val="380"/>
              </a:spcBef>
            </a:pPr>
            <a:r>
              <a:rPr lang="en-US" sz="2000" kern="1200" dirty="0">
                <a:solidFill>
                  <a:schemeClr val="bg1"/>
                </a:solidFill>
                <a:latin typeface="+mn-lt"/>
                <a:ea typeface="+mn-ea"/>
                <a:cs typeface="+mn-cs"/>
              </a:rPr>
              <a:t>Stalled frontal boundary</a:t>
            </a:r>
          </a:p>
          <a:p>
            <a:pPr marL="521208" lvl="1" indent="-173736" defTabSz="694944">
              <a:spcBef>
                <a:spcPts val="380"/>
              </a:spcBef>
            </a:pPr>
            <a:r>
              <a:rPr lang="en-US" sz="2000" kern="1200" dirty="0">
                <a:solidFill>
                  <a:schemeClr val="bg1"/>
                </a:solidFill>
                <a:latin typeface="+mn-lt"/>
                <a:ea typeface="+mn-ea"/>
                <a:cs typeface="+mn-cs"/>
              </a:rPr>
              <a:t>Record rainfall</a:t>
            </a:r>
          </a:p>
          <a:p>
            <a:pPr marL="521208" lvl="1" indent="-173736" defTabSz="694944">
              <a:spcBef>
                <a:spcPts val="380"/>
              </a:spcBef>
            </a:pPr>
            <a:r>
              <a:rPr lang="en-US" sz="2000" kern="1200" dirty="0">
                <a:solidFill>
                  <a:schemeClr val="bg1"/>
                </a:solidFill>
                <a:latin typeface="+mn-lt"/>
                <a:ea typeface="+mn-ea"/>
                <a:cs typeface="+mn-cs"/>
              </a:rPr>
              <a:t>Railroad bridge failure</a:t>
            </a:r>
          </a:p>
          <a:p>
            <a:endParaRPr lang="en-US" sz="2000" dirty="0">
              <a:solidFill>
                <a:schemeClr val="bg1"/>
              </a:solidFill>
            </a:endParaRPr>
          </a:p>
        </p:txBody>
      </p:sp>
      <p:pic>
        <p:nvPicPr>
          <p:cNvPr id="4" name="Picture 2" descr="Almond was caught in floods in Waverly, Tenn., located about 60 miles west of Nashville in Humphreys County. The town, which was under a flash flood emergency Saturday, saw approximately 21 inches of rain in a single day. Radar indicates that nine inches fell in just three hours">
            <a:extLst>
              <a:ext uri="{FF2B5EF4-FFF2-40B4-BE49-F238E27FC236}">
                <a16:creationId xmlns:a16="http://schemas.microsoft.com/office/drawing/2014/main" id="{D9437F6B-32DC-9209-8E52-87719C1F77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752079" y="228600"/>
            <a:ext cx="6808107" cy="3859306"/>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B6B30E-7311-8AD5-C8C9-37FE97EAD1DF}"/>
              </a:ext>
            </a:extLst>
          </p:cNvPr>
          <p:cNvSpPr txBox="1"/>
          <p:nvPr/>
        </p:nvSpPr>
        <p:spPr>
          <a:xfrm>
            <a:off x="9297078" y="6369426"/>
            <a:ext cx="2825674" cy="220958"/>
          </a:xfrm>
          <a:prstGeom prst="rect">
            <a:avLst/>
          </a:prstGeom>
          <a:noFill/>
        </p:spPr>
        <p:txBody>
          <a:bodyPr wrap="square" rtlCol="0">
            <a:spAutoFit/>
          </a:bodyPr>
          <a:lstStyle/>
          <a:p>
            <a:pPr defTabSz="694944">
              <a:spcAft>
                <a:spcPts val="600"/>
              </a:spcAft>
            </a:pPr>
            <a:r>
              <a:rPr lang="en-US" sz="836" kern="1200" dirty="0"/>
              <a:t>Source: TN Emergency Management Association.</a:t>
            </a:r>
            <a:endParaRPr lang="en-US" sz="1100" dirty="0"/>
          </a:p>
        </p:txBody>
      </p:sp>
      <p:sp>
        <p:nvSpPr>
          <p:cNvPr id="9" name="TextBox 8">
            <a:extLst>
              <a:ext uri="{FF2B5EF4-FFF2-40B4-BE49-F238E27FC236}">
                <a16:creationId xmlns:a16="http://schemas.microsoft.com/office/drawing/2014/main" id="{D4D14A51-6AD8-1DBB-B5E8-6B5F4527E44E}"/>
              </a:ext>
            </a:extLst>
          </p:cNvPr>
          <p:cNvSpPr txBox="1"/>
          <p:nvPr/>
        </p:nvSpPr>
        <p:spPr>
          <a:xfrm>
            <a:off x="9724933" y="4166808"/>
            <a:ext cx="1969964" cy="220958"/>
          </a:xfrm>
          <a:prstGeom prst="rect">
            <a:avLst/>
          </a:prstGeom>
          <a:noFill/>
        </p:spPr>
        <p:txBody>
          <a:bodyPr wrap="square" rtlCol="0">
            <a:spAutoFit/>
          </a:bodyPr>
          <a:lstStyle/>
          <a:p>
            <a:pPr defTabSz="694944">
              <a:spcAft>
                <a:spcPts val="600"/>
              </a:spcAft>
            </a:pPr>
            <a:r>
              <a:rPr lang="en-US" sz="836" kern="1200" dirty="0">
                <a:solidFill>
                  <a:schemeClr val="bg1"/>
                </a:solidFill>
                <a:latin typeface="+mn-lt"/>
                <a:ea typeface="+mn-ea"/>
                <a:cs typeface="+mn-cs"/>
              </a:rPr>
              <a:t>Source: National Weather Service.</a:t>
            </a:r>
            <a:endParaRPr lang="en-US" sz="1100" dirty="0">
              <a:solidFill>
                <a:schemeClr val="bg1"/>
              </a:solidFill>
            </a:endParaRPr>
          </a:p>
        </p:txBody>
      </p:sp>
      <p:pic>
        <p:nvPicPr>
          <p:cNvPr id="7" name="Picture 6" descr="A picture containing tree, aerial photography, bird's-eye view, house&#10;&#10;Description automatically generated">
            <a:extLst>
              <a:ext uri="{FF2B5EF4-FFF2-40B4-BE49-F238E27FC236}">
                <a16:creationId xmlns:a16="http://schemas.microsoft.com/office/drawing/2014/main" id="{D70937D3-5943-104B-39A4-5D4CFE39D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964" y="2358128"/>
            <a:ext cx="4313745" cy="3936498"/>
          </a:xfrm>
          <a:prstGeom prst="rect">
            <a:avLst/>
          </a:prstGeom>
        </p:spPr>
      </p:pic>
      <p:sp>
        <p:nvSpPr>
          <p:cNvPr id="3" name="Rectangle 2">
            <a:extLst>
              <a:ext uri="{FF2B5EF4-FFF2-40B4-BE49-F238E27FC236}">
                <a16:creationId xmlns:a16="http://schemas.microsoft.com/office/drawing/2014/main" id="{1C4AA5C5-F66F-8916-B0DE-481EE9447D5F}"/>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low confidence">
            <a:extLst>
              <a:ext uri="{FF2B5EF4-FFF2-40B4-BE49-F238E27FC236}">
                <a16:creationId xmlns:a16="http://schemas.microsoft.com/office/drawing/2014/main" id="{C50E247E-57E6-FDF8-490F-3CE8BA801607}"/>
              </a:ext>
            </a:extLst>
          </p:cNvPr>
          <p:cNvPicPr>
            <a:picLocks noChangeAspect="1"/>
          </p:cNvPicPr>
          <p:nvPr/>
        </p:nvPicPr>
        <p:blipFill rotWithShape="1">
          <a:blip r:embed="rId5"/>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99480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4B5D9A-5F78-DA51-1E77-1BFA71722447}"/>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Case Study Details</a:t>
            </a:r>
          </a:p>
        </p:txBody>
      </p:sp>
      <p:sp>
        <p:nvSpPr>
          <p:cNvPr id="13" name="Rectangle: Rounded Corners 1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2">
            <a:extLst>
              <a:ext uri="{FF2B5EF4-FFF2-40B4-BE49-F238E27FC236}">
                <a16:creationId xmlns:a16="http://schemas.microsoft.com/office/drawing/2014/main" id="{B8D14AB0-7C4F-CDD6-7D82-CE899F3E81D9}"/>
              </a:ext>
            </a:extLst>
          </p:cNvPr>
          <p:cNvGraphicFramePr>
            <a:graphicFrameLocks noGrp="1"/>
          </p:cNvGraphicFramePr>
          <p:nvPr>
            <p:ph idx="1"/>
            <p:extLst>
              <p:ext uri="{D42A27DB-BD31-4B8C-83A1-F6EECF244321}">
                <p14:modId xmlns:p14="http://schemas.microsoft.com/office/powerpoint/2010/main" val="1986367185"/>
              </p:ext>
            </p:extLst>
          </p:nvPr>
        </p:nvGraphicFramePr>
        <p:xfrm>
          <a:off x="1963781" y="2029069"/>
          <a:ext cx="8305843" cy="3895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C21E3D8-5A83-1252-87F3-4ADD124217FF}"/>
              </a:ext>
            </a:extLst>
          </p:cNvPr>
          <p:cNvSpPr txBox="1"/>
          <p:nvPr/>
        </p:nvSpPr>
        <p:spPr>
          <a:xfrm>
            <a:off x="838200" y="2676571"/>
            <a:ext cx="2575190" cy="3272434"/>
          </a:xfrm>
          <a:prstGeom prst="rect">
            <a:avLst/>
          </a:prstGeom>
          <a:noFill/>
          <a:ln w="19050">
            <a:solidFill>
              <a:schemeClr val="accent5"/>
            </a:solidFill>
          </a:ln>
        </p:spPr>
        <p:txBody>
          <a:bodyPr wrap="square" rtlCol="0">
            <a:spAutoFit/>
          </a:bodyPr>
          <a:lstStyle/>
          <a:p>
            <a:pPr marL="262890" indent="-262890" defTabSz="841248">
              <a:spcAft>
                <a:spcPts val="600"/>
              </a:spcAft>
              <a:buClr>
                <a:schemeClr val="accent5"/>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84 counties, 104 cities, 5 tribal nations</a:t>
            </a:r>
          </a:p>
          <a:p>
            <a:pPr marL="262890" indent="-262890" defTabSz="841248">
              <a:spcAft>
                <a:spcPts val="600"/>
              </a:spcAft>
              <a:buClr>
                <a:schemeClr val="accent5"/>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4 fatalities</a:t>
            </a:r>
          </a:p>
          <a:p>
            <a:pPr marL="262890" indent="-262890" defTabSz="841248">
              <a:spcAft>
                <a:spcPts val="600"/>
              </a:spcAft>
              <a:buClr>
                <a:schemeClr val="accent5"/>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Extended warning (days)</a:t>
            </a:r>
          </a:p>
          <a:p>
            <a:pPr marL="262890" indent="-262890" defTabSz="841248">
              <a:spcAft>
                <a:spcPts val="600"/>
              </a:spcAft>
              <a:buClr>
                <a:schemeClr val="accent5"/>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Extensive infrastructure  and agricultural impacts</a:t>
            </a:r>
          </a:p>
          <a:p>
            <a:pPr marL="262890" indent="-262890" defTabSz="841248">
              <a:spcAft>
                <a:spcPts val="600"/>
              </a:spcAft>
              <a:buClr>
                <a:schemeClr val="accent5"/>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Delayed patient care</a:t>
            </a:r>
          </a:p>
          <a:p>
            <a:pPr marL="262890" indent="-262890" defTabSz="841248">
              <a:spcAft>
                <a:spcPts val="600"/>
              </a:spcAft>
              <a:buClr>
                <a:schemeClr val="accent5"/>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Multiple sequential disasters complicated response</a:t>
            </a:r>
          </a:p>
          <a:p>
            <a:pPr marL="262890" indent="-262890" defTabSz="841248">
              <a:spcAft>
                <a:spcPts val="600"/>
              </a:spcAft>
              <a:buClr>
                <a:schemeClr val="accent5"/>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Costliest inland flood in US history</a:t>
            </a:r>
            <a:endParaRPr lang="en-US" sz="1600">
              <a:latin typeface="Avenir Next LT Pro" panose="020B0504020202020204" pitchFamily="34" charset="0"/>
            </a:endParaRPr>
          </a:p>
        </p:txBody>
      </p:sp>
      <p:sp>
        <p:nvSpPr>
          <p:cNvPr id="5" name="TextBox 4">
            <a:extLst>
              <a:ext uri="{FF2B5EF4-FFF2-40B4-BE49-F238E27FC236}">
                <a16:creationId xmlns:a16="http://schemas.microsoft.com/office/drawing/2014/main" id="{97855247-BE5E-87CA-8FF3-B738E65C8107}"/>
              </a:ext>
            </a:extLst>
          </p:cNvPr>
          <p:cNvSpPr txBox="1"/>
          <p:nvPr/>
        </p:nvSpPr>
        <p:spPr>
          <a:xfrm>
            <a:off x="8778610" y="2676568"/>
            <a:ext cx="2575190" cy="3045898"/>
          </a:xfrm>
          <a:prstGeom prst="rect">
            <a:avLst/>
          </a:prstGeom>
          <a:noFill/>
          <a:ln w="19050">
            <a:solidFill>
              <a:schemeClr val="accent6"/>
            </a:solidFill>
          </a:ln>
        </p:spPr>
        <p:txBody>
          <a:bodyPr wrap="square" rtlCol="0">
            <a:spAutoFit/>
          </a:bodyPr>
          <a:lstStyle/>
          <a:p>
            <a:pPr marL="262890" indent="-262890" defTabSz="841248">
              <a:spcAft>
                <a:spcPts val="600"/>
              </a:spcAft>
              <a:buClr>
                <a:schemeClr val="accent6"/>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4 counties</a:t>
            </a:r>
          </a:p>
          <a:p>
            <a:pPr marL="262890" indent="-262890" defTabSz="841248">
              <a:spcAft>
                <a:spcPts val="600"/>
              </a:spcAft>
              <a:buClr>
                <a:schemeClr val="accent6"/>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20-22 fatalities</a:t>
            </a:r>
          </a:p>
          <a:p>
            <a:pPr marL="262890" indent="-262890" defTabSz="841248">
              <a:spcAft>
                <a:spcPts val="600"/>
              </a:spcAft>
              <a:buClr>
                <a:schemeClr val="accent6"/>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Little to no warning</a:t>
            </a:r>
          </a:p>
          <a:p>
            <a:pPr marL="262890" indent="-262890" defTabSz="841248">
              <a:spcAft>
                <a:spcPts val="600"/>
              </a:spcAft>
              <a:buClr>
                <a:schemeClr val="accent6"/>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Extensive infrastructure impacts</a:t>
            </a:r>
          </a:p>
          <a:p>
            <a:pPr marL="262890" indent="-262890" defTabSz="841248">
              <a:spcAft>
                <a:spcPts val="600"/>
              </a:spcAft>
              <a:buClr>
                <a:schemeClr val="accent6"/>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Delayed patient care</a:t>
            </a:r>
          </a:p>
          <a:p>
            <a:pPr marL="262890" indent="-262890" defTabSz="841248">
              <a:spcAft>
                <a:spcPts val="600"/>
              </a:spcAft>
              <a:buClr>
                <a:schemeClr val="accent6"/>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Response complicated by COVID-19</a:t>
            </a:r>
          </a:p>
          <a:p>
            <a:pPr marL="262890" indent="-262890" defTabSz="841248">
              <a:spcAft>
                <a:spcPts val="600"/>
              </a:spcAft>
              <a:buClr>
                <a:schemeClr val="accent6"/>
              </a:buClr>
              <a:buFont typeface="Arial" panose="020B0604020202020204" pitchFamily="34" charset="0"/>
              <a:buChar char="•"/>
            </a:pPr>
            <a:r>
              <a:rPr lang="en-US" sz="1472" kern="1200">
                <a:solidFill>
                  <a:schemeClr val="tx1"/>
                </a:solidFill>
                <a:latin typeface="Avenir Next LT Pro" panose="020B0504020202020204" pitchFamily="34" charset="0"/>
                <a:ea typeface="+mn-ea"/>
                <a:cs typeface="+mn-cs"/>
              </a:rPr>
              <a:t>One of Tennessee’s deadliest natural disasters</a:t>
            </a:r>
            <a:endParaRPr lang="en-US" sz="1600">
              <a:latin typeface="Avenir Next LT Pro" panose="020B0504020202020204" pitchFamily="34" charset="0"/>
            </a:endParaRPr>
          </a:p>
        </p:txBody>
      </p:sp>
      <p:sp>
        <p:nvSpPr>
          <p:cNvPr id="6" name="Rectangle 5">
            <a:extLst>
              <a:ext uri="{FF2B5EF4-FFF2-40B4-BE49-F238E27FC236}">
                <a16:creationId xmlns:a16="http://schemas.microsoft.com/office/drawing/2014/main" id="{3FB1D7A5-6909-5655-BE35-72EB316C0EA8}"/>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with low confidence">
            <a:extLst>
              <a:ext uri="{FF2B5EF4-FFF2-40B4-BE49-F238E27FC236}">
                <a16:creationId xmlns:a16="http://schemas.microsoft.com/office/drawing/2014/main" id="{FEFDAEEA-F2D2-D299-E0EC-41A36078F383}"/>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360260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133CB7-D132-A4F3-6EFD-1280906D3EC7}"/>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dirty="0">
                <a:solidFill>
                  <a:schemeClr val="tx1"/>
                </a:solidFill>
                <a:latin typeface="+mj-lt"/>
                <a:ea typeface="+mj-ea"/>
                <a:cs typeface="+mj-cs"/>
              </a:rPr>
              <a:t>Simulation Results</a:t>
            </a:r>
          </a:p>
        </p:txBody>
      </p:sp>
      <p:sp>
        <p:nvSpPr>
          <p:cNvPr id="3" name="Text Placeholder 2">
            <a:extLst>
              <a:ext uri="{FF2B5EF4-FFF2-40B4-BE49-F238E27FC236}">
                <a16:creationId xmlns:a16="http://schemas.microsoft.com/office/drawing/2014/main" id="{5F32D984-CB92-ADF1-E1DF-31B6EDD37201}"/>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222182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DD6A64-ADED-44A3-9A78-2AF26BFC22A7}"/>
              </a:ext>
            </a:extLst>
          </p:cNvPr>
          <p:cNvSpPr>
            <a:spLocks noGrp="1"/>
          </p:cNvSpPr>
          <p:nvPr>
            <p:ph type="title"/>
          </p:nvPr>
        </p:nvSpPr>
        <p:spPr>
          <a:xfrm>
            <a:off x="5297762" y="329184"/>
            <a:ext cx="6251110" cy="1783080"/>
          </a:xfrm>
        </p:spPr>
        <p:txBody>
          <a:bodyPr anchor="b">
            <a:normAutofit/>
          </a:bodyPr>
          <a:lstStyle/>
          <a:p>
            <a:r>
              <a:rPr lang="en-US" sz="5400"/>
              <a:t>Complex Systems</a:t>
            </a:r>
          </a:p>
        </p:txBody>
      </p:sp>
      <p:pic>
        <p:nvPicPr>
          <p:cNvPr id="5" name="Picture 4" descr="Blue blocks and networks technology background">
            <a:extLst>
              <a:ext uri="{FF2B5EF4-FFF2-40B4-BE49-F238E27FC236}">
                <a16:creationId xmlns:a16="http://schemas.microsoft.com/office/drawing/2014/main" id="{46514D79-4344-4052-BBA2-18DAA29DF886}"/>
              </a:ext>
            </a:extLst>
          </p:cNvPr>
          <p:cNvPicPr>
            <a:picLocks noChangeAspect="1"/>
          </p:cNvPicPr>
          <p:nvPr/>
        </p:nvPicPr>
        <p:blipFill rotWithShape="1">
          <a:blip r:embed="rId3"/>
          <a:srcRect l="16045" r="457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6966BB-39B6-4DC4-BABE-3E8E2D036634}"/>
              </a:ext>
            </a:extLst>
          </p:cNvPr>
          <p:cNvSpPr>
            <a:spLocks noGrp="1"/>
          </p:cNvSpPr>
          <p:nvPr>
            <p:ph idx="1"/>
          </p:nvPr>
        </p:nvSpPr>
        <p:spPr>
          <a:xfrm>
            <a:off x="5297762" y="2706624"/>
            <a:ext cx="6251110" cy="3483864"/>
          </a:xfrm>
        </p:spPr>
        <p:txBody>
          <a:bodyPr vert="horz" lIns="91440" tIns="45720" rIns="91440" bIns="45720" rtlCol="0">
            <a:normAutofit/>
          </a:bodyPr>
          <a:lstStyle/>
          <a:p>
            <a:r>
              <a:rPr lang="en-US" sz="2000"/>
              <a:t>Complex adaptive systems (CAS) – many individual elements interacting on a micro-level in a dynamic and non-linear manner to affect the system behavior</a:t>
            </a:r>
          </a:p>
          <a:p>
            <a:pPr lvl="1"/>
            <a:r>
              <a:rPr lang="en-US" sz="2000"/>
              <a:t>Distributed control</a:t>
            </a:r>
          </a:p>
          <a:p>
            <a:pPr lvl="1"/>
            <a:r>
              <a:rPr lang="en-US" sz="2000"/>
              <a:t>Non-linearity</a:t>
            </a:r>
          </a:p>
          <a:p>
            <a:pPr lvl="1"/>
            <a:r>
              <a:rPr lang="en-US" sz="2000"/>
              <a:t>Diversity</a:t>
            </a:r>
          </a:p>
          <a:p>
            <a:pPr lvl="1"/>
            <a:r>
              <a:rPr lang="en-US" sz="2000"/>
              <a:t>Emergent behavior/order</a:t>
            </a:r>
          </a:p>
          <a:p>
            <a:pPr lvl="1"/>
            <a:r>
              <a:rPr lang="en-US" sz="2000"/>
              <a:t>Connectivity</a:t>
            </a:r>
          </a:p>
          <a:p>
            <a:pPr lvl="1"/>
            <a:r>
              <a:rPr lang="en-US" sz="2000"/>
              <a:t>State of paradox</a:t>
            </a:r>
          </a:p>
        </p:txBody>
      </p:sp>
      <p:sp>
        <p:nvSpPr>
          <p:cNvPr id="4" name="Rectangle 3">
            <a:extLst>
              <a:ext uri="{FF2B5EF4-FFF2-40B4-BE49-F238E27FC236}">
                <a16:creationId xmlns:a16="http://schemas.microsoft.com/office/drawing/2014/main" id="{FB507B29-9D77-FC03-43C5-8371E44F9E03}"/>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low confidence">
            <a:extLst>
              <a:ext uri="{FF2B5EF4-FFF2-40B4-BE49-F238E27FC236}">
                <a16:creationId xmlns:a16="http://schemas.microsoft.com/office/drawing/2014/main" id="{40976888-9677-AA28-34B2-6A6FDA6DE9B2}"/>
              </a:ext>
            </a:extLst>
          </p:cNvPr>
          <p:cNvPicPr>
            <a:picLocks noChangeAspect="1"/>
          </p:cNvPicPr>
          <p:nvPr/>
        </p:nvPicPr>
        <p:blipFill rotWithShape="1">
          <a:blip r:embed="rId4"/>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2770184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diagram of a medical system&#10;&#10;Description automatically generated">
            <a:extLst>
              <a:ext uri="{FF2B5EF4-FFF2-40B4-BE49-F238E27FC236}">
                <a16:creationId xmlns:a16="http://schemas.microsoft.com/office/drawing/2014/main" id="{45D21CE3-844B-6E19-B5E0-9B8BEE2639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7604" y="643466"/>
            <a:ext cx="10316792" cy="5571067"/>
          </a:xfrm>
          <a:prstGeom prst="rect">
            <a:avLst/>
          </a:prstGeom>
        </p:spPr>
      </p:pic>
      <p:sp>
        <p:nvSpPr>
          <p:cNvPr id="2" name="Rectangle 1">
            <a:extLst>
              <a:ext uri="{FF2B5EF4-FFF2-40B4-BE49-F238E27FC236}">
                <a16:creationId xmlns:a16="http://schemas.microsoft.com/office/drawing/2014/main" id="{66CD2AAE-D438-0111-42C8-FBDB9687499B}"/>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with low confidence">
            <a:extLst>
              <a:ext uri="{FF2B5EF4-FFF2-40B4-BE49-F238E27FC236}">
                <a16:creationId xmlns:a16="http://schemas.microsoft.com/office/drawing/2014/main" id="{4AF63B01-6432-B561-17AD-86AC4C4B0477}"/>
              </a:ext>
            </a:extLst>
          </p:cNvPr>
          <p:cNvPicPr>
            <a:picLocks noChangeAspect="1"/>
          </p:cNvPicPr>
          <p:nvPr/>
        </p:nvPicPr>
        <p:blipFill rotWithShape="1">
          <a:blip r:embed="rId4"/>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1523141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c 21">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1D4EBCE-5EBD-142D-42B8-F094C6C924A2}"/>
              </a:ext>
            </a:extLst>
          </p:cNvPr>
          <p:cNvSpPr>
            <a:spLocks noGrp="1"/>
          </p:cNvSpPr>
          <p:nvPr>
            <p:ph type="title"/>
          </p:nvPr>
        </p:nvSpPr>
        <p:spPr>
          <a:xfrm>
            <a:off x="126663" y="1898728"/>
            <a:ext cx="4467792" cy="3060541"/>
          </a:xfrm>
        </p:spPr>
        <p:txBody>
          <a:bodyPr vert="horz" lIns="91440" tIns="45720" rIns="91440" bIns="45720" rtlCol="0" anchor="b">
            <a:normAutofit/>
          </a:bodyPr>
          <a:lstStyle/>
          <a:p>
            <a:pPr algn="ctr"/>
            <a:r>
              <a:rPr lang="en-US" sz="5100" kern="1200" dirty="0">
                <a:solidFill>
                  <a:srgbClr val="FFFFFF"/>
                </a:solidFill>
                <a:latin typeface="+mj-lt"/>
                <a:ea typeface="+mj-ea"/>
                <a:cs typeface="+mj-cs"/>
              </a:rPr>
              <a:t>Functional Elements, Key Factors, and Variables</a:t>
            </a:r>
          </a:p>
        </p:txBody>
      </p:sp>
      <p:sp>
        <p:nvSpPr>
          <p:cNvPr id="6" name="Oval 5">
            <a:extLst>
              <a:ext uri="{FF2B5EF4-FFF2-40B4-BE49-F238E27FC236}">
                <a16:creationId xmlns:a16="http://schemas.microsoft.com/office/drawing/2014/main" id="{AF79508D-98D8-8F6B-FEE7-4ABCE54A3800}"/>
              </a:ext>
            </a:extLst>
          </p:cNvPr>
          <p:cNvSpPr/>
          <p:nvPr/>
        </p:nvSpPr>
        <p:spPr>
          <a:xfrm>
            <a:off x="5138058" y="366810"/>
            <a:ext cx="6302828" cy="612438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key factors&#10;&#10;Description automatically generated">
            <a:extLst>
              <a:ext uri="{FF2B5EF4-FFF2-40B4-BE49-F238E27FC236}">
                <a16:creationId xmlns:a16="http://schemas.microsoft.com/office/drawing/2014/main" id="{17042C6E-9119-E3E0-A8CD-3CB4407BEFE9}"/>
              </a:ext>
            </a:extLst>
          </p:cNvPr>
          <p:cNvPicPr>
            <a:picLocks noChangeAspect="1"/>
          </p:cNvPicPr>
          <p:nvPr/>
        </p:nvPicPr>
        <p:blipFill>
          <a:blip r:embed="rId3"/>
          <a:stretch>
            <a:fillRect/>
          </a:stretch>
        </p:blipFill>
        <p:spPr>
          <a:xfrm>
            <a:off x="4665384" y="1377486"/>
            <a:ext cx="7294272" cy="4103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282E44D7-7CB6-633C-A5B1-D69163B6D30C}"/>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with low confidence">
            <a:extLst>
              <a:ext uri="{FF2B5EF4-FFF2-40B4-BE49-F238E27FC236}">
                <a16:creationId xmlns:a16="http://schemas.microsoft.com/office/drawing/2014/main" id="{D00E5D42-388B-569A-7B4E-82CDAAF5B2E2}"/>
              </a:ext>
            </a:extLst>
          </p:cNvPr>
          <p:cNvPicPr>
            <a:picLocks noChangeAspect="1"/>
          </p:cNvPicPr>
          <p:nvPr/>
        </p:nvPicPr>
        <p:blipFill rotWithShape="1">
          <a:blip r:embed="rId4"/>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2185285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6F10A-DA93-BD6C-3839-6EDEBC923CFC}"/>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5600" kern="1200">
                <a:solidFill>
                  <a:schemeClr val="tx1"/>
                </a:solidFill>
                <a:latin typeface="+mj-lt"/>
                <a:ea typeface="+mj-ea"/>
                <a:cs typeface="+mj-cs"/>
              </a:rPr>
              <a:t>List of User-Modifiable Input Values</a:t>
            </a:r>
          </a:p>
        </p:txBody>
      </p:sp>
      <p:sp>
        <p:nvSpPr>
          <p:cNvPr id="1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E5729571-277A-149A-5E2F-C8F1978718CE}"/>
              </a:ext>
            </a:extLst>
          </p:cNvPr>
          <p:cNvGraphicFramePr>
            <a:graphicFrameLocks noGrp="1"/>
          </p:cNvGraphicFramePr>
          <p:nvPr>
            <p:extLst>
              <p:ext uri="{D42A27DB-BD31-4B8C-83A1-F6EECF244321}">
                <p14:modId xmlns:p14="http://schemas.microsoft.com/office/powerpoint/2010/main" val="207862050"/>
              </p:ext>
            </p:extLst>
          </p:nvPr>
        </p:nvGraphicFramePr>
        <p:xfrm>
          <a:off x="319263" y="2392537"/>
          <a:ext cx="11548875" cy="3739896"/>
        </p:xfrm>
        <a:graphic>
          <a:graphicData uri="http://schemas.openxmlformats.org/drawingml/2006/table">
            <a:tbl>
              <a:tblPr firstRow="1" firstCol="1" bandRow="1">
                <a:tableStyleId>{21E4AEA4-8DFA-4A89-87EB-49C32662AFE0}</a:tableStyleId>
              </a:tblPr>
              <a:tblGrid>
                <a:gridCol w="2316614">
                  <a:extLst>
                    <a:ext uri="{9D8B030D-6E8A-4147-A177-3AD203B41FA5}">
                      <a16:colId xmlns:a16="http://schemas.microsoft.com/office/drawing/2014/main" val="2827621957"/>
                    </a:ext>
                  </a:extLst>
                </a:gridCol>
                <a:gridCol w="1424783">
                  <a:extLst>
                    <a:ext uri="{9D8B030D-6E8A-4147-A177-3AD203B41FA5}">
                      <a16:colId xmlns:a16="http://schemas.microsoft.com/office/drawing/2014/main" val="1065978592"/>
                    </a:ext>
                  </a:extLst>
                </a:gridCol>
                <a:gridCol w="1372782">
                  <a:extLst>
                    <a:ext uri="{9D8B030D-6E8A-4147-A177-3AD203B41FA5}">
                      <a16:colId xmlns:a16="http://schemas.microsoft.com/office/drawing/2014/main" val="4000774981"/>
                    </a:ext>
                  </a:extLst>
                </a:gridCol>
                <a:gridCol w="6434696">
                  <a:extLst>
                    <a:ext uri="{9D8B030D-6E8A-4147-A177-3AD203B41FA5}">
                      <a16:colId xmlns:a16="http://schemas.microsoft.com/office/drawing/2014/main" val="2067893384"/>
                    </a:ext>
                  </a:extLst>
                </a:gridCol>
              </a:tblGrid>
              <a:tr h="274312">
                <a:tc>
                  <a:txBody>
                    <a:bodyPr/>
                    <a:lstStyle/>
                    <a:p>
                      <a:pPr marL="0" marR="0">
                        <a:lnSpc>
                          <a:spcPct val="107000"/>
                        </a:lnSpc>
                        <a:spcBef>
                          <a:spcPts val="0"/>
                        </a:spcBef>
                        <a:spcAft>
                          <a:spcPts val="0"/>
                        </a:spcAft>
                      </a:pPr>
                      <a:r>
                        <a:rPr lang="en-US" sz="2000">
                          <a:effectLst/>
                        </a:rPr>
                        <a:t>Name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Type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Value*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Operational definition</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994548896"/>
                  </a:ext>
                </a:extLst>
              </a:tr>
              <a:tr h="274312">
                <a:tc>
                  <a:txBody>
                    <a:bodyPr/>
                    <a:lstStyle/>
                    <a:p>
                      <a:pPr marL="0" marR="0">
                        <a:lnSpc>
                          <a:spcPct val="107000"/>
                        </a:lnSpc>
                        <a:spcBef>
                          <a:spcPts val="0"/>
                        </a:spcBef>
                        <a:spcAft>
                          <a:spcPts val="0"/>
                        </a:spcAft>
                      </a:pPr>
                      <a:r>
                        <a:rPr lang="en-US" sz="2000">
                          <a:effectLst/>
                        </a:rPr>
                        <a:t>Trust</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Factor</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Interorganizational trust</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1202429580"/>
                  </a:ext>
                </a:extLst>
              </a:tr>
              <a:tr h="274312">
                <a:tc>
                  <a:txBody>
                    <a:bodyPr/>
                    <a:lstStyle/>
                    <a:p>
                      <a:pPr marL="0" marR="0">
                        <a:lnSpc>
                          <a:spcPct val="107000"/>
                        </a:lnSpc>
                        <a:spcBef>
                          <a:spcPts val="0"/>
                        </a:spcBef>
                        <a:spcAft>
                          <a:spcPts val="0"/>
                        </a:spcAft>
                      </a:pPr>
                      <a:r>
                        <a:rPr lang="en-US" sz="2000">
                          <a:effectLst/>
                        </a:rPr>
                        <a:t>Resilience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Factor</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Community resilience</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1075293680"/>
                  </a:ext>
                </a:extLst>
              </a:tr>
              <a:tr h="274312">
                <a:tc>
                  <a:txBody>
                    <a:bodyPr/>
                    <a:lstStyle/>
                    <a:p>
                      <a:pPr marL="0" marR="0">
                        <a:lnSpc>
                          <a:spcPct val="107000"/>
                        </a:lnSpc>
                        <a:spcBef>
                          <a:spcPts val="0"/>
                        </a:spcBef>
                        <a:spcAft>
                          <a:spcPts val="0"/>
                        </a:spcAft>
                      </a:pPr>
                      <a:r>
                        <a:rPr lang="en-US" sz="2000">
                          <a:effectLst/>
                        </a:rPr>
                        <a:t>Communication</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Factor</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Effectiveness of communication among organizations</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3629373418"/>
                  </a:ext>
                </a:extLst>
              </a:tr>
              <a:tr h="274312">
                <a:tc>
                  <a:txBody>
                    <a:bodyPr/>
                    <a:lstStyle/>
                    <a:p>
                      <a:pPr marL="0" marR="0">
                        <a:lnSpc>
                          <a:spcPct val="107000"/>
                        </a:lnSpc>
                        <a:spcBef>
                          <a:spcPts val="0"/>
                        </a:spcBef>
                        <a:spcAft>
                          <a:spcPts val="0"/>
                        </a:spcAft>
                      </a:pPr>
                      <a:r>
                        <a:rPr lang="en-US" sz="2000">
                          <a:effectLst/>
                        </a:rPr>
                        <a:t>Preparation</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Factor</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Degree of disaster planning and activities prior to an event</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3417134350"/>
                  </a:ext>
                </a:extLst>
              </a:tr>
              <a:tr h="274312">
                <a:tc>
                  <a:txBody>
                    <a:bodyPr/>
                    <a:lstStyle/>
                    <a:p>
                      <a:pPr marL="0" marR="0">
                        <a:lnSpc>
                          <a:spcPct val="107000"/>
                        </a:lnSpc>
                        <a:spcBef>
                          <a:spcPts val="0"/>
                        </a:spcBef>
                        <a:spcAft>
                          <a:spcPts val="0"/>
                        </a:spcAft>
                      </a:pPr>
                      <a:r>
                        <a:rPr lang="en-US" sz="2000">
                          <a:effectLst/>
                        </a:rPr>
                        <a:t>Relationships</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Factor</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Formal and informal relationships among organizations</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1726583755"/>
                  </a:ext>
                </a:extLst>
              </a:tr>
              <a:tr h="274312">
                <a:tc>
                  <a:txBody>
                    <a:bodyPr/>
                    <a:lstStyle/>
                    <a:p>
                      <a:pPr marL="0" marR="0">
                        <a:lnSpc>
                          <a:spcPct val="107000"/>
                        </a:lnSpc>
                        <a:spcBef>
                          <a:spcPts val="0"/>
                        </a:spcBef>
                        <a:spcAft>
                          <a:spcPts val="0"/>
                        </a:spcAft>
                      </a:pPr>
                      <a:r>
                        <a:rPr lang="en-US" sz="2000">
                          <a:effectLst/>
                        </a:rPr>
                        <a:t>Experience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Factor</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Prior experience with similar events</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2514286415"/>
                  </a:ext>
                </a:extLst>
              </a:tr>
              <a:tr h="274312">
                <a:tc>
                  <a:txBody>
                    <a:bodyPr/>
                    <a:lstStyle/>
                    <a:p>
                      <a:pPr marL="0" marR="0">
                        <a:lnSpc>
                          <a:spcPct val="107000"/>
                        </a:lnSpc>
                        <a:spcBef>
                          <a:spcPts val="0"/>
                        </a:spcBef>
                        <a:spcAft>
                          <a:spcPts val="0"/>
                        </a:spcAft>
                      </a:pPr>
                      <a:r>
                        <a:rPr lang="en-US" sz="2000">
                          <a:effectLst/>
                        </a:rPr>
                        <a:t>Demographic Data</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Variable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dirty="0">
                          <a:effectLst/>
                        </a:rPr>
                        <a:t>Population data, i.e., socioeconomics and location</a:t>
                      </a:r>
                      <a:endParaRPr lang="en-US" sz="2000" dirty="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1195105694"/>
                  </a:ext>
                </a:extLst>
              </a:tr>
              <a:tr h="274312">
                <a:tc>
                  <a:txBody>
                    <a:bodyPr/>
                    <a:lstStyle/>
                    <a:p>
                      <a:pPr marL="0" marR="0">
                        <a:lnSpc>
                          <a:spcPct val="107000"/>
                        </a:lnSpc>
                        <a:spcBef>
                          <a:spcPts val="0"/>
                        </a:spcBef>
                        <a:spcAft>
                          <a:spcPts val="0"/>
                        </a:spcAft>
                      </a:pPr>
                      <a:r>
                        <a:rPr lang="en-US" sz="2000">
                          <a:effectLst/>
                        </a:rPr>
                        <a:t>Response Input</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Variable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Ability to respond to an event</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530548782"/>
                  </a:ext>
                </a:extLst>
              </a:tr>
              <a:tr h="274312">
                <a:tc>
                  <a:txBody>
                    <a:bodyPr/>
                    <a:lstStyle/>
                    <a:p>
                      <a:pPr marL="0" marR="0">
                        <a:lnSpc>
                          <a:spcPct val="107000"/>
                        </a:lnSpc>
                        <a:spcBef>
                          <a:spcPts val="0"/>
                        </a:spcBef>
                        <a:spcAft>
                          <a:spcPts val="0"/>
                        </a:spcAft>
                      </a:pPr>
                      <a:r>
                        <a:rPr lang="en-US" sz="2000">
                          <a:effectLst/>
                        </a:rPr>
                        <a:t>Resources</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Variable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Availability of resources</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2797227557"/>
                  </a:ext>
                </a:extLst>
              </a:tr>
              <a:tr h="274312">
                <a:tc>
                  <a:txBody>
                    <a:bodyPr/>
                    <a:lstStyle/>
                    <a:p>
                      <a:pPr marL="0" marR="0">
                        <a:lnSpc>
                          <a:spcPct val="107000"/>
                        </a:lnSpc>
                        <a:spcBef>
                          <a:spcPts val="0"/>
                        </a:spcBef>
                        <a:spcAft>
                          <a:spcPts val="0"/>
                        </a:spcAft>
                      </a:pPr>
                      <a:r>
                        <a:rPr lang="en-US" sz="2000">
                          <a:effectLst/>
                        </a:rPr>
                        <a:t>Disaster Severity</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Variable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Relative impact of event on the community</a:t>
                      </a:r>
                      <a:endParaRPr lang="en-US" sz="200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255441953"/>
                  </a:ext>
                </a:extLst>
              </a:tr>
              <a:tr h="274312">
                <a:tc>
                  <a:txBody>
                    <a:bodyPr/>
                    <a:lstStyle/>
                    <a:p>
                      <a:pPr marL="0" marR="0">
                        <a:lnSpc>
                          <a:spcPct val="107000"/>
                        </a:lnSpc>
                        <a:spcBef>
                          <a:spcPts val="0"/>
                        </a:spcBef>
                        <a:spcAft>
                          <a:spcPts val="0"/>
                        </a:spcAft>
                      </a:pPr>
                      <a:r>
                        <a:rPr lang="en-US" sz="2000">
                          <a:effectLst/>
                        </a:rPr>
                        <a:t>Lead Time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Variable</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endParaRPr>
                    </a:p>
                  </a:txBody>
                  <a:tcPr marL="90904" marR="90904" marT="0" marB="0"/>
                </a:tc>
                <a:tc>
                  <a:txBody>
                    <a:bodyPr/>
                    <a:lstStyle/>
                    <a:p>
                      <a:pPr marL="0" marR="0">
                        <a:lnSpc>
                          <a:spcPct val="107000"/>
                        </a:lnSpc>
                        <a:spcBef>
                          <a:spcPts val="0"/>
                        </a:spcBef>
                        <a:spcAft>
                          <a:spcPts val="0"/>
                        </a:spcAft>
                      </a:pPr>
                      <a:r>
                        <a:rPr lang="en-US" sz="2000" dirty="0">
                          <a:effectLst/>
                        </a:rPr>
                        <a:t>Amount of advanced notice for event</a:t>
                      </a:r>
                      <a:endParaRPr lang="en-US" sz="2000" dirty="0">
                        <a:effectLst/>
                        <a:latin typeface="Calibri" panose="020F0502020204030204" pitchFamily="34" charset="0"/>
                        <a:ea typeface="Calibri" panose="020F0502020204030204" pitchFamily="34" charset="0"/>
                      </a:endParaRPr>
                    </a:p>
                  </a:txBody>
                  <a:tcPr marL="90904" marR="90904" marT="0" marB="0"/>
                </a:tc>
                <a:extLst>
                  <a:ext uri="{0D108BD9-81ED-4DB2-BD59-A6C34878D82A}">
                    <a16:rowId xmlns:a16="http://schemas.microsoft.com/office/drawing/2014/main" val="118698944"/>
                  </a:ext>
                </a:extLst>
              </a:tr>
            </a:tbl>
          </a:graphicData>
        </a:graphic>
      </p:graphicFrame>
      <p:sp>
        <p:nvSpPr>
          <p:cNvPr id="4" name="Rectangle 3">
            <a:extLst>
              <a:ext uri="{FF2B5EF4-FFF2-40B4-BE49-F238E27FC236}">
                <a16:creationId xmlns:a16="http://schemas.microsoft.com/office/drawing/2014/main" id="{F6B4D415-D717-B1DA-9AE5-117E6FFB0AF4}"/>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with low confidence">
            <a:extLst>
              <a:ext uri="{FF2B5EF4-FFF2-40B4-BE49-F238E27FC236}">
                <a16:creationId xmlns:a16="http://schemas.microsoft.com/office/drawing/2014/main" id="{7878DABC-0D2B-BF38-D292-851AE740D156}"/>
              </a:ext>
            </a:extLst>
          </p:cNvPr>
          <p:cNvPicPr>
            <a:picLocks noChangeAspect="1"/>
          </p:cNvPicPr>
          <p:nvPr/>
        </p:nvPicPr>
        <p:blipFill rotWithShape="1">
          <a:blip r:embed="rId3"/>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3668207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CCBCE4-9BA8-4179-99BF-6866C0BF6A51}"/>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4800" kern="1200" spc="150" dirty="0">
                <a:solidFill>
                  <a:schemeClr val="tx1"/>
                </a:solidFill>
                <a:latin typeface="+mj-lt"/>
                <a:ea typeface="+mj-ea"/>
                <a:cs typeface="+mj-cs"/>
              </a:rPr>
              <a:t>Public Health Preparedness: SD Model</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Diagram&#10;&#10;Description automatically generated">
            <a:extLst>
              <a:ext uri="{FF2B5EF4-FFF2-40B4-BE49-F238E27FC236}">
                <a16:creationId xmlns:a16="http://schemas.microsoft.com/office/drawing/2014/main" id="{B41A5369-26F3-460C-91D9-636CA2560C24}"/>
              </a:ext>
            </a:extLst>
          </p:cNvPr>
          <p:cNvPicPr>
            <a:picLocks noChangeAspect="1"/>
          </p:cNvPicPr>
          <p:nvPr/>
        </p:nvPicPr>
        <p:blipFill>
          <a:blip r:embed="rId3"/>
          <a:stretch>
            <a:fillRect/>
          </a:stretch>
        </p:blipFill>
        <p:spPr>
          <a:xfrm>
            <a:off x="882658" y="1854341"/>
            <a:ext cx="10426684" cy="4796276"/>
          </a:xfrm>
          <a:prstGeom prst="rect">
            <a:avLst/>
          </a:prstGeom>
        </p:spPr>
      </p:pic>
      <p:sp>
        <p:nvSpPr>
          <p:cNvPr id="3" name="Rectangle 2">
            <a:extLst>
              <a:ext uri="{FF2B5EF4-FFF2-40B4-BE49-F238E27FC236}">
                <a16:creationId xmlns:a16="http://schemas.microsoft.com/office/drawing/2014/main" id="{761AD5B4-75A6-0019-544C-E15B5E646863}"/>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with low confidence">
            <a:extLst>
              <a:ext uri="{FF2B5EF4-FFF2-40B4-BE49-F238E27FC236}">
                <a16:creationId xmlns:a16="http://schemas.microsoft.com/office/drawing/2014/main" id="{8AB62C0D-47EA-C4DB-8C19-3A637BAF3759}"/>
              </a:ext>
            </a:extLst>
          </p:cNvPr>
          <p:cNvPicPr>
            <a:picLocks noChangeAspect="1"/>
          </p:cNvPicPr>
          <p:nvPr/>
        </p:nvPicPr>
        <p:blipFill rotWithShape="1">
          <a:blip r:embed="rId4"/>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1710621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Diagram&#10;&#10;Description automatically generated">
            <a:extLst>
              <a:ext uri="{FF2B5EF4-FFF2-40B4-BE49-F238E27FC236}">
                <a16:creationId xmlns:a16="http://schemas.microsoft.com/office/drawing/2014/main" id="{7A23CB99-9FE3-434A-8F08-54A7398F7CEA}"/>
              </a:ext>
            </a:extLst>
          </p:cNvPr>
          <p:cNvPicPr>
            <a:picLocks noGrp="1" noChangeAspect="1"/>
          </p:cNvPicPr>
          <p:nvPr>
            <p:ph idx="1"/>
          </p:nvPr>
        </p:nvPicPr>
        <p:blipFill>
          <a:blip r:embed="rId3"/>
          <a:stretch>
            <a:fillRect/>
          </a:stretch>
        </p:blipFill>
        <p:spPr>
          <a:xfrm>
            <a:off x="198783" y="2378286"/>
            <a:ext cx="11932249" cy="3460351"/>
          </a:xfrm>
          <a:prstGeom prst="rect">
            <a:avLst/>
          </a:prstGeom>
        </p:spPr>
      </p:pic>
      <p:sp>
        <p:nvSpPr>
          <p:cNvPr id="6" name="Title 1">
            <a:extLst>
              <a:ext uri="{FF2B5EF4-FFF2-40B4-BE49-F238E27FC236}">
                <a16:creationId xmlns:a16="http://schemas.microsoft.com/office/drawing/2014/main" id="{DFDEB6EE-4A84-78F2-F44F-8F94934B4128}"/>
              </a:ext>
            </a:extLst>
          </p:cNvPr>
          <p:cNvSpPr>
            <a:spLocks noGrp="1"/>
          </p:cNvSpPr>
          <p:nvPr>
            <p:ph type="title"/>
          </p:nvPr>
        </p:nvSpPr>
        <p:spPr>
          <a:xfrm>
            <a:off x="198783" y="642938"/>
            <a:ext cx="11807687" cy="746125"/>
          </a:xfrm>
        </p:spPr>
        <p:txBody>
          <a:bodyPr vert="horz" lIns="91440" tIns="45720" rIns="91440" bIns="45720" rtlCol="0" anchor="ctr">
            <a:noAutofit/>
          </a:bodyPr>
          <a:lstStyle/>
          <a:p>
            <a:pPr algn="ctr">
              <a:lnSpc>
                <a:spcPct val="80000"/>
              </a:lnSpc>
            </a:pPr>
            <a:r>
              <a:rPr lang="en-US" sz="3200" spc="150" dirty="0">
                <a:solidFill>
                  <a:schemeClr val="bg1"/>
                </a:solidFill>
              </a:rPr>
              <a:t>Patient Flow Through Health Care During a Disaster: DE Model</a:t>
            </a:r>
          </a:p>
        </p:txBody>
      </p:sp>
    </p:spTree>
    <p:extLst>
      <p:ext uri="{BB962C8B-B14F-4D97-AF65-F5344CB8AC3E}">
        <p14:creationId xmlns:p14="http://schemas.microsoft.com/office/powerpoint/2010/main" val="3482768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5F7909-1370-AC9B-415F-72A7B5C1E536}"/>
              </a:ext>
            </a:extLst>
          </p:cNvPr>
          <p:cNvSpPr>
            <a:spLocks noGrp="1"/>
          </p:cNvSpPr>
          <p:nvPr>
            <p:ph type="title"/>
          </p:nvPr>
        </p:nvSpPr>
        <p:spPr>
          <a:xfrm>
            <a:off x="838200" y="365125"/>
            <a:ext cx="10515600" cy="1325563"/>
          </a:xfrm>
        </p:spPr>
        <p:txBody>
          <a:bodyPr>
            <a:normAutofit/>
          </a:bodyPr>
          <a:lstStyle/>
          <a:p>
            <a:r>
              <a:rPr lang="en-US" sz="5400"/>
              <a:t>Results</a:t>
            </a:r>
          </a:p>
        </p:txBody>
      </p:sp>
      <p:sp>
        <p:nvSpPr>
          <p:cNvPr id="2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D9AEC6F-5E8D-AE26-B95F-E7CE077F9EFD}"/>
              </a:ext>
            </a:extLst>
          </p:cNvPr>
          <p:cNvGraphicFramePr>
            <a:graphicFrameLocks noGrp="1"/>
          </p:cNvGraphicFramePr>
          <p:nvPr>
            <p:ph idx="1"/>
            <p:extLst>
              <p:ext uri="{D42A27DB-BD31-4B8C-83A1-F6EECF244321}">
                <p14:modId xmlns:p14="http://schemas.microsoft.com/office/powerpoint/2010/main" val="87780937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AB55C8B7-C4E5-694E-7B96-88C6E6D43E8B}"/>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with low confidence">
            <a:extLst>
              <a:ext uri="{FF2B5EF4-FFF2-40B4-BE49-F238E27FC236}">
                <a16:creationId xmlns:a16="http://schemas.microsoft.com/office/drawing/2014/main" id="{CA5FD2EC-FE9B-A9E2-C0D6-B190E9BF544C}"/>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3342491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29613-8831-4432-A62D-24A970EF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CCFBC9-3399-7222-63B7-52361E491E9A}"/>
              </a:ext>
            </a:extLst>
          </p:cNvPr>
          <p:cNvPicPr>
            <a:picLocks noChangeAspect="1"/>
          </p:cNvPicPr>
          <p:nvPr/>
        </p:nvPicPr>
        <p:blipFill rotWithShape="1">
          <a:blip r:embed="rId3"/>
          <a:srcRect r="3257"/>
          <a:stretch/>
        </p:blipFill>
        <p:spPr>
          <a:xfrm>
            <a:off x="8838633" y="-1"/>
            <a:ext cx="3350507" cy="6857990"/>
          </a:xfrm>
          <a:prstGeom prst="rect">
            <a:avLst/>
          </a:prstGeom>
        </p:spPr>
      </p:pic>
      <p:sp>
        <p:nvSpPr>
          <p:cNvPr id="11" name="Rectangle 10">
            <a:extLst>
              <a:ext uri="{FF2B5EF4-FFF2-40B4-BE49-F238E27FC236}">
                <a16:creationId xmlns:a16="http://schemas.microsoft.com/office/drawing/2014/main" id="{2A4E0407-A637-4681-B905-C53E4216C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9744" y="685799"/>
            <a:ext cx="4232512"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A3048-2641-3FDD-D1C5-DB1E02A5AE9C}"/>
              </a:ext>
            </a:extLst>
          </p:cNvPr>
          <p:cNvSpPr>
            <a:spLocks noGrp="1"/>
          </p:cNvSpPr>
          <p:nvPr>
            <p:ph type="title"/>
          </p:nvPr>
        </p:nvSpPr>
        <p:spPr>
          <a:xfrm>
            <a:off x="4489597" y="1195378"/>
            <a:ext cx="3212806" cy="2546309"/>
          </a:xfrm>
        </p:spPr>
        <p:txBody>
          <a:bodyPr vert="horz" lIns="91440" tIns="45720" rIns="91440" bIns="45720" rtlCol="0" anchor="b">
            <a:normAutofit/>
          </a:bodyPr>
          <a:lstStyle/>
          <a:p>
            <a:pPr algn="ctr"/>
            <a:r>
              <a:rPr lang="en-US" sz="2800" kern="1200">
                <a:solidFill>
                  <a:srgbClr val="595959"/>
                </a:solidFill>
                <a:latin typeface="+mj-lt"/>
                <a:ea typeface="+mj-ea"/>
                <a:cs typeface="+mj-cs"/>
              </a:rPr>
              <a:t>Worst vs. Best Case System Configurations</a:t>
            </a:r>
          </a:p>
        </p:txBody>
      </p:sp>
      <p:pic>
        <p:nvPicPr>
          <p:cNvPr id="4" name="Picture 3">
            <a:extLst>
              <a:ext uri="{FF2B5EF4-FFF2-40B4-BE49-F238E27FC236}">
                <a16:creationId xmlns:a16="http://schemas.microsoft.com/office/drawing/2014/main" id="{B3B3D735-FC00-401A-CDE5-DE54BC81F1FF}"/>
              </a:ext>
            </a:extLst>
          </p:cNvPr>
          <p:cNvPicPr>
            <a:picLocks noChangeAspect="1"/>
          </p:cNvPicPr>
          <p:nvPr/>
        </p:nvPicPr>
        <p:blipFill rotWithShape="1">
          <a:blip r:embed="rId4"/>
          <a:srcRect l="3651"/>
          <a:stretch/>
        </p:blipFill>
        <p:spPr>
          <a:xfrm>
            <a:off x="0" y="0"/>
            <a:ext cx="3353367" cy="6858001"/>
          </a:xfrm>
          <a:prstGeom prst="rect">
            <a:avLst/>
          </a:prstGeom>
        </p:spPr>
      </p:pic>
    </p:spTree>
    <p:extLst>
      <p:ext uri="{BB962C8B-B14F-4D97-AF65-F5344CB8AC3E}">
        <p14:creationId xmlns:p14="http://schemas.microsoft.com/office/powerpoint/2010/main" val="375058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70D0B76-9A83-65D3-6324-82B55C8A9E34}"/>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algn="ctr"/>
            <a:r>
              <a:rPr lang="en-US" sz="4600" kern="1200">
                <a:solidFill>
                  <a:srgbClr val="FFFFFF"/>
                </a:solidFill>
                <a:latin typeface="+mj-lt"/>
                <a:ea typeface="+mj-ea"/>
                <a:cs typeface="+mj-cs"/>
              </a:rPr>
              <a:t>Healthcare and Emergency Response Needs Over Time, Best vs. Worst Case Scenarios</a:t>
            </a:r>
          </a:p>
        </p:txBody>
      </p:sp>
      <p:sp>
        <p:nvSpPr>
          <p:cNvPr id="15"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line, plot, diagram&#10;&#10;Description automatically generated">
            <a:extLst>
              <a:ext uri="{FF2B5EF4-FFF2-40B4-BE49-F238E27FC236}">
                <a16:creationId xmlns:a16="http://schemas.microsoft.com/office/drawing/2014/main" id="{55143D44-2C5D-FFE5-4E77-396BC69D1B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327" y="3134295"/>
            <a:ext cx="11507345" cy="3250825"/>
          </a:xfrm>
          <a:prstGeom prst="rect">
            <a:avLst/>
          </a:prstGeom>
        </p:spPr>
      </p:pic>
      <p:sp>
        <p:nvSpPr>
          <p:cNvPr id="4" name="Rectangle 3">
            <a:extLst>
              <a:ext uri="{FF2B5EF4-FFF2-40B4-BE49-F238E27FC236}">
                <a16:creationId xmlns:a16="http://schemas.microsoft.com/office/drawing/2014/main" id="{0E9B1B3F-B79D-C819-BC15-05A3E7AA6F39}"/>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with low confidence">
            <a:extLst>
              <a:ext uri="{FF2B5EF4-FFF2-40B4-BE49-F238E27FC236}">
                <a16:creationId xmlns:a16="http://schemas.microsoft.com/office/drawing/2014/main" id="{DD2CEF58-692D-5B7F-7ECD-CCEF99F0D772}"/>
              </a:ext>
            </a:extLst>
          </p:cNvPr>
          <p:cNvPicPr>
            <a:picLocks noChangeAspect="1"/>
          </p:cNvPicPr>
          <p:nvPr/>
        </p:nvPicPr>
        <p:blipFill rotWithShape="1">
          <a:blip r:embed="rId4"/>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3509699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67F378D-A000-47AE-83B2-D9954D8C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8E26863-5660-4928-984A-CA2CFC8F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647" y="746626"/>
            <a:ext cx="350803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6">
            <a:extLst>
              <a:ext uri="{FF2B5EF4-FFF2-40B4-BE49-F238E27FC236}">
                <a16:creationId xmlns:a16="http://schemas.microsoft.com/office/drawing/2014/main" id="{D7538F2A-6532-4E38-8354-21841B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0065" y="580586"/>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52F31131-35FC-4834-8E62-1D9DA3BE2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4148" y="746626"/>
            <a:ext cx="350803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E7AD7F70-85A5-463C-9B1F-3182B60F8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570" y="746626"/>
            <a:ext cx="3511296"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6">
            <a:extLst>
              <a:ext uri="{FF2B5EF4-FFF2-40B4-BE49-F238E27FC236}">
                <a16:creationId xmlns:a16="http://schemas.microsoft.com/office/drawing/2014/main" id="{E5F002A4-1B0E-473E-AD7B-8346FB83B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22924" y="2300232"/>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Freeform: Shape 23">
            <a:extLst>
              <a:ext uri="{FF2B5EF4-FFF2-40B4-BE49-F238E27FC236}">
                <a16:creationId xmlns:a16="http://schemas.microsoft.com/office/drawing/2014/main" id="{13AF7514-9DD7-4ADB-84DF-5D8B61E73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 y="4298302"/>
            <a:ext cx="12192000" cy="2559698"/>
          </a:xfrm>
          <a:custGeom>
            <a:avLst/>
            <a:gdLst>
              <a:gd name="connsiteX0" fmla="*/ 1462415 w 12192000"/>
              <a:gd name="connsiteY0" fmla="*/ 0 h 2685062"/>
              <a:gd name="connsiteX1" fmla="*/ 1494432 w 12192000"/>
              <a:gd name="connsiteY1" fmla="*/ 2457 h 2685062"/>
              <a:gd name="connsiteX2" fmla="*/ 1523667 w 12192000"/>
              <a:gd name="connsiteY2" fmla="*/ 11778 h 2685062"/>
              <a:gd name="connsiteX3" fmla="*/ 1523067 w 12192000"/>
              <a:gd name="connsiteY3" fmla="*/ 14207 h 2685062"/>
              <a:gd name="connsiteX4" fmla="*/ 1527695 w 12192000"/>
              <a:gd name="connsiteY4" fmla="*/ 15715 h 2685062"/>
              <a:gd name="connsiteX5" fmla="*/ 1532258 w 12192000"/>
              <a:gd name="connsiteY5" fmla="*/ 14518 h 2685062"/>
              <a:gd name="connsiteX6" fmla="*/ 1537796 w 12192000"/>
              <a:gd name="connsiteY6" fmla="*/ 16283 h 2685062"/>
              <a:gd name="connsiteX7" fmla="*/ 1553041 w 12192000"/>
              <a:gd name="connsiteY7" fmla="*/ 20452 h 2685062"/>
              <a:gd name="connsiteX8" fmla="*/ 1557495 w 12192000"/>
              <a:gd name="connsiteY8" fmla="*/ 25861 h 2685062"/>
              <a:gd name="connsiteX9" fmla="*/ 1617448 w 12192000"/>
              <a:gd name="connsiteY9" fmla="*/ 40977 h 2685062"/>
              <a:gd name="connsiteX10" fmla="*/ 1636697 w 12192000"/>
              <a:gd name="connsiteY10" fmla="*/ 39108 h 2685062"/>
              <a:gd name="connsiteX11" fmla="*/ 1657286 w 12192000"/>
              <a:gd name="connsiteY11" fmla="*/ 49000 h 2685062"/>
              <a:gd name="connsiteX12" fmla="*/ 1719191 w 12192000"/>
              <a:gd name="connsiteY12" fmla="*/ 56920 h 2685062"/>
              <a:gd name="connsiteX13" fmla="*/ 1787126 w 12192000"/>
              <a:gd name="connsiteY13" fmla="*/ 71960 h 2685062"/>
              <a:gd name="connsiteX14" fmla="*/ 1834555 w 12192000"/>
              <a:gd name="connsiteY14" fmla="*/ 86590 h 2685062"/>
              <a:gd name="connsiteX15" fmla="*/ 1966070 w 12192000"/>
              <a:gd name="connsiteY15" fmla="*/ 103987 h 2685062"/>
              <a:gd name="connsiteX16" fmla="*/ 2188582 w 12192000"/>
              <a:gd name="connsiteY16" fmla="*/ 124532 h 2685062"/>
              <a:gd name="connsiteX17" fmla="*/ 2234811 w 12192000"/>
              <a:gd name="connsiteY17" fmla="*/ 130739 h 2685062"/>
              <a:gd name="connsiteX18" fmla="*/ 2270005 w 12192000"/>
              <a:gd name="connsiteY18" fmla="*/ 143358 h 2685062"/>
              <a:gd name="connsiteX19" fmla="*/ 2274208 w 12192000"/>
              <a:gd name="connsiteY19" fmla="*/ 152634 h 2685062"/>
              <a:gd name="connsiteX20" fmla="*/ 2298905 w 12192000"/>
              <a:gd name="connsiteY20" fmla="*/ 157215 h 2685062"/>
              <a:gd name="connsiteX21" fmla="*/ 2304521 w 12192000"/>
              <a:gd name="connsiteY21" fmla="*/ 159957 h 2685062"/>
              <a:gd name="connsiteX22" fmla="*/ 2337696 w 12192000"/>
              <a:gd name="connsiteY22" fmla="*/ 174150 h 2685062"/>
              <a:gd name="connsiteX23" fmla="*/ 2432112 w 12192000"/>
              <a:gd name="connsiteY23" fmla="*/ 166646 h 2685062"/>
              <a:gd name="connsiteX24" fmla="*/ 2500149 w 12192000"/>
              <a:gd name="connsiteY24" fmla="*/ 168723 h 2685062"/>
              <a:gd name="connsiteX25" fmla="*/ 2504776 w 12192000"/>
              <a:gd name="connsiteY25" fmla="*/ 171455 h 2685062"/>
              <a:gd name="connsiteX26" fmla="*/ 2507358 w 12192000"/>
              <a:gd name="connsiteY26" fmla="*/ 177677 h 2685062"/>
              <a:gd name="connsiteX27" fmla="*/ 2518847 w 12192000"/>
              <a:gd name="connsiteY27" fmla="*/ 180936 h 2685062"/>
              <a:gd name="connsiteX28" fmla="*/ 2528864 w 12192000"/>
              <a:gd name="connsiteY28" fmla="*/ 188517 h 2685062"/>
              <a:gd name="connsiteX29" fmla="*/ 2938613 w 12192000"/>
              <a:gd name="connsiteY29" fmla="*/ 248764 h 2685062"/>
              <a:gd name="connsiteX30" fmla="*/ 3132513 w 12192000"/>
              <a:gd name="connsiteY30" fmla="*/ 229282 h 2685062"/>
              <a:gd name="connsiteX31" fmla="*/ 3208657 w 12192000"/>
              <a:gd name="connsiteY31" fmla="*/ 230814 h 2685062"/>
              <a:gd name="connsiteX32" fmla="*/ 3217904 w 12192000"/>
              <a:gd name="connsiteY32" fmla="*/ 237375 h 2685062"/>
              <a:gd name="connsiteX33" fmla="*/ 3330150 w 12192000"/>
              <a:gd name="connsiteY33" fmla="*/ 214762 h 2685062"/>
              <a:gd name="connsiteX34" fmla="*/ 3480527 w 12192000"/>
              <a:gd name="connsiteY34" fmla="*/ 231960 h 2685062"/>
              <a:gd name="connsiteX35" fmla="*/ 3591806 w 12192000"/>
              <a:gd name="connsiteY35" fmla="*/ 253003 h 2685062"/>
              <a:gd name="connsiteX36" fmla="*/ 3655143 w 12192000"/>
              <a:gd name="connsiteY36" fmla="*/ 261318 h 2685062"/>
              <a:gd name="connsiteX37" fmla="*/ 3700191 w 12192000"/>
              <a:gd name="connsiteY37" fmla="*/ 271235 h 2685062"/>
              <a:gd name="connsiteX38" fmla="*/ 3820459 w 12192000"/>
              <a:gd name="connsiteY38" fmla="*/ 275675 h 2685062"/>
              <a:gd name="connsiteX39" fmla="*/ 4022158 w 12192000"/>
              <a:gd name="connsiteY39" fmla="*/ 274341 h 2685062"/>
              <a:gd name="connsiteX40" fmla="*/ 4164508 w 12192000"/>
              <a:gd name="connsiteY40" fmla="*/ 309117 h 2685062"/>
              <a:gd name="connsiteX41" fmla="*/ 4246843 w 12192000"/>
              <a:gd name="connsiteY41" fmla="*/ 292417 h 2685062"/>
              <a:gd name="connsiteX42" fmla="*/ 4337133 w 12192000"/>
              <a:gd name="connsiteY42" fmla="*/ 304707 h 2685062"/>
              <a:gd name="connsiteX43" fmla="*/ 4696109 w 12192000"/>
              <a:gd name="connsiteY43" fmla="*/ 300060 h 2685062"/>
              <a:gd name="connsiteX44" fmla="*/ 4928090 w 12192000"/>
              <a:gd name="connsiteY44" fmla="*/ 291457 h 2685062"/>
              <a:gd name="connsiteX45" fmla="*/ 4960316 w 12192000"/>
              <a:gd name="connsiteY45" fmla="*/ 287841 h 2685062"/>
              <a:gd name="connsiteX46" fmla="*/ 4960840 w 12192000"/>
              <a:gd name="connsiteY46" fmla="*/ 285406 h 2685062"/>
              <a:gd name="connsiteX47" fmla="*/ 4965958 w 12192000"/>
              <a:gd name="connsiteY47" fmla="*/ 284802 h 2685062"/>
              <a:gd name="connsiteX48" fmla="*/ 4969785 w 12192000"/>
              <a:gd name="connsiteY48" fmla="*/ 286778 h 2685062"/>
              <a:gd name="connsiteX49" fmla="*/ 4975889 w 12192000"/>
              <a:gd name="connsiteY49" fmla="*/ 286093 h 2685062"/>
              <a:gd name="connsiteX50" fmla="*/ 4992382 w 12192000"/>
              <a:gd name="connsiteY50" fmla="*/ 284871 h 2685062"/>
              <a:gd name="connsiteX51" fmla="*/ 4999094 w 12192000"/>
              <a:gd name="connsiteY51" fmla="*/ 280499 h 2685062"/>
              <a:gd name="connsiteX52" fmla="*/ 5080965 w 12192000"/>
              <a:gd name="connsiteY52" fmla="*/ 282208 h 2685062"/>
              <a:gd name="connsiteX53" fmla="*/ 5105166 w 12192000"/>
              <a:gd name="connsiteY53" fmla="*/ 276473 h 2685062"/>
              <a:gd name="connsiteX54" fmla="*/ 5168054 w 12192000"/>
              <a:gd name="connsiteY54" fmla="*/ 280137 h 2685062"/>
              <a:gd name="connsiteX55" fmla="*/ 5239940 w 12192000"/>
              <a:gd name="connsiteY55" fmla="*/ 278079 h 2685062"/>
              <a:gd name="connsiteX56" fmla="*/ 5291998 w 12192000"/>
              <a:gd name="connsiteY56" fmla="*/ 272685 h 2685062"/>
              <a:gd name="connsiteX57" fmla="*/ 5425861 w 12192000"/>
              <a:gd name="connsiteY57" fmla="*/ 279926 h 2685062"/>
              <a:gd name="connsiteX58" fmla="*/ 5648321 w 12192000"/>
              <a:gd name="connsiteY58" fmla="*/ 300693 h 2685062"/>
              <a:gd name="connsiteX59" fmla="*/ 5695414 w 12192000"/>
              <a:gd name="connsiteY59" fmla="*/ 303150 h 2685062"/>
              <a:gd name="connsiteX60" fmla="*/ 5743064 w 12192000"/>
              <a:gd name="connsiteY60" fmla="*/ 289335 h 2685062"/>
              <a:gd name="connsiteX61" fmla="*/ 5768797 w 12192000"/>
              <a:gd name="connsiteY61" fmla="*/ 289436 h 2685062"/>
              <a:gd name="connsiteX62" fmla="*/ 5775419 w 12192000"/>
              <a:gd name="connsiteY62" fmla="*/ 287831 h 2685062"/>
              <a:gd name="connsiteX63" fmla="*/ 5813624 w 12192000"/>
              <a:gd name="connsiteY63" fmla="*/ 280263 h 2685062"/>
              <a:gd name="connsiteX64" fmla="*/ 5900676 w 12192000"/>
              <a:gd name="connsiteY64" fmla="*/ 304615 h 2685062"/>
              <a:gd name="connsiteX65" fmla="*/ 5966795 w 12192000"/>
              <a:gd name="connsiteY65" fmla="*/ 314993 h 2685062"/>
              <a:gd name="connsiteX66" fmla="*/ 5972463 w 12192000"/>
              <a:gd name="connsiteY66" fmla="*/ 313217 h 2685062"/>
              <a:gd name="connsiteX67" fmla="*/ 5977754 w 12192000"/>
              <a:gd name="connsiteY67" fmla="*/ 307726 h 2685062"/>
              <a:gd name="connsiteX68" fmla="*/ 5990232 w 12192000"/>
              <a:gd name="connsiteY68" fmla="*/ 306694 h 2685062"/>
              <a:gd name="connsiteX69" fmla="*/ 6003260 w 12192000"/>
              <a:gd name="connsiteY69" fmla="*/ 301250 h 2685062"/>
              <a:gd name="connsiteX70" fmla="*/ 6398655 w 12192000"/>
              <a:gd name="connsiteY70" fmla="*/ 340447 h 2685062"/>
              <a:gd name="connsiteX71" fmla="*/ 6477250 w 12192000"/>
              <a:gd name="connsiteY71" fmla="*/ 370643 h 2685062"/>
              <a:gd name="connsiteX72" fmla="*/ 6599996 w 12192000"/>
              <a:gd name="connsiteY72" fmla="*/ 371929 h 2685062"/>
              <a:gd name="connsiteX73" fmla="*/ 6673632 w 12192000"/>
              <a:gd name="connsiteY73" fmla="*/ 384303 h 2685062"/>
              <a:gd name="connsiteX74" fmla="*/ 6685461 w 12192000"/>
              <a:gd name="connsiteY74" fmla="*/ 379698 h 2685062"/>
              <a:gd name="connsiteX75" fmla="*/ 6782761 w 12192000"/>
              <a:gd name="connsiteY75" fmla="*/ 421766 h 2685062"/>
              <a:gd name="connsiteX76" fmla="*/ 6934599 w 12192000"/>
              <a:gd name="connsiteY76" fmla="*/ 432626 h 2685062"/>
              <a:gd name="connsiteX77" fmla="*/ 7050728 w 12192000"/>
              <a:gd name="connsiteY77" fmla="*/ 432695 h 2685062"/>
              <a:gd name="connsiteX78" fmla="*/ 7115167 w 12192000"/>
              <a:gd name="connsiteY78" fmla="*/ 436243 h 2685062"/>
              <a:gd name="connsiteX79" fmla="*/ 7162809 w 12192000"/>
              <a:gd name="connsiteY79" fmla="*/ 434931 h 2685062"/>
              <a:gd name="connsiteX80" fmla="*/ 7280034 w 12192000"/>
              <a:gd name="connsiteY80" fmla="*/ 452539 h 2685062"/>
              <a:gd name="connsiteX81" fmla="*/ 7472654 w 12192000"/>
              <a:gd name="connsiteY81" fmla="*/ 490482 h 2685062"/>
              <a:gd name="connsiteX82" fmla="*/ 7696080 w 12192000"/>
              <a:gd name="connsiteY82" fmla="*/ 514010 h 2685062"/>
              <a:gd name="connsiteX83" fmla="*/ 7788139 w 12192000"/>
              <a:gd name="connsiteY83" fmla="*/ 518649 h 2685062"/>
              <a:gd name="connsiteX84" fmla="*/ 8227756 w 12192000"/>
              <a:gd name="connsiteY84" fmla="*/ 558548 h 2685062"/>
              <a:gd name="connsiteX85" fmla="*/ 8328859 w 12192000"/>
              <a:gd name="connsiteY85" fmla="*/ 582867 h 2685062"/>
              <a:gd name="connsiteX86" fmla="*/ 8532898 w 12192000"/>
              <a:gd name="connsiteY86" fmla="*/ 668282 h 2685062"/>
              <a:gd name="connsiteX87" fmla="*/ 8792925 w 12192000"/>
              <a:gd name="connsiteY87" fmla="*/ 701900 h 2685062"/>
              <a:gd name="connsiteX88" fmla="*/ 8809491 w 12192000"/>
              <a:gd name="connsiteY88" fmla="*/ 717262 h 2685062"/>
              <a:gd name="connsiteX89" fmla="*/ 8814066 w 12192000"/>
              <a:gd name="connsiteY89" fmla="*/ 719410 h 2685062"/>
              <a:gd name="connsiteX90" fmla="*/ 8815751 w 12192000"/>
              <a:gd name="connsiteY90" fmla="*/ 718686 h 2685062"/>
              <a:gd name="connsiteX91" fmla="*/ 8840540 w 12192000"/>
              <a:gd name="connsiteY91" fmla="*/ 717083 h 2685062"/>
              <a:gd name="connsiteX92" fmla="*/ 8897062 w 12192000"/>
              <a:gd name="connsiteY92" fmla="*/ 697553 h 2685062"/>
              <a:gd name="connsiteX93" fmla="*/ 8965922 w 12192000"/>
              <a:gd name="connsiteY93" fmla="*/ 672885 h 2685062"/>
              <a:gd name="connsiteX94" fmla="*/ 9016694 w 12192000"/>
              <a:gd name="connsiteY94" fmla="*/ 669496 h 2685062"/>
              <a:gd name="connsiteX95" fmla="*/ 9139695 w 12192000"/>
              <a:gd name="connsiteY95" fmla="*/ 648174 h 2685062"/>
              <a:gd name="connsiteX96" fmla="*/ 9219129 w 12192000"/>
              <a:gd name="connsiteY96" fmla="*/ 639013 h 2685062"/>
              <a:gd name="connsiteX97" fmla="*/ 9221354 w 12192000"/>
              <a:gd name="connsiteY97" fmla="*/ 638501 h 2685062"/>
              <a:gd name="connsiteX98" fmla="*/ 9237592 w 12192000"/>
              <a:gd name="connsiteY98" fmla="*/ 642494 h 2685062"/>
              <a:gd name="connsiteX99" fmla="*/ 9236570 w 12192000"/>
              <a:gd name="connsiteY99" fmla="*/ 648762 h 2685062"/>
              <a:gd name="connsiteX100" fmla="*/ 9250521 w 12192000"/>
              <a:gd name="connsiteY100" fmla="*/ 654041 h 2685062"/>
              <a:gd name="connsiteX101" fmla="*/ 9279357 w 12192000"/>
              <a:gd name="connsiteY101" fmla="*/ 653083 h 2685062"/>
              <a:gd name="connsiteX102" fmla="*/ 9289731 w 12192000"/>
              <a:gd name="connsiteY102" fmla="*/ 656356 h 2685062"/>
              <a:gd name="connsiteX103" fmla="*/ 9293723 w 12192000"/>
              <a:gd name="connsiteY103" fmla="*/ 656237 h 2685062"/>
              <a:gd name="connsiteX104" fmla="*/ 9303097 w 12192000"/>
              <a:gd name="connsiteY104" fmla="*/ 656723 h 2685062"/>
              <a:gd name="connsiteX105" fmla="*/ 9302251 w 12192000"/>
              <a:gd name="connsiteY105" fmla="*/ 652725 h 2685062"/>
              <a:gd name="connsiteX106" fmla="*/ 9314122 w 12192000"/>
              <a:gd name="connsiteY106" fmla="*/ 645860 h 2685062"/>
              <a:gd name="connsiteX107" fmla="*/ 9367772 w 12192000"/>
              <a:gd name="connsiteY107" fmla="*/ 650683 h 2685062"/>
              <a:gd name="connsiteX108" fmla="*/ 9370291 w 12192000"/>
              <a:gd name="connsiteY108" fmla="*/ 655264 h 2685062"/>
              <a:gd name="connsiteX109" fmla="*/ 9377007 w 12192000"/>
              <a:gd name="connsiteY109" fmla="*/ 656308 h 2685062"/>
              <a:gd name="connsiteX110" fmla="*/ 9382497 w 12192000"/>
              <a:gd name="connsiteY110" fmla="*/ 652427 h 2685062"/>
              <a:gd name="connsiteX111" fmla="*/ 9474013 w 12192000"/>
              <a:gd name="connsiteY111" fmla="*/ 647005 h 2685062"/>
              <a:gd name="connsiteX112" fmla="*/ 9595899 w 12192000"/>
              <a:gd name="connsiteY112" fmla="*/ 646979 h 2685062"/>
              <a:gd name="connsiteX113" fmla="*/ 9681269 w 12192000"/>
              <a:gd name="connsiteY113" fmla="*/ 669984 h 2685062"/>
              <a:gd name="connsiteX114" fmla="*/ 9689635 w 12192000"/>
              <a:gd name="connsiteY114" fmla="*/ 666408 h 2685062"/>
              <a:gd name="connsiteX115" fmla="*/ 9750215 w 12192000"/>
              <a:gd name="connsiteY115" fmla="*/ 671056 h 2685062"/>
              <a:gd name="connsiteX116" fmla="*/ 9957974 w 12192000"/>
              <a:gd name="connsiteY116" fmla="*/ 715080 h 2685062"/>
              <a:gd name="connsiteX117" fmla="*/ 10076482 w 12192000"/>
              <a:gd name="connsiteY117" fmla="*/ 723397 h 2685062"/>
              <a:gd name="connsiteX118" fmla="*/ 10119263 w 12192000"/>
              <a:gd name="connsiteY118" fmla="*/ 721877 h 2685062"/>
              <a:gd name="connsiteX119" fmla="*/ 10190893 w 12192000"/>
              <a:gd name="connsiteY119" fmla="*/ 719606 h 2685062"/>
              <a:gd name="connsiteX120" fmla="*/ 10246203 w 12192000"/>
              <a:gd name="connsiteY120" fmla="*/ 706893 h 2685062"/>
              <a:gd name="connsiteX121" fmla="*/ 10305396 w 12192000"/>
              <a:gd name="connsiteY121" fmla="*/ 709359 h 2685062"/>
              <a:gd name="connsiteX122" fmla="*/ 10316856 w 12192000"/>
              <a:gd name="connsiteY122" fmla="*/ 724179 h 2685062"/>
              <a:gd name="connsiteX123" fmla="*/ 10380919 w 12192000"/>
              <a:gd name="connsiteY123" fmla="*/ 722193 h 2685062"/>
              <a:gd name="connsiteX124" fmla="*/ 10478351 w 12192000"/>
              <a:gd name="connsiteY124" fmla="*/ 717620 h 2685062"/>
              <a:gd name="connsiteX125" fmla="*/ 10533954 w 12192000"/>
              <a:gd name="connsiteY125" fmla="*/ 718660 h 2685062"/>
              <a:gd name="connsiteX126" fmla="*/ 10686474 w 12192000"/>
              <a:gd name="connsiteY126" fmla="*/ 717507 h 2685062"/>
              <a:gd name="connsiteX127" fmla="*/ 10839729 w 12192000"/>
              <a:gd name="connsiteY127" fmla="*/ 713306 h 2685062"/>
              <a:gd name="connsiteX128" fmla="*/ 10933271 w 12192000"/>
              <a:gd name="connsiteY128" fmla="*/ 693628 h 2685062"/>
              <a:gd name="connsiteX129" fmla="*/ 11058950 w 12192000"/>
              <a:gd name="connsiteY129" fmla="*/ 692031 h 2685062"/>
              <a:gd name="connsiteX130" fmla="*/ 11080388 w 12192000"/>
              <a:gd name="connsiteY130" fmla="*/ 689245 h 2685062"/>
              <a:gd name="connsiteX131" fmla="*/ 11108911 w 12192000"/>
              <a:gd name="connsiteY131" fmla="*/ 693363 h 2685062"/>
              <a:gd name="connsiteX132" fmla="*/ 11223119 w 12192000"/>
              <a:gd name="connsiteY132" fmla="*/ 710661 h 2685062"/>
              <a:gd name="connsiteX133" fmla="*/ 11311983 w 12192000"/>
              <a:gd name="connsiteY133" fmla="*/ 731410 h 2685062"/>
              <a:gd name="connsiteX134" fmla="*/ 11426940 w 12192000"/>
              <a:gd name="connsiteY134" fmla="*/ 727340 h 2685062"/>
              <a:gd name="connsiteX135" fmla="*/ 11495624 w 12192000"/>
              <a:gd name="connsiteY135" fmla="*/ 734858 h 2685062"/>
              <a:gd name="connsiteX136" fmla="*/ 11605975 w 12192000"/>
              <a:gd name="connsiteY136" fmla="*/ 762433 h 2685062"/>
              <a:gd name="connsiteX137" fmla="*/ 11756134 w 12192000"/>
              <a:gd name="connsiteY137" fmla="*/ 765012 h 2685062"/>
              <a:gd name="connsiteX138" fmla="*/ 11789788 w 12192000"/>
              <a:gd name="connsiteY138" fmla="*/ 745316 h 2685062"/>
              <a:gd name="connsiteX139" fmla="*/ 11832833 w 12192000"/>
              <a:gd name="connsiteY139" fmla="*/ 734720 h 2685062"/>
              <a:gd name="connsiteX140" fmla="*/ 11846338 w 12192000"/>
              <a:gd name="connsiteY140" fmla="*/ 765994 h 2685062"/>
              <a:gd name="connsiteX141" fmla="*/ 11972492 w 12192000"/>
              <a:gd name="connsiteY141" fmla="*/ 796180 h 2685062"/>
              <a:gd name="connsiteX142" fmla="*/ 12035979 w 12192000"/>
              <a:gd name="connsiteY142" fmla="*/ 807835 h 2685062"/>
              <a:gd name="connsiteX143" fmla="*/ 12135850 w 12192000"/>
              <a:gd name="connsiteY143" fmla="*/ 819056 h 2685062"/>
              <a:gd name="connsiteX144" fmla="*/ 12166092 w 12192000"/>
              <a:gd name="connsiteY144" fmla="*/ 823695 h 2685062"/>
              <a:gd name="connsiteX145" fmla="*/ 12190645 w 12192000"/>
              <a:gd name="connsiteY145" fmla="*/ 826863 h 2685062"/>
              <a:gd name="connsiteX146" fmla="*/ 12192000 w 12192000"/>
              <a:gd name="connsiteY146" fmla="*/ 880762 h 2685062"/>
              <a:gd name="connsiteX147" fmla="*/ 12192000 w 12192000"/>
              <a:gd name="connsiteY147" fmla="*/ 2685062 h 2685062"/>
              <a:gd name="connsiteX148" fmla="*/ 0 w 12192000"/>
              <a:gd name="connsiteY148" fmla="*/ 2685062 h 2685062"/>
              <a:gd name="connsiteX149" fmla="*/ 0 w 12192000"/>
              <a:gd name="connsiteY149" fmla="*/ 283917 h 2685062"/>
              <a:gd name="connsiteX150" fmla="*/ 44213 w 12192000"/>
              <a:gd name="connsiteY150" fmla="*/ 302297 h 2685062"/>
              <a:gd name="connsiteX151" fmla="*/ 172465 w 12192000"/>
              <a:gd name="connsiteY151" fmla="*/ 314866 h 2685062"/>
              <a:gd name="connsiteX152" fmla="*/ 223361 w 12192000"/>
              <a:gd name="connsiteY152" fmla="*/ 304828 h 2685062"/>
              <a:gd name="connsiteX153" fmla="*/ 320595 w 12192000"/>
              <a:gd name="connsiteY153" fmla="*/ 288341 h 2685062"/>
              <a:gd name="connsiteX154" fmla="*/ 401087 w 12192000"/>
              <a:gd name="connsiteY154" fmla="*/ 246745 h 2685062"/>
              <a:gd name="connsiteX155" fmla="*/ 495839 w 12192000"/>
              <a:gd name="connsiteY155" fmla="*/ 217305 h 2685062"/>
              <a:gd name="connsiteX156" fmla="*/ 507910 w 12192000"/>
              <a:gd name="connsiteY156" fmla="*/ 219773 h 2685062"/>
              <a:gd name="connsiteX157" fmla="*/ 561428 w 12192000"/>
              <a:gd name="connsiteY157" fmla="*/ 201460 h 2685062"/>
              <a:gd name="connsiteX158" fmla="*/ 712813 w 12192000"/>
              <a:gd name="connsiteY158" fmla="*/ 151411 h 2685062"/>
              <a:gd name="connsiteX159" fmla="*/ 819366 w 12192000"/>
              <a:gd name="connsiteY159" fmla="*/ 70479 h 2685062"/>
              <a:gd name="connsiteX160" fmla="*/ 862489 w 12192000"/>
              <a:gd name="connsiteY160" fmla="*/ 63238 h 2685062"/>
              <a:gd name="connsiteX161" fmla="*/ 934387 w 12192000"/>
              <a:gd name="connsiteY161" fmla="*/ 50788 h 2685062"/>
              <a:gd name="connsiteX162" fmla="*/ 948874 w 12192000"/>
              <a:gd name="connsiteY162" fmla="*/ 55208 h 2685062"/>
              <a:gd name="connsiteX163" fmla="*/ 955237 w 12192000"/>
              <a:gd name="connsiteY163" fmla="*/ 54040 h 2685062"/>
              <a:gd name="connsiteX164" fmla="*/ 955886 w 12192000"/>
              <a:gd name="connsiteY164" fmla="*/ 54325 h 2685062"/>
              <a:gd name="connsiteX165" fmla="*/ 957239 w 12192000"/>
              <a:gd name="connsiteY165" fmla="*/ 53673 h 2685062"/>
              <a:gd name="connsiteX166" fmla="*/ 971343 w 12192000"/>
              <a:gd name="connsiteY166" fmla="*/ 51086 h 2685062"/>
              <a:gd name="connsiteX167" fmla="*/ 1002063 w 12192000"/>
              <a:gd name="connsiteY167" fmla="*/ 54158 h 2685062"/>
              <a:gd name="connsiteX168" fmla="*/ 1020663 w 12192000"/>
              <a:gd name="connsiteY168" fmla="*/ 53408 h 2685062"/>
              <a:gd name="connsiteX169" fmla="*/ 1039181 w 12192000"/>
              <a:gd name="connsiteY169" fmla="*/ 40356 h 2685062"/>
              <a:gd name="connsiteX170" fmla="*/ 1051914 w 12192000"/>
              <a:gd name="connsiteY170" fmla="*/ 39166 h 2685062"/>
              <a:gd name="connsiteX171" fmla="*/ 1054501 w 12192000"/>
              <a:gd name="connsiteY171" fmla="*/ 37372 h 2685062"/>
              <a:gd name="connsiteX172" fmla="*/ 1061859 w 12192000"/>
              <a:gd name="connsiteY172" fmla="*/ 33902 h 2685062"/>
              <a:gd name="connsiteX173" fmla="*/ 1054558 w 12192000"/>
              <a:gd name="connsiteY173" fmla="*/ 30385 h 2685062"/>
              <a:gd name="connsiteX174" fmla="*/ 1140852 w 12192000"/>
              <a:gd name="connsiteY174" fmla="*/ 17327 h 2685062"/>
              <a:gd name="connsiteX175" fmla="*/ 1214144 w 12192000"/>
              <a:gd name="connsiteY175" fmla="*/ 6192 h 2685062"/>
              <a:gd name="connsiteX176" fmla="*/ 1338122 w 12192000"/>
              <a:gd name="connsiteY176" fmla="*/ 27996 h 2685062"/>
              <a:gd name="connsiteX177" fmla="*/ 1462415 w 12192000"/>
              <a:gd name="connsiteY177" fmla="*/ 0 h 26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85062">
                <a:moveTo>
                  <a:pt x="1462415" y="0"/>
                </a:moveTo>
                <a:lnTo>
                  <a:pt x="1494432" y="2457"/>
                </a:lnTo>
                <a:lnTo>
                  <a:pt x="1523667" y="11778"/>
                </a:lnTo>
                <a:lnTo>
                  <a:pt x="1523067" y="14207"/>
                </a:lnTo>
                <a:cubicBezTo>
                  <a:pt x="1523507" y="15871"/>
                  <a:pt x="1525127" y="16145"/>
                  <a:pt x="1527695" y="15715"/>
                </a:cubicBezTo>
                <a:lnTo>
                  <a:pt x="1532258" y="14518"/>
                </a:lnTo>
                <a:lnTo>
                  <a:pt x="1537796" y="16283"/>
                </a:lnTo>
                <a:lnTo>
                  <a:pt x="1553041" y="20452"/>
                </a:lnTo>
                <a:lnTo>
                  <a:pt x="1557495" y="25861"/>
                </a:lnTo>
                <a:cubicBezTo>
                  <a:pt x="1571578" y="34900"/>
                  <a:pt x="1608020" y="28047"/>
                  <a:pt x="1617448" y="40977"/>
                </a:cubicBezTo>
                <a:lnTo>
                  <a:pt x="1636697" y="39108"/>
                </a:lnTo>
                <a:lnTo>
                  <a:pt x="1657286" y="49000"/>
                </a:lnTo>
                <a:cubicBezTo>
                  <a:pt x="1676389" y="57312"/>
                  <a:pt x="1696470" y="62807"/>
                  <a:pt x="1719191" y="56920"/>
                </a:cubicBezTo>
                <a:cubicBezTo>
                  <a:pt x="1709669" y="73491"/>
                  <a:pt x="1773685" y="56115"/>
                  <a:pt x="1787126" y="71960"/>
                </a:cubicBezTo>
                <a:cubicBezTo>
                  <a:pt x="1795166" y="84864"/>
                  <a:pt x="1816465" y="82599"/>
                  <a:pt x="1834555" y="86590"/>
                </a:cubicBezTo>
                <a:cubicBezTo>
                  <a:pt x="1850712" y="99365"/>
                  <a:pt x="1937782" y="107374"/>
                  <a:pt x="1966070" y="103987"/>
                </a:cubicBezTo>
                <a:cubicBezTo>
                  <a:pt x="2043209" y="86564"/>
                  <a:pt x="2126459" y="137078"/>
                  <a:pt x="2188582" y="124532"/>
                </a:cubicBezTo>
                <a:cubicBezTo>
                  <a:pt x="2206064" y="124932"/>
                  <a:pt x="2221206" y="127247"/>
                  <a:pt x="2234811" y="130739"/>
                </a:cubicBezTo>
                <a:lnTo>
                  <a:pt x="2270005" y="143358"/>
                </a:lnTo>
                <a:lnTo>
                  <a:pt x="2274208" y="152634"/>
                </a:lnTo>
                <a:lnTo>
                  <a:pt x="2298905" y="157215"/>
                </a:lnTo>
                <a:lnTo>
                  <a:pt x="2304521" y="159957"/>
                </a:lnTo>
                <a:cubicBezTo>
                  <a:pt x="2315230" y="165224"/>
                  <a:pt x="2326016" y="170200"/>
                  <a:pt x="2337696" y="174150"/>
                </a:cubicBezTo>
                <a:cubicBezTo>
                  <a:pt x="2354259" y="137711"/>
                  <a:pt x="2439767" y="201742"/>
                  <a:pt x="2432112" y="166646"/>
                </a:cubicBezTo>
                <a:cubicBezTo>
                  <a:pt x="2482400" y="178172"/>
                  <a:pt x="2480978" y="159994"/>
                  <a:pt x="2500149" y="168723"/>
                </a:cubicBezTo>
                <a:lnTo>
                  <a:pt x="2504776" y="171455"/>
                </a:lnTo>
                <a:lnTo>
                  <a:pt x="2507358" y="177677"/>
                </a:lnTo>
                <a:lnTo>
                  <a:pt x="2518847" y="180936"/>
                </a:lnTo>
                <a:lnTo>
                  <a:pt x="2528864" y="188517"/>
                </a:lnTo>
                <a:cubicBezTo>
                  <a:pt x="2656589" y="189245"/>
                  <a:pt x="2818894" y="267460"/>
                  <a:pt x="2938613" y="248764"/>
                </a:cubicBezTo>
                <a:lnTo>
                  <a:pt x="3132513" y="229282"/>
                </a:lnTo>
                <a:cubicBezTo>
                  <a:pt x="3153391" y="218737"/>
                  <a:pt x="3187482" y="219423"/>
                  <a:pt x="3208657" y="230814"/>
                </a:cubicBezTo>
                <a:cubicBezTo>
                  <a:pt x="3212298" y="232773"/>
                  <a:pt x="3215412" y="234983"/>
                  <a:pt x="3217904" y="237375"/>
                </a:cubicBezTo>
                <a:cubicBezTo>
                  <a:pt x="3279351" y="212726"/>
                  <a:pt x="3298012" y="233121"/>
                  <a:pt x="3330150" y="214762"/>
                </a:cubicBezTo>
                <a:cubicBezTo>
                  <a:pt x="3405531" y="217422"/>
                  <a:pt x="3451160" y="247861"/>
                  <a:pt x="3480527" y="231960"/>
                </a:cubicBezTo>
                <a:cubicBezTo>
                  <a:pt x="3516075" y="238991"/>
                  <a:pt x="3553819" y="269164"/>
                  <a:pt x="3591806" y="253003"/>
                </a:cubicBezTo>
                <a:cubicBezTo>
                  <a:pt x="3586673" y="270421"/>
                  <a:pt x="3640034" y="246868"/>
                  <a:pt x="3655143" y="261318"/>
                </a:cubicBezTo>
                <a:cubicBezTo>
                  <a:pt x="3664868" y="273371"/>
                  <a:pt x="3683329" y="269035"/>
                  <a:pt x="3700191" y="271235"/>
                </a:cubicBezTo>
                <a:cubicBezTo>
                  <a:pt x="3717097" y="282363"/>
                  <a:pt x="3796016" y="281812"/>
                  <a:pt x="3820459" y="275675"/>
                </a:cubicBezTo>
                <a:cubicBezTo>
                  <a:pt x="3885463" y="250791"/>
                  <a:pt x="3969506" y="292904"/>
                  <a:pt x="4022158" y="274341"/>
                </a:cubicBezTo>
                <a:cubicBezTo>
                  <a:pt x="4084571" y="269096"/>
                  <a:pt x="4119856" y="297968"/>
                  <a:pt x="4164508" y="309117"/>
                </a:cubicBezTo>
                <a:cubicBezTo>
                  <a:pt x="4171915" y="271244"/>
                  <a:pt x="4260667" y="326583"/>
                  <a:pt x="4246843" y="292417"/>
                </a:cubicBezTo>
                <a:cubicBezTo>
                  <a:pt x="4309458" y="301142"/>
                  <a:pt x="4279869" y="266331"/>
                  <a:pt x="4337133" y="304707"/>
                </a:cubicBezTo>
                <a:cubicBezTo>
                  <a:pt x="4450694" y="292933"/>
                  <a:pt x="4593547" y="330375"/>
                  <a:pt x="4696109" y="300060"/>
                </a:cubicBezTo>
                <a:lnTo>
                  <a:pt x="4928090" y="291457"/>
                </a:lnTo>
                <a:lnTo>
                  <a:pt x="4960316" y="287841"/>
                </a:lnTo>
                <a:cubicBezTo>
                  <a:pt x="4960491" y="287029"/>
                  <a:pt x="4960665" y="286217"/>
                  <a:pt x="4960840" y="285406"/>
                </a:cubicBezTo>
                <a:cubicBezTo>
                  <a:pt x="4962018" y="283892"/>
                  <a:pt x="4963691" y="283924"/>
                  <a:pt x="4965958" y="284802"/>
                </a:cubicBezTo>
                <a:lnTo>
                  <a:pt x="4969785" y="286778"/>
                </a:lnTo>
                <a:lnTo>
                  <a:pt x="4975889" y="286093"/>
                </a:lnTo>
                <a:lnTo>
                  <a:pt x="4992382" y="284871"/>
                </a:lnTo>
                <a:lnTo>
                  <a:pt x="4999094" y="280499"/>
                </a:lnTo>
                <a:lnTo>
                  <a:pt x="5080965" y="282208"/>
                </a:lnTo>
                <a:lnTo>
                  <a:pt x="5105166" y="276473"/>
                </a:lnTo>
                <a:cubicBezTo>
                  <a:pt x="5127226" y="271982"/>
                  <a:pt x="5148953" y="270367"/>
                  <a:pt x="5168054" y="280137"/>
                </a:cubicBezTo>
                <a:cubicBezTo>
                  <a:pt x="5166431" y="262533"/>
                  <a:pt x="5219894" y="290815"/>
                  <a:pt x="5239940" y="278079"/>
                </a:cubicBezTo>
                <a:cubicBezTo>
                  <a:pt x="5253484" y="267178"/>
                  <a:pt x="5272860" y="273220"/>
                  <a:pt x="5291998" y="272685"/>
                </a:cubicBezTo>
                <a:cubicBezTo>
                  <a:pt x="5313255" y="263383"/>
                  <a:pt x="5400292" y="271538"/>
                  <a:pt x="5425861" y="279926"/>
                </a:cubicBezTo>
                <a:cubicBezTo>
                  <a:pt x="5491875" y="310639"/>
                  <a:pt x="5594484" y="277380"/>
                  <a:pt x="5648321" y="300693"/>
                </a:cubicBezTo>
                <a:cubicBezTo>
                  <a:pt x="5665248" y="303486"/>
                  <a:pt x="5680800" y="304021"/>
                  <a:pt x="5695414" y="303150"/>
                </a:cubicBezTo>
                <a:lnTo>
                  <a:pt x="5743064" y="289335"/>
                </a:lnTo>
                <a:lnTo>
                  <a:pt x="5768797" y="289436"/>
                </a:lnTo>
                <a:lnTo>
                  <a:pt x="5775419" y="287831"/>
                </a:lnTo>
                <a:cubicBezTo>
                  <a:pt x="5788059" y="284732"/>
                  <a:pt x="5800646" y="281926"/>
                  <a:pt x="5813624" y="280263"/>
                </a:cubicBezTo>
                <a:cubicBezTo>
                  <a:pt x="5812999" y="318182"/>
                  <a:pt x="5923892" y="272386"/>
                  <a:pt x="5900676" y="304615"/>
                </a:cubicBezTo>
                <a:cubicBezTo>
                  <a:pt x="5954067" y="302717"/>
                  <a:pt x="5944477" y="319870"/>
                  <a:pt x="5966795" y="314993"/>
                </a:cubicBezTo>
                <a:lnTo>
                  <a:pt x="5972463" y="313217"/>
                </a:lnTo>
                <a:lnTo>
                  <a:pt x="5977754" y="307726"/>
                </a:lnTo>
                <a:lnTo>
                  <a:pt x="5990232" y="306694"/>
                </a:lnTo>
                <a:lnTo>
                  <a:pt x="6003260" y="301250"/>
                </a:lnTo>
                <a:cubicBezTo>
                  <a:pt x="6125949" y="323771"/>
                  <a:pt x="6292426" y="300774"/>
                  <a:pt x="6398655" y="340447"/>
                </a:cubicBezTo>
                <a:lnTo>
                  <a:pt x="6477250" y="370643"/>
                </a:lnTo>
                <a:cubicBezTo>
                  <a:pt x="6518147" y="382960"/>
                  <a:pt x="6560561" y="347277"/>
                  <a:pt x="6599996" y="371929"/>
                </a:cubicBezTo>
                <a:cubicBezTo>
                  <a:pt x="6615225" y="385828"/>
                  <a:pt x="6648193" y="391366"/>
                  <a:pt x="6673632" y="384303"/>
                </a:cubicBezTo>
                <a:cubicBezTo>
                  <a:pt x="6678009" y="383088"/>
                  <a:pt x="6681993" y="381536"/>
                  <a:pt x="6685461" y="379698"/>
                </a:cubicBezTo>
                <a:cubicBezTo>
                  <a:pt x="6733172" y="414481"/>
                  <a:pt x="6760278" y="398336"/>
                  <a:pt x="6782761" y="421766"/>
                </a:cubicBezTo>
                <a:cubicBezTo>
                  <a:pt x="6856177" y="432921"/>
                  <a:pt x="6913662" y="412056"/>
                  <a:pt x="6934599" y="432626"/>
                </a:cubicBezTo>
                <a:cubicBezTo>
                  <a:pt x="6971837" y="432351"/>
                  <a:pt x="7021650" y="410307"/>
                  <a:pt x="7050728" y="432695"/>
                </a:cubicBezTo>
                <a:cubicBezTo>
                  <a:pt x="7053692" y="415076"/>
                  <a:pt x="7094152" y="447339"/>
                  <a:pt x="7115167" y="436243"/>
                </a:cubicBezTo>
                <a:cubicBezTo>
                  <a:pt x="7129937" y="426464"/>
                  <a:pt x="7145660" y="433973"/>
                  <a:pt x="7162809" y="434931"/>
                </a:cubicBezTo>
                <a:cubicBezTo>
                  <a:pt x="7184039" y="427343"/>
                  <a:pt x="7259393" y="442217"/>
                  <a:pt x="7280034" y="452539"/>
                </a:cubicBezTo>
                <a:cubicBezTo>
                  <a:pt x="7331046" y="488194"/>
                  <a:pt x="7430616" y="463128"/>
                  <a:pt x="7472654" y="490482"/>
                </a:cubicBezTo>
                <a:cubicBezTo>
                  <a:pt x="7541994" y="500728"/>
                  <a:pt x="7643498" y="509315"/>
                  <a:pt x="7696080" y="514010"/>
                </a:cubicBezTo>
                <a:cubicBezTo>
                  <a:pt x="7760013" y="517032"/>
                  <a:pt x="7715914" y="545003"/>
                  <a:pt x="7788139" y="518649"/>
                </a:cubicBezTo>
                <a:cubicBezTo>
                  <a:pt x="7891601" y="550571"/>
                  <a:pt x="8143222" y="510864"/>
                  <a:pt x="8227756" y="558548"/>
                </a:cubicBezTo>
                <a:cubicBezTo>
                  <a:pt x="8317876" y="569251"/>
                  <a:pt x="8261697" y="569546"/>
                  <a:pt x="8328859" y="582867"/>
                </a:cubicBezTo>
                <a:cubicBezTo>
                  <a:pt x="8336976" y="627379"/>
                  <a:pt x="8495085" y="643261"/>
                  <a:pt x="8532898" y="668282"/>
                </a:cubicBezTo>
                <a:cubicBezTo>
                  <a:pt x="8626867" y="678146"/>
                  <a:pt x="8698118" y="715603"/>
                  <a:pt x="8792925" y="701900"/>
                </a:cubicBezTo>
                <a:cubicBezTo>
                  <a:pt x="8796856" y="707882"/>
                  <a:pt x="8802564" y="712918"/>
                  <a:pt x="8809491" y="717262"/>
                </a:cubicBezTo>
                <a:lnTo>
                  <a:pt x="8814066" y="719410"/>
                </a:lnTo>
                <a:lnTo>
                  <a:pt x="8815751" y="718686"/>
                </a:lnTo>
                <a:cubicBezTo>
                  <a:pt x="8822134" y="717141"/>
                  <a:pt x="8829906" y="716502"/>
                  <a:pt x="8840540" y="717083"/>
                </a:cubicBezTo>
                <a:cubicBezTo>
                  <a:pt x="8844566" y="676948"/>
                  <a:pt x="8862586" y="704813"/>
                  <a:pt x="8897062" y="697553"/>
                </a:cubicBezTo>
                <a:cubicBezTo>
                  <a:pt x="8926967" y="693826"/>
                  <a:pt x="8941387" y="680067"/>
                  <a:pt x="8965922" y="672885"/>
                </a:cubicBezTo>
                <a:cubicBezTo>
                  <a:pt x="8985861" y="668208"/>
                  <a:pt x="8990451" y="680326"/>
                  <a:pt x="9016694" y="669496"/>
                </a:cubicBezTo>
                <a:cubicBezTo>
                  <a:pt x="9064226" y="680468"/>
                  <a:pt x="9102961" y="653230"/>
                  <a:pt x="9139695" y="648174"/>
                </a:cubicBezTo>
                <a:cubicBezTo>
                  <a:pt x="9151373" y="649226"/>
                  <a:pt x="9186538" y="645057"/>
                  <a:pt x="9219129" y="639013"/>
                </a:cubicBezTo>
                <a:lnTo>
                  <a:pt x="9221354" y="638501"/>
                </a:lnTo>
                <a:lnTo>
                  <a:pt x="9237592" y="642494"/>
                </a:lnTo>
                <a:cubicBezTo>
                  <a:pt x="9241555" y="644212"/>
                  <a:pt x="9242210" y="646204"/>
                  <a:pt x="9236570" y="648762"/>
                </a:cubicBezTo>
                <a:cubicBezTo>
                  <a:pt x="9241114" y="652055"/>
                  <a:pt x="9245782" y="653517"/>
                  <a:pt x="9250521" y="654041"/>
                </a:cubicBezTo>
                <a:cubicBezTo>
                  <a:pt x="9259996" y="655089"/>
                  <a:pt x="9269753" y="652386"/>
                  <a:pt x="9279357" y="653083"/>
                </a:cubicBezTo>
                <a:lnTo>
                  <a:pt x="9289731" y="656356"/>
                </a:lnTo>
                <a:lnTo>
                  <a:pt x="9293723" y="656237"/>
                </a:lnTo>
                <a:lnTo>
                  <a:pt x="9303097" y="656723"/>
                </a:lnTo>
                <a:lnTo>
                  <a:pt x="9302251" y="652725"/>
                </a:lnTo>
                <a:cubicBezTo>
                  <a:pt x="9300561" y="648869"/>
                  <a:pt x="9299408" y="644676"/>
                  <a:pt x="9314122" y="645860"/>
                </a:cubicBezTo>
                <a:cubicBezTo>
                  <a:pt x="9344433" y="650204"/>
                  <a:pt x="9356229" y="634440"/>
                  <a:pt x="9367772" y="650683"/>
                </a:cubicBezTo>
                <a:lnTo>
                  <a:pt x="9370291" y="655264"/>
                </a:lnTo>
                <a:lnTo>
                  <a:pt x="9377007" y="656308"/>
                </a:lnTo>
                <a:cubicBezTo>
                  <a:pt x="9380660" y="656340"/>
                  <a:pt x="9382824" y="655350"/>
                  <a:pt x="9382497" y="652427"/>
                </a:cubicBezTo>
                <a:cubicBezTo>
                  <a:pt x="9410043" y="665739"/>
                  <a:pt x="9444726" y="648939"/>
                  <a:pt x="9474013" y="647005"/>
                </a:cubicBezTo>
                <a:cubicBezTo>
                  <a:pt x="9494765" y="659508"/>
                  <a:pt x="9535746" y="643122"/>
                  <a:pt x="9595899" y="646979"/>
                </a:cubicBezTo>
                <a:cubicBezTo>
                  <a:pt x="9618462" y="661284"/>
                  <a:pt x="9636478" y="649421"/>
                  <a:pt x="9681269" y="669984"/>
                </a:cubicBezTo>
                <a:cubicBezTo>
                  <a:pt x="9683619" y="668616"/>
                  <a:pt x="9686437" y="667412"/>
                  <a:pt x="9689635" y="666408"/>
                </a:cubicBezTo>
                <a:cubicBezTo>
                  <a:pt x="9708219" y="660578"/>
                  <a:pt x="9735343" y="662659"/>
                  <a:pt x="9750215" y="671056"/>
                </a:cubicBezTo>
                <a:cubicBezTo>
                  <a:pt x="9822560" y="699676"/>
                  <a:pt x="9892985" y="704863"/>
                  <a:pt x="9957974" y="715080"/>
                </a:cubicBezTo>
                <a:cubicBezTo>
                  <a:pt x="10031995" y="724171"/>
                  <a:pt x="9987651" y="694466"/>
                  <a:pt x="10076482" y="723397"/>
                </a:cubicBezTo>
                <a:cubicBezTo>
                  <a:pt x="10088264" y="715403"/>
                  <a:pt x="10100170" y="715974"/>
                  <a:pt x="10119263" y="721877"/>
                </a:cubicBezTo>
                <a:cubicBezTo>
                  <a:pt x="10155360" y="725633"/>
                  <a:pt x="10156886" y="703170"/>
                  <a:pt x="10190893" y="719606"/>
                </a:cubicBezTo>
                <a:cubicBezTo>
                  <a:pt x="10186651" y="707114"/>
                  <a:pt x="10260542" y="720706"/>
                  <a:pt x="10246203" y="706893"/>
                </a:cubicBezTo>
                <a:cubicBezTo>
                  <a:pt x="10271921" y="697978"/>
                  <a:pt x="10280122" y="716866"/>
                  <a:pt x="10305396" y="709359"/>
                </a:cubicBezTo>
                <a:cubicBezTo>
                  <a:pt x="10332266" y="709354"/>
                  <a:pt x="10287753" y="720864"/>
                  <a:pt x="10316856" y="724179"/>
                </a:cubicBezTo>
                <a:cubicBezTo>
                  <a:pt x="10352558" y="726042"/>
                  <a:pt x="10348261" y="747938"/>
                  <a:pt x="10380919" y="722193"/>
                </a:cubicBezTo>
                <a:cubicBezTo>
                  <a:pt x="10416787" y="731946"/>
                  <a:pt x="10426384" y="719959"/>
                  <a:pt x="10478351" y="717620"/>
                </a:cubicBezTo>
                <a:cubicBezTo>
                  <a:pt x="10498311" y="726260"/>
                  <a:pt x="10516018" y="724144"/>
                  <a:pt x="10533954" y="718660"/>
                </a:cubicBezTo>
                <a:cubicBezTo>
                  <a:pt x="10583102" y="724237"/>
                  <a:pt x="10630104" y="717410"/>
                  <a:pt x="10686474" y="717507"/>
                </a:cubicBezTo>
                <a:cubicBezTo>
                  <a:pt x="10745160" y="730015"/>
                  <a:pt x="10779502" y="713124"/>
                  <a:pt x="10839729" y="713306"/>
                </a:cubicBezTo>
                <a:cubicBezTo>
                  <a:pt x="10895292" y="735596"/>
                  <a:pt x="10883335" y="689293"/>
                  <a:pt x="10933271" y="693628"/>
                </a:cubicBezTo>
                <a:cubicBezTo>
                  <a:pt x="11011861" y="715600"/>
                  <a:pt x="10933941" y="678563"/>
                  <a:pt x="11058950" y="692031"/>
                </a:cubicBezTo>
                <a:cubicBezTo>
                  <a:pt x="11065574" y="695312"/>
                  <a:pt x="11081347" y="693264"/>
                  <a:pt x="11080388" y="689245"/>
                </a:cubicBezTo>
                <a:cubicBezTo>
                  <a:pt x="11088176" y="690921"/>
                  <a:pt x="11106032" y="699551"/>
                  <a:pt x="11108911" y="693363"/>
                </a:cubicBezTo>
                <a:cubicBezTo>
                  <a:pt x="11149149" y="694912"/>
                  <a:pt x="11188483" y="700869"/>
                  <a:pt x="11223119" y="710661"/>
                </a:cubicBezTo>
                <a:cubicBezTo>
                  <a:pt x="11302059" y="704266"/>
                  <a:pt x="11255617" y="731239"/>
                  <a:pt x="11311983" y="731410"/>
                </a:cubicBezTo>
                <a:cubicBezTo>
                  <a:pt x="11358665" y="721567"/>
                  <a:pt x="11373894" y="732638"/>
                  <a:pt x="11426940" y="727340"/>
                </a:cubicBezTo>
                <a:cubicBezTo>
                  <a:pt x="11441993" y="748767"/>
                  <a:pt x="11476074" y="727962"/>
                  <a:pt x="11495624" y="734858"/>
                </a:cubicBezTo>
                <a:cubicBezTo>
                  <a:pt x="11530841" y="712823"/>
                  <a:pt x="11572173" y="761025"/>
                  <a:pt x="11605975" y="762433"/>
                </a:cubicBezTo>
                <a:cubicBezTo>
                  <a:pt x="11663316" y="761143"/>
                  <a:pt x="11727635" y="739871"/>
                  <a:pt x="11756134" y="765012"/>
                </a:cubicBezTo>
                <a:cubicBezTo>
                  <a:pt x="11761348" y="755468"/>
                  <a:pt x="11757526" y="741943"/>
                  <a:pt x="11789788" y="745316"/>
                </a:cubicBezTo>
                <a:cubicBezTo>
                  <a:pt x="11803253" y="740995"/>
                  <a:pt x="11807074" y="726138"/>
                  <a:pt x="11832833" y="734720"/>
                </a:cubicBezTo>
                <a:cubicBezTo>
                  <a:pt x="11798846" y="746443"/>
                  <a:pt x="11852821" y="750721"/>
                  <a:pt x="11846338" y="765994"/>
                </a:cubicBezTo>
                <a:cubicBezTo>
                  <a:pt x="11885947" y="777555"/>
                  <a:pt x="11979991" y="768560"/>
                  <a:pt x="11972492" y="796180"/>
                </a:cubicBezTo>
                <a:cubicBezTo>
                  <a:pt x="11982931" y="813135"/>
                  <a:pt x="12037186" y="790090"/>
                  <a:pt x="12035979" y="807835"/>
                </a:cubicBezTo>
                <a:cubicBezTo>
                  <a:pt x="12059694" y="797410"/>
                  <a:pt x="12098516" y="817951"/>
                  <a:pt x="12135850" y="819056"/>
                </a:cubicBezTo>
                <a:cubicBezTo>
                  <a:pt x="12142309" y="827359"/>
                  <a:pt x="12150917" y="827343"/>
                  <a:pt x="12166092" y="823695"/>
                </a:cubicBezTo>
                <a:lnTo>
                  <a:pt x="12190645" y="826863"/>
                </a:lnTo>
                <a:lnTo>
                  <a:pt x="12192000" y="880762"/>
                </a:lnTo>
                <a:lnTo>
                  <a:pt x="12192000" y="2685062"/>
                </a:lnTo>
                <a:lnTo>
                  <a:pt x="0" y="2685062"/>
                </a:lnTo>
                <a:lnTo>
                  <a:pt x="0" y="283917"/>
                </a:lnTo>
                <a:lnTo>
                  <a:pt x="44213" y="302297"/>
                </a:lnTo>
                <a:cubicBezTo>
                  <a:pt x="57125" y="321111"/>
                  <a:pt x="151150" y="310991"/>
                  <a:pt x="172465" y="314866"/>
                </a:cubicBezTo>
                <a:cubicBezTo>
                  <a:pt x="201883" y="307918"/>
                  <a:pt x="192551" y="309357"/>
                  <a:pt x="223361" y="304828"/>
                </a:cubicBezTo>
                <a:cubicBezTo>
                  <a:pt x="235273" y="283233"/>
                  <a:pt x="290082" y="292239"/>
                  <a:pt x="320595" y="288341"/>
                </a:cubicBezTo>
                <a:cubicBezTo>
                  <a:pt x="326821" y="269140"/>
                  <a:pt x="347105" y="264031"/>
                  <a:pt x="401087" y="246745"/>
                </a:cubicBezTo>
                <a:cubicBezTo>
                  <a:pt x="407068" y="225028"/>
                  <a:pt x="475269" y="251137"/>
                  <a:pt x="495839" y="217305"/>
                </a:cubicBezTo>
                <a:cubicBezTo>
                  <a:pt x="499633" y="218429"/>
                  <a:pt x="503698" y="219260"/>
                  <a:pt x="507910" y="219773"/>
                </a:cubicBezTo>
                <a:cubicBezTo>
                  <a:pt x="532375" y="222751"/>
                  <a:pt x="556339" y="214552"/>
                  <a:pt x="561428" y="201460"/>
                </a:cubicBezTo>
                <a:cubicBezTo>
                  <a:pt x="599747" y="152259"/>
                  <a:pt x="661201" y="177254"/>
                  <a:pt x="712813" y="151411"/>
                </a:cubicBezTo>
                <a:cubicBezTo>
                  <a:pt x="774420" y="124993"/>
                  <a:pt x="765426" y="123535"/>
                  <a:pt x="819366" y="70479"/>
                </a:cubicBezTo>
                <a:cubicBezTo>
                  <a:pt x="839647" y="77460"/>
                  <a:pt x="850544" y="74267"/>
                  <a:pt x="862489" y="63238"/>
                </a:cubicBezTo>
                <a:cubicBezTo>
                  <a:pt x="893284" y="51157"/>
                  <a:pt x="919686" y="77447"/>
                  <a:pt x="934387" y="50788"/>
                </a:cubicBezTo>
                <a:cubicBezTo>
                  <a:pt x="936825" y="54711"/>
                  <a:pt x="942184" y="55671"/>
                  <a:pt x="948874" y="55208"/>
                </a:cubicBezTo>
                <a:lnTo>
                  <a:pt x="955237" y="54040"/>
                </a:lnTo>
                <a:lnTo>
                  <a:pt x="955886" y="54325"/>
                </a:lnTo>
                <a:lnTo>
                  <a:pt x="957239" y="53673"/>
                </a:lnTo>
                <a:lnTo>
                  <a:pt x="971343" y="51086"/>
                </a:lnTo>
                <a:cubicBezTo>
                  <a:pt x="986863" y="47540"/>
                  <a:pt x="1001346" y="44460"/>
                  <a:pt x="1002063" y="54158"/>
                </a:cubicBezTo>
                <a:cubicBezTo>
                  <a:pt x="1010763" y="55438"/>
                  <a:pt x="1016476" y="54893"/>
                  <a:pt x="1020663" y="53408"/>
                </a:cubicBezTo>
                <a:cubicBezTo>
                  <a:pt x="1029036" y="50440"/>
                  <a:pt x="1031306" y="43717"/>
                  <a:pt x="1039181" y="40356"/>
                </a:cubicBezTo>
                <a:lnTo>
                  <a:pt x="1051914" y="39166"/>
                </a:lnTo>
                <a:lnTo>
                  <a:pt x="1054501" y="37372"/>
                </a:lnTo>
                <a:lnTo>
                  <a:pt x="1061859" y="33902"/>
                </a:lnTo>
                <a:lnTo>
                  <a:pt x="1054558" y="30385"/>
                </a:lnTo>
                <a:cubicBezTo>
                  <a:pt x="1046905" y="27358"/>
                  <a:pt x="1128596" y="22367"/>
                  <a:pt x="1140852" y="17327"/>
                </a:cubicBezTo>
                <a:lnTo>
                  <a:pt x="1214144" y="6192"/>
                </a:lnTo>
                <a:lnTo>
                  <a:pt x="1338122" y="27996"/>
                </a:lnTo>
                <a:cubicBezTo>
                  <a:pt x="1367144" y="1801"/>
                  <a:pt x="1432673" y="14019"/>
                  <a:pt x="1462415"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B8BD4FA-6C2D-9815-FA80-C7A06DE653BC}"/>
              </a:ext>
            </a:extLst>
          </p:cNvPr>
          <p:cNvSpPr>
            <a:spLocks noGrp="1"/>
          </p:cNvSpPr>
          <p:nvPr>
            <p:ph type="title"/>
          </p:nvPr>
        </p:nvSpPr>
        <p:spPr>
          <a:xfrm>
            <a:off x="1632635" y="5444647"/>
            <a:ext cx="8943998" cy="856722"/>
          </a:xfrm>
        </p:spPr>
        <p:txBody>
          <a:bodyPr vert="horz" lIns="91440" tIns="45720" rIns="91440" bIns="45720" rtlCol="0" anchor="b">
            <a:normAutofit/>
          </a:bodyPr>
          <a:lstStyle/>
          <a:p>
            <a:r>
              <a:rPr lang="en-US" dirty="0">
                <a:solidFill>
                  <a:schemeClr val="accent2"/>
                </a:solidFill>
              </a:rPr>
              <a:t>Other Results and Outputs</a:t>
            </a:r>
          </a:p>
        </p:txBody>
      </p:sp>
      <p:pic>
        <p:nvPicPr>
          <p:cNvPr id="6" name="Picture 5">
            <a:extLst>
              <a:ext uri="{FF2B5EF4-FFF2-40B4-BE49-F238E27FC236}">
                <a16:creationId xmlns:a16="http://schemas.microsoft.com/office/drawing/2014/main" id="{B000B148-7DAA-B86E-1404-2A3A384FCF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06754" y="800499"/>
            <a:ext cx="2401622" cy="3221953"/>
          </a:xfrm>
          <a:prstGeom prst="rect">
            <a:avLst/>
          </a:prstGeom>
        </p:spPr>
      </p:pic>
      <p:pic>
        <p:nvPicPr>
          <p:cNvPr id="5" name="Picture 4" descr="A graph of a number of patients&#10;&#10;Description automatically generated">
            <a:extLst>
              <a:ext uri="{FF2B5EF4-FFF2-40B4-BE49-F238E27FC236}">
                <a16:creationId xmlns:a16="http://schemas.microsoft.com/office/drawing/2014/main" id="{E39CA166-F09C-E48B-537A-88BEEC6E8778}"/>
              </a:ext>
            </a:extLst>
          </p:cNvPr>
          <p:cNvPicPr>
            <a:picLocks noChangeAspect="1"/>
          </p:cNvPicPr>
          <p:nvPr/>
        </p:nvPicPr>
        <p:blipFill>
          <a:blip r:embed="rId4"/>
          <a:stretch>
            <a:fillRect/>
          </a:stretch>
        </p:blipFill>
        <p:spPr>
          <a:xfrm>
            <a:off x="4401968" y="1002711"/>
            <a:ext cx="3405332" cy="3030745"/>
          </a:xfrm>
          <a:prstGeom prst="rect">
            <a:avLst/>
          </a:prstGeom>
        </p:spPr>
      </p:pic>
      <p:pic>
        <p:nvPicPr>
          <p:cNvPr id="7" name="Picture 6">
            <a:extLst>
              <a:ext uri="{FF2B5EF4-FFF2-40B4-BE49-F238E27FC236}">
                <a16:creationId xmlns:a16="http://schemas.microsoft.com/office/drawing/2014/main" id="{D0623E6C-F295-53A8-A030-8FD501EE3D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9611" y="1053282"/>
            <a:ext cx="3488256" cy="2903972"/>
          </a:xfrm>
          <a:prstGeom prst="rect">
            <a:avLst/>
          </a:prstGeom>
        </p:spPr>
      </p:pic>
      <p:sp>
        <p:nvSpPr>
          <p:cNvPr id="8" name="TextBox 7">
            <a:extLst>
              <a:ext uri="{FF2B5EF4-FFF2-40B4-BE49-F238E27FC236}">
                <a16:creationId xmlns:a16="http://schemas.microsoft.com/office/drawing/2014/main" id="{90B686C3-3D78-69B5-F05A-FDDAE891EA09}"/>
              </a:ext>
            </a:extLst>
          </p:cNvPr>
          <p:cNvSpPr txBox="1"/>
          <p:nvPr/>
        </p:nvSpPr>
        <p:spPr>
          <a:xfrm>
            <a:off x="4424551" y="177191"/>
            <a:ext cx="3407229" cy="584775"/>
          </a:xfrm>
          <a:prstGeom prst="rect">
            <a:avLst/>
          </a:prstGeom>
          <a:noFill/>
        </p:spPr>
        <p:txBody>
          <a:bodyPr wrap="square" rtlCol="0">
            <a:spAutoFit/>
          </a:bodyPr>
          <a:lstStyle/>
          <a:p>
            <a:r>
              <a:rPr lang="en-US" sz="1600" dirty="0">
                <a:solidFill>
                  <a:schemeClr val="accent2"/>
                </a:solidFill>
                <a:effectLst/>
                <a:latin typeface="Calibri" panose="020F0502020204030204" pitchFamily="34" charset="0"/>
                <a:ea typeface="Calibri" panose="020F0502020204030204" pitchFamily="34" charset="0"/>
              </a:rPr>
              <a:t>Number of Affected and Afflicted Individuals During Event by Location</a:t>
            </a:r>
            <a:endParaRPr lang="en-US" sz="1600" dirty="0">
              <a:solidFill>
                <a:schemeClr val="accent2"/>
              </a:solidFill>
            </a:endParaRPr>
          </a:p>
        </p:txBody>
      </p:sp>
      <p:sp>
        <p:nvSpPr>
          <p:cNvPr id="9" name="TextBox 8">
            <a:extLst>
              <a:ext uri="{FF2B5EF4-FFF2-40B4-BE49-F238E27FC236}">
                <a16:creationId xmlns:a16="http://schemas.microsoft.com/office/drawing/2014/main" id="{CAB4C0FE-5AA9-55C0-A6F4-0C461103075F}"/>
              </a:ext>
            </a:extLst>
          </p:cNvPr>
          <p:cNvSpPr txBox="1"/>
          <p:nvPr/>
        </p:nvSpPr>
        <p:spPr>
          <a:xfrm>
            <a:off x="826534" y="4115552"/>
            <a:ext cx="3407229" cy="584775"/>
          </a:xfrm>
          <a:prstGeom prst="rect">
            <a:avLst/>
          </a:prstGeom>
          <a:noFill/>
        </p:spPr>
        <p:txBody>
          <a:bodyPr wrap="square" rtlCol="0">
            <a:spAutoFit/>
          </a:bodyPr>
          <a:lstStyle/>
          <a:p>
            <a:r>
              <a:rPr lang="en-US" sz="1600" dirty="0">
                <a:solidFill>
                  <a:schemeClr val="accent2"/>
                </a:solidFill>
                <a:effectLst/>
                <a:latin typeface="Calibri" panose="020F0502020204030204" pitchFamily="34" charset="0"/>
                <a:ea typeface="Calibri" panose="020F0502020204030204" pitchFamily="34" charset="0"/>
              </a:rPr>
              <a:t>Casualties Over Time Across Different Healthcare Sites</a:t>
            </a:r>
            <a:endParaRPr lang="en-US" sz="1600" dirty="0">
              <a:solidFill>
                <a:schemeClr val="accent2"/>
              </a:solidFill>
            </a:endParaRPr>
          </a:p>
        </p:txBody>
      </p:sp>
      <p:sp>
        <p:nvSpPr>
          <p:cNvPr id="10" name="TextBox 9">
            <a:extLst>
              <a:ext uri="{FF2B5EF4-FFF2-40B4-BE49-F238E27FC236}">
                <a16:creationId xmlns:a16="http://schemas.microsoft.com/office/drawing/2014/main" id="{A9D6D9E4-2B4E-4627-03A4-563F2D856BA5}"/>
              </a:ext>
            </a:extLst>
          </p:cNvPr>
          <p:cNvSpPr txBox="1"/>
          <p:nvPr/>
        </p:nvSpPr>
        <p:spPr>
          <a:xfrm>
            <a:off x="7958237" y="4115552"/>
            <a:ext cx="3407229" cy="584775"/>
          </a:xfrm>
          <a:prstGeom prst="rect">
            <a:avLst/>
          </a:prstGeom>
          <a:noFill/>
        </p:spPr>
        <p:txBody>
          <a:bodyPr wrap="square" rtlCol="0">
            <a:spAutoFit/>
          </a:bodyPr>
          <a:lstStyle/>
          <a:p>
            <a:r>
              <a:rPr lang="en-US" sz="1600" dirty="0">
                <a:solidFill>
                  <a:schemeClr val="accent2"/>
                </a:solidFill>
                <a:effectLst/>
                <a:latin typeface="Calibri" panose="020F0502020204030204" pitchFamily="34" charset="0"/>
                <a:ea typeface="Calibri" panose="020F0502020204030204" pitchFamily="34" charset="0"/>
              </a:rPr>
              <a:t>Age, Race, Chronic Condition Status of Those Affected by Flood Event</a:t>
            </a:r>
            <a:endParaRPr lang="en-US" sz="1600" dirty="0">
              <a:solidFill>
                <a:schemeClr val="accent2"/>
              </a:solidFill>
            </a:endParaRPr>
          </a:p>
        </p:txBody>
      </p:sp>
      <p:sp>
        <p:nvSpPr>
          <p:cNvPr id="2" name="Rectangle 1">
            <a:extLst>
              <a:ext uri="{FF2B5EF4-FFF2-40B4-BE49-F238E27FC236}">
                <a16:creationId xmlns:a16="http://schemas.microsoft.com/office/drawing/2014/main" id="{7753F916-5F95-553E-BAEF-4CECF508E6A0}"/>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with low confidence">
            <a:extLst>
              <a:ext uri="{FF2B5EF4-FFF2-40B4-BE49-F238E27FC236}">
                <a16:creationId xmlns:a16="http://schemas.microsoft.com/office/drawing/2014/main" id="{E87A72DC-F9DC-303E-B432-A0CD9AC12593}"/>
              </a:ext>
            </a:extLst>
          </p:cNvPr>
          <p:cNvPicPr>
            <a:picLocks noChangeAspect="1"/>
          </p:cNvPicPr>
          <p:nvPr/>
        </p:nvPicPr>
        <p:blipFill rotWithShape="1">
          <a:blip r:embed="rId6"/>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4005005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8D57A-8F20-6B57-20D2-EF717F9C2781}"/>
              </a:ext>
            </a:extLst>
          </p:cNvPr>
          <p:cNvSpPr>
            <a:spLocks noGrp="1"/>
          </p:cNvSpPr>
          <p:nvPr>
            <p:ph type="title"/>
          </p:nvPr>
        </p:nvSpPr>
        <p:spPr>
          <a:xfrm>
            <a:off x="841248" y="334644"/>
            <a:ext cx="10509504" cy="1076914"/>
          </a:xfrm>
        </p:spPr>
        <p:txBody>
          <a:bodyPr anchor="ctr">
            <a:normAutofit/>
          </a:bodyPr>
          <a:lstStyle/>
          <a:p>
            <a:r>
              <a:rPr lang="en-US" sz="4000"/>
              <a:t>Public Health Implications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699AA41-06C6-3A90-396B-7C3E3F9512AA}"/>
              </a:ext>
            </a:extLst>
          </p:cNvPr>
          <p:cNvGraphicFramePr>
            <a:graphicFrameLocks noGrp="1"/>
          </p:cNvGraphicFramePr>
          <p:nvPr>
            <p:ph idx="1"/>
            <p:extLst>
              <p:ext uri="{D42A27DB-BD31-4B8C-83A1-F6EECF244321}">
                <p14:modId xmlns:p14="http://schemas.microsoft.com/office/powerpoint/2010/main" val="2292651550"/>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3B600271-B936-CD19-5DC9-A6A8821A4C2F}"/>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with low confidence">
            <a:extLst>
              <a:ext uri="{FF2B5EF4-FFF2-40B4-BE49-F238E27FC236}">
                <a16:creationId xmlns:a16="http://schemas.microsoft.com/office/drawing/2014/main" id="{296D13B7-F023-1581-ED9A-351315451C3C}"/>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2033466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099D08AD-41FC-4B17-8E31-A68B5C746F21}"/>
              </a:ext>
            </a:extLst>
          </p:cNvPr>
          <p:cNvPicPr>
            <a:picLocks noGrp="1" noChangeAspect="1"/>
          </p:cNvPicPr>
          <p:nvPr>
            <p:ph idx="1"/>
          </p:nvPr>
        </p:nvPicPr>
        <p:blipFill rotWithShape="1">
          <a:blip r:embed="rId3"/>
          <a:srcRect t="17582"/>
          <a:stretch/>
        </p:blipFill>
        <p:spPr>
          <a:xfrm>
            <a:off x="20" y="10"/>
            <a:ext cx="12191980" cy="6857990"/>
          </a:xfrm>
          <a:prstGeom prst="rect">
            <a:avLst/>
          </a:prstGeom>
        </p:spPr>
      </p:pic>
      <p:sp>
        <p:nvSpPr>
          <p:cNvPr id="17"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13A5C6-8517-4066-B445-A6BCCA3886C8}"/>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spc="150">
                <a:solidFill>
                  <a:schemeClr val="tx1">
                    <a:lumMod val="85000"/>
                    <a:lumOff val="15000"/>
                  </a:schemeClr>
                </a:solidFill>
              </a:rPr>
              <a:t>Complex Systems &amp; Climate Science</a:t>
            </a:r>
          </a:p>
        </p:txBody>
      </p:sp>
      <p:cxnSp>
        <p:nvCxnSpPr>
          <p:cNvPr id="19"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E903E69-073C-7762-449B-F95FB89460F9}"/>
              </a:ext>
            </a:extLst>
          </p:cNvPr>
          <p:cNvSpPr txBox="1"/>
          <p:nvPr/>
        </p:nvSpPr>
        <p:spPr>
          <a:xfrm>
            <a:off x="9589155" y="6550367"/>
            <a:ext cx="2473754" cy="215444"/>
          </a:xfrm>
          <a:prstGeom prst="rect">
            <a:avLst/>
          </a:prstGeom>
          <a:noFill/>
        </p:spPr>
        <p:txBody>
          <a:bodyPr wrap="none" rtlCol="0">
            <a:spAutoFit/>
          </a:bodyPr>
          <a:lstStyle/>
          <a:p>
            <a:pPr algn="r">
              <a:spcAft>
                <a:spcPts val="600"/>
              </a:spcAft>
            </a:pPr>
            <a:r>
              <a:rPr lang="en-US" sz="800" dirty="0">
                <a:solidFill>
                  <a:srgbClr val="FFFFFF"/>
                </a:solidFill>
                <a:hlinkClick r:id="rId4" tooltip="https://www.scirp.org/Journal/PaperInformation.aspx?PaperID=62742">
                  <a:extLst>
                    <a:ext uri="{A12FA001-AC4F-418D-AE19-62706E023703}">
                      <ahyp:hlinkClr xmlns:ahyp="http://schemas.microsoft.com/office/drawing/2018/hyperlinkcolor" val="tx"/>
                    </a:ext>
                  </a:extLst>
                </a:hlinkClick>
              </a:rPr>
              <a:t>This Photo</a:t>
            </a:r>
            <a:r>
              <a:rPr lang="en-US" sz="800" dirty="0">
                <a:solidFill>
                  <a:srgbClr val="FFFFFF"/>
                </a:solidFill>
              </a:rPr>
              <a:t> by Unknown Author is licensed under </a:t>
            </a:r>
            <a:r>
              <a:rPr lang="en-US" sz="8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800" dirty="0">
              <a:solidFill>
                <a:srgbClr val="FFFFFF"/>
              </a:solidFill>
            </a:endParaRPr>
          </a:p>
        </p:txBody>
      </p:sp>
      <p:sp>
        <p:nvSpPr>
          <p:cNvPr id="4" name="Rectangle 3">
            <a:extLst>
              <a:ext uri="{FF2B5EF4-FFF2-40B4-BE49-F238E27FC236}">
                <a16:creationId xmlns:a16="http://schemas.microsoft.com/office/drawing/2014/main" id="{C494FBB1-1E62-81E0-41BE-07034332B949}"/>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low confidence">
            <a:extLst>
              <a:ext uri="{FF2B5EF4-FFF2-40B4-BE49-F238E27FC236}">
                <a16:creationId xmlns:a16="http://schemas.microsoft.com/office/drawing/2014/main" id="{7086E00B-A2FC-E27B-92E9-9C39B4C15475}"/>
              </a:ext>
            </a:extLst>
          </p:cNvPr>
          <p:cNvPicPr>
            <a:picLocks noChangeAspect="1"/>
          </p:cNvPicPr>
          <p:nvPr/>
        </p:nvPicPr>
        <p:blipFill rotWithShape="1">
          <a:blip r:embed="rId6"/>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231708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D2F054-F0E6-2EBA-E56E-592FA8C665A3}"/>
              </a:ext>
            </a:extLst>
          </p:cNvPr>
          <p:cNvSpPr>
            <a:spLocks noGrp="1"/>
          </p:cNvSpPr>
          <p:nvPr>
            <p:ph type="title"/>
          </p:nvPr>
        </p:nvSpPr>
        <p:spPr>
          <a:xfrm>
            <a:off x="841248" y="256032"/>
            <a:ext cx="10506456" cy="1014984"/>
          </a:xfrm>
        </p:spPr>
        <p:txBody>
          <a:bodyPr anchor="b">
            <a:normAutofit/>
          </a:bodyPr>
          <a:lstStyle/>
          <a:p>
            <a:r>
              <a:rPr lang="en-US" dirty="0"/>
              <a:t>Next Steps</a:t>
            </a:r>
          </a:p>
        </p:txBody>
      </p:sp>
      <p:sp>
        <p:nvSpPr>
          <p:cNvPr id="16"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D7E278D-7233-48FE-0A25-38FDA68CDD5D}"/>
              </a:ext>
            </a:extLst>
          </p:cNvPr>
          <p:cNvGraphicFramePr>
            <a:graphicFrameLocks noGrp="1"/>
          </p:cNvGraphicFramePr>
          <p:nvPr>
            <p:ph idx="1"/>
            <p:extLst>
              <p:ext uri="{D42A27DB-BD31-4B8C-83A1-F6EECF244321}">
                <p14:modId xmlns:p14="http://schemas.microsoft.com/office/powerpoint/2010/main" val="61785407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D4F1E566-2136-BE5C-88DF-B1A972F18CEB}"/>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with low confidence">
            <a:extLst>
              <a:ext uri="{FF2B5EF4-FFF2-40B4-BE49-F238E27FC236}">
                <a16:creationId xmlns:a16="http://schemas.microsoft.com/office/drawing/2014/main" id="{C12063C0-8ACA-34AC-70D8-06D6CC48389D}"/>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2281303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0C685-DC79-8D27-054E-BEB88CFC8B9A}"/>
              </a:ext>
            </a:extLst>
          </p:cNvPr>
          <p:cNvSpPr>
            <a:spLocks noGrp="1"/>
          </p:cNvSpPr>
          <p:nvPr>
            <p:ph type="title"/>
          </p:nvPr>
        </p:nvSpPr>
        <p:spPr>
          <a:xfrm>
            <a:off x="841248" y="256032"/>
            <a:ext cx="10506456" cy="1014984"/>
          </a:xfrm>
        </p:spPr>
        <p:txBody>
          <a:bodyPr anchor="b">
            <a:normAutofit/>
          </a:bodyPr>
          <a:lstStyle/>
          <a:p>
            <a:r>
              <a:rPr lang="en-US" dirty="0"/>
              <a:t>Acknowledgements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581E8C8A-DB64-7852-4B85-A0CDDFFFD7AF}"/>
              </a:ext>
            </a:extLst>
          </p:cNvPr>
          <p:cNvGraphicFramePr>
            <a:graphicFrameLocks noGrp="1"/>
          </p:cNvGraphicFramePr>
          <p:nvPr>
            <p:ph idx="1"/>
            <p:extLst>
              <p:ext uri="{D42A27DB-BD31-4B8C-83A1-F6EECF244321}">
                <p14:modId xmlns:p14="http://schemas.microsoft.com/office/powerpoint/2010/main" val="14626974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ADA9303-172D-E216-42C4-F2E309C81592}"/>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low confidence">
            <a:extLst>
              <a:ext uri="{FF2B5EF4-FFF2-40B4-BE49-F238E27FC236}">
                <a16:creationId xmlns:a16="http://schemas.microsoft.com/office/drawing/2014/main" id="{E0786E47-4FF6-EDA5-3DDA-AD41959F2E37}"/>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1571639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F7E526-C31D-6837-A620-6B1CB5A8970F}"/>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dirty="0">
                <a:solidFill>
                  <a:schemeClr val="tx1"/>
                </a:solidFill>
                <a:latin typeface="+mj-lt"/>
                <a:ea typeface="+mj-ea"/>
                <a:cs typeface="+mj-cs"/>
              </a:rPr>
              <a:t>Thank you!</a:t>
            </a:r>
          </a:p>
        </p:txBody>
      </p:sp>
      <p:sp>
        <p:nvSpPr>
          <p:cNvPr id="3" name="Text Placeholder 2">
            <a:extLst>
              <a:ext uri="{FF2B5EF4-FFF2-40B4-BE49-F238E27FC236}">
                <a16:creationId xmlns:a16="http://schemas.microsoft.com/office/drawing/2014/main" id="{FF09D415-BFDA-3C6E-87BE-2B26303CA901}"/>
              </a:ext>
            </a:extLst>
          </p:cNvPr>
          <p:cNvSpPr>
            <a:spLocks noGrp="1"/>
          </p:cNvSpPr>
          <p:nvPr>
            <p:ph type="body" idx="1"/>
          </p:nvPr>
        </p:nvSpPr>
        <p:spPr>
          <a:xfrm>
            <a:off x="3107111" y="5352859"/>
            <a:ext cx="8913751" cy="1329443"/>
          </a:xfrm>
        </p:spPr>
        <p:txBody>
          <a:bodyPr vert="horz" lIns="91440" tIns="45720" rIns="91440" bIns="45720" rtlCol="0">
            <a:normAutofit/>
          </a:bodyPr>
          <a:lstStyle/>
          <a:p>
            <a:r>
              <a:rPr lang="en-US" sz="2400" kern="1200" dirty="0">
                <a:solidFill>
                  <a:schemeClr val="tx1"/>
                </a:solidFill>
                <a:latin typeface="+mn-lt"/>
                <a:ea typeface="+mn-ea"/>
                <a:cs typeface="+mn-cs"/>
              </a:rPr>
              <a:t>Final Report: </a:t>
            </a:r>
            <a:r>
              <a:rPr lang="en-US" sz="2400" kern="1200" dirty="0">
                <a:solidFill>
                  <a:schemeClr val="tx1"/>
                </a:solidFill>
                <a:latin typeface="+mn-lt"/>
                <a:ea typeface="+mn-ea"/>
                <a:cs typeface="+mn-cs"/>
                <a:hlinkClick r:id="rId2"/>
              </a:rPr>
              <a:t>https://hazards.colorado.edu/public-health-disaster-research/public-health-computer-simulation-tool-to-support-disaster-preparedness-in-rural-communities</a:t>
            </a:r>
            <a:r>
              <a:rPr lang="en-US" sz="2400" kern="1200" dirty="0">
                <a:solidFill>
                  <a:schemeClr val="tx1"/>
                </a:solidFill>
                <a:latin typeface="+mn-lt"/>
                <a:ea typeface="+mn-ea"/>
                <a:cs typeface="+mn-cs"/>
              </a:rPr>
              <a:t> </a:t>
            </a:r>
          </a:p>
        </p:txBody>
      </p:sp>
    </p:spTree>
    <p:extLst>
      <p:ext uri="{BB962C8B-B14F-4D97-AF65-F5344CB8AC3E}">
        <p14:creationId xmlns:p14="http://schemas.microsoft.com/office/powerpoint/2010/main" val="1575172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458"/>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6897-6B3C-A0CE-52DA-23851FFB1A2F}"/>
              </a:ext>
            </a:extLst>
          </p:cNvPr>
          <p:cNvSpPr/>
          <p:nvPr/>
        </p:nvSpPr>
        <p:spPr>
          <a:xfrm>
            <a:off x="2856" y="-1"/>
            <a:ext cx="2984893" cy="876301"/>
          </a:xfrm>
          <a:prstGeom prst="rect">
            <a:avLst/>
          </a:prstGeom>
          <a:solidFill>
            <a:srgbClr val="AD122A">
              <a:alpha val="97613"/>
            </a:srgb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663BA3F-F209-6C37-54F6-2FD6C30DFE62}"/>
              </a:ext>
            </a:extLst>
          </p:cNvPr>
          <p:cNvSpPr/>
          <p:nvPr/>
        </p:nvSpPr>
        <p:spPr>
          <a:xfrm>
            <a:off x="11490960"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Icon&#10;&#10;Description automatically generated with low confidence">
            <a:extLst>
              <a:ext uri="{FF2B5EF4-FFF2-40B4-BE49-F238E27FC236}">
                <a16:creationId xmlns:a16="http://schemas.microsoft.com/office/drawing/2014/main" id="{0731E9F1-87AF-739E-7145-6D3C7B810D64}"/>
              </a:ext>
            </a:extLst>
          </p:cNvPr>
          <p:cNvPicPr>
            <a:picLocks noChangeAspect="1"/>
          </p:cNvPicPr>
          <p:nvPr/>
        </p:nvPicPr>
        <p:blipFill rotWithShape="1">
          <a:blip r:embed="rId4"/>
          <a:srcRect l="29150" t="1394" r="915" b="4488"/>
          <a:stretch/>
        </p:blipFill>
        <p:spPr>
          <a:xfrm>
            <a:off x="10737448" y="-10161"/>
            <a:ext cx="1464712" cy="1478401"/>
          </a:xfrm>
          <a:prstGeom prst="rect">
            <a:avLst/>
          </a:prstGeom>
        </p:spPr>
      </p:pic>
      <p:sp>
        <p:nvSpPr>
          <p:cNvPr id="2" name="TextBox 1">
            <a:extLst>
              <a:ext uri="{FF2B5EF4-FFF2-40B4-BE49-F238E27FC236}">
                <a16:creationId xmlns:a16="http://schemas.microsoft.com/office/drawing/2014/main" id="{D365B7BE-F03A-92CD-868F-98B2413D6889}"/>
              </a:ext>
            </a:extLst>
          </p:cNvPr>
          <p:cNvSpPr txBox="1"/>
          <p:nvPr/>
        </p:nvSpPr>
        <p:spPr>
          <a:xfrm>
            <a:off x="142525" y="114983"/>
            <a:ext cx="276016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j-lt"/>
                <a:ea typeface="Baskerville" panose="02020502070401020303" pitchFamily="18" charset="0"/>
                <a:cs typeface="Aldhabi" panose="020F0502020204030204" pitchFamily="34" charset="0"/>
              </a:rPr>
              <a:t>Thank you!</a:t>
            </a:r>
            <a:endParaRPr kumimoji="0" lang="en-US" sz="3600" b="1" i="0" u="none" strike="noStrike" kern="1200" cap="none" spc="0" normalizeH="0" baseline="0" noProof="0" dirty="0">
              <a:ln>
                <a:noFill/>
              </a:ln>
              <a:solidFill>
                <a:prstClr val="white"/>
              </a:solidFill>
              <a:effectLst/>
              <a:uLnTx/>
              <a:uFillTx/>
              <a:latin typeface="+mj-lt"/>
            </a:endParaRPr>
          </a:p>
        </p:txBody>
      </p:sp>
      <p:sp>
        <p:nvSpPr>
          <p:cNvPr id="14" name="TextBox 13">
            <a:extLst>
              <a:ext uri="{FF2B5EF4-FFF2-40B4-BE49-F238E27FC236}">
                <a16:creationId xmlns:a16="http://schemas.microsoft.com/office/drawing/2014/main" id="{D6E78E81-5BD9-4480-7491-7261BF4DE73B}"/>
              </a:ext>
            </a:extLst>
          </p:cNvPr>
          <p:cNvSpPr txBox="1"/>
          <p:nvPr/>
        </p:nvSpPr>
        <p:spPr>
          <a:xfrm>
            <a:off x="-3648728" y="2521572"/>
            <a:ext cx="868281" cy="1200329"/>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Baskerville" panose="02020502070401020303" pitchFamily="18" charset="0"/>
                <a:ea typeface="Baskerville" panose="02020502070401020303" pitchFamily="18" charset="0"/>
                <a:cs typeface="Aldhabi" panose="020F0502020204030204" pitchFamily="34" charset="0"/>
              </a:rPr>
              <a:t>Raheleh</a:t>
            </a:r>
            <a:r>
              <a:rPr kumimoji="0" lang="en-US" sz="1800" b="0" i="0" u="none" strike="noStrike" kern="1200" cap="none" spc="0" normalizeH="0" baseline="0" noProof="0">
                <a:ln>
                  <a:noFill/>
                </a:ln>
                <a:solidFill>
                  <a:prstClr val="black"/>
                </a:solidFill>
                <a:effectLst/>
                <a:uLnTx/>
                <a:uFillTx/>
                <a:latin typeface="Baskerville" panose="02020502070401020303" pitchFamily="18" charset="0"/>
                <a:ea typeface="Baskerville" panose="02020502070401020303" pitchFamily="18" charset="0"/>
                <a:cs typeface="Aldhabi" panose="020F0502020204030204" pitchFamily="34" charset="0"/>
              </a:rPr>
              <a:t> Mohammadi</a:t>
            </a:r>
          </a:p>
        </p:txBody>
      </p:sp>
      <p:pic>
        <p:nvPicPr>
          <p:cNvPr id="7" name="Picture 6" descr="Logo&#10;&#10;Description automatically generated">
            <a:extLst>
              <a:ext uri="{FF2B5EF4-FFF2-40B4-BE49-F238E27FC236}">
                <a16:creationId xmlns:a16="http://schemas.microsoft.com/office/drawing/2014/main" id="{8F1D7D73-A095-34C6-6242-6C8F30EE7D5E}"/>
              </a:ext>
            </a:extLst>
          </p:cNvPr>
          <p:cNvPicPr>
            <a:picLocks noChangeAspect="1"/>
          </p:cNvPicPr>
          <p:nvPr/>
        </p:nvPicPr>
        <p:blipFill>
          <a:blip r:embed="rId5"/>
          <a:stretch>
            <a:fillRect/>
          </a:stretch>
        </p:blipFill>
        <p:spPr>
          <a:xfrm>
            <a:off x="8360095" y="2831387"/>
            <a:ext cx="1200329" cy="1200329"/>
          </a:xfrm>
          <a:prstGeom prst="rect">
            <a:avLst/>
          </a:prstGeom>
        </p:spPr>
      </p:pic>
      <p:sp>
        <p:nvSpPr>
          <p:cNvPr id="13" name="TextBox 12">
            <a:extLst>
              <a:ext uri="{FF2B5EF4-FFF2-40B4-BE49-F238E27FC236}">
                <a16:creationId xmlns:a16="http://schemas.microsoft.com/office/drawing/2014/main" id="{02E3539A-14EB-8130-1387-8D23115BC7FB}"/>
              </a:ext>
            </a:extLst>
          </p:cNvPr>
          <p:cNvSpPr txBox="1"/>
          <p:nvPr/>
        </p:nvSpPr>
        <p:spPr>
          <a:xfrm>
            <a:off x="9691328" y="3230469"/>
            <a:ext cx="21952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@UNMC_WCHP</a:t>
            </a:r>
          </a:p>
        </p:txBody>
      </p:sp>
      <p:cxnSp>
        <p:nvCxnSpPr>
          <p:cNvPr id="19" name="Straight Connector 18">
            <a:extLst>
              <a:ext uri="{FF2B5EF4-FFF2-40B4-BE49-F238E27FC236}">
                <a16:creationId xmlns:a16="http://schemas.microsoft.com/office/drawing/2014/main" id="{B333C44B-0B06-DC67-E9DC-C7689E6754CF}"/>
              </a:ext>
            </a:extLst>
          </p:cNvPr>
          <p:cNvCxnSpPr>
            <a:cxnSpLocks/>
          </p:cNvCxnSpPr>
          <p:nvPr/>
        </p:nvCxnSpPr>
        <p:spPr>
          <a:xfrm>
            <a:off x="7935270" y="1607565"/>
            <a:ext cx="0" cy="4809689"/>
          </a:xfrm>
          <a:prstGeom prst="line">
            <a:avLst/>
          </a:prstGeom>
        </p:spPr>
        <p:style>
          <a:lnRef idx="3">
            <a:schemeClr val="dk1"/>
          </a:lnRef>
          <a:fillRef idx="0">
            <a:schemeClr val="dk1"/>
          </a:fillRef>
          <a:effectRef idx="2">
            <a:schemeClr val="dk1"/>
          </a:effectRef>
          <a:fontRef idx="minor">
            <a:schemeClr val="tx1"/>
          </a:fontRef>
        </p:style>
      </p:cxnSp>
      <p:pic>
        <p:nvPicPr>
          <p:cNvPr id="21" name="Picture 20" descr="Logo&#10;&#10;Description automatically generated">
            <a:extLst>
              <a:ext uri="{FF2B5EF4-FFF2-40B4-BE49-F238E27FC236}">
                <a16:creationId xmlns:a16="http://schemas.microsoft.com/office/drawing/2014/main" id="{3C8FB7C2-F88A-4B26-B7B9-BB5AA1D390D7}"/>
              </a:ext>
            </a:extLst>
          </p:cNvPr>
          <p:cNvPicPr>
            <a:picLocks noChangeAspect="1"/>
          </p:cNvPicPr>
          <p:nvPr/>
        </p:nvPicPr>
        <p:blipFill>
          <a:blip r:embed="rId5"/>
          <a:stretch>
            <a:fillRect/>
          </a:stretch>
        </p:blipFill>
        <p:spPr>
          <a:xfrm>
            <a:off x="8360095" y="4308762"/>
            <a:ext cx="1200329" cy="1200329"/>
          </a:xfrm>
          <a:prstGeom prst="rect">
            <a:avLst/>
          </a:prstGeom>
        </p:spPr>
      </p:pic>
      <p:sp>
        <p:nvSpPr>
          <p:cNvPr id="24" name="TextBox 23">
            <a:extLst>
              <a:ext uri="{FF2B5EF4-FFF2-40B4-BE49-F238E27FC236}">
                <a16:creationId xmlns:a16="http://schemas.microsoft.com/office/drawing/2014/main" id="{94E01ADD-9F81-842E-272B-FE4124FD1ADD}"/>
              </a:ext>
            </a:extLst>
          </p:cNvPr>
          <p:cNvSpPr txBox="1"/>
          <p:nvPr/>
        </p:nvSpPr>
        <p:spPr>
          <a:xfrm>
            <a:off x="9691328" y="4724261"/>
            <a:ext cx="21952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@KKintziger</a:t>
            </a:r>
          </a:p>
        </p:txBody>
      </p:sp>
      <p:sp>
        <p:nvSpPr>
          <p:cNvPr id="37" name="Rectangle 36">
            <a:extLst>
              <a:ext uri="{FF2B5EF4-FFF2-40B4-BE49-F238E27FC236}">
                <a16:creationId xmlns:a16="http://schemas.microsoft.com/office/drawing/2014/main" id="{4A348FF6-6B26-7A74-DCBD-B29A52D27192}"/>
              </a:ext>
            </a:extLst>
          </p:cNvPr>
          <p:cNvSpPr/>
          <p:nvPr/>
        </p:nvSpPr>
        <p:spPr>
          <a:xfrm>
            <a:off x="10289" y="952500"/>
            <a:ext cx="2237610" cy="5905500"/>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1EB5393D-3556-4700-178C-57793F63325C}"/>
              </a:ext>
            </a:extLst>
          </p:cNvPr>
          <p:cNvGrpSpPr/>
          <p:nvPr/>
        </p:nvGrpSpPr>
        <p:grpSpPr>
          <a:xfrm>
            <a:off x="301878" y="1055642"/>
            <a:ext cx="1461280" cy="1687490"/>
            <a:chOff x="316865" y="1786092"/>
            <a:chExt cx="1595054" cy="1880358"/>
          </a:xfrm>
        </p:grpSpPr>
        <p:pic>
          <p:nvPicPr>
            <p:cNvPr id="26" name="Picture 25" descr="Icon&#10;&#10;Description automatically generated">
              <a:extLst>
                <a:ext uri="{FF2B5EF4-FFF2-40B4-BE49-F238E27FC236}">
                  <a16:creationId xmlns:a16="http://schemas.microsoft.com/office/drawing/2014/main" id="{D8DB856F-7C6A-280B-3703-4CEB0BFAAAAB}"/>
                </a:ext>
              </a:extLst>
            </p:cNvPr>
            <p:cNvPicPr>
              <a:picLocks noChangeAspect="1"/>
            </p:cNvPicPr>
            <p:nvPr/>
          </p:nvPicPr>
          <p:blipFill>
            <a:blip r:embed="rId6"/>
            <a:stretch>
              <a:fillRect/>
            </a:stretch>
          </p:blipFill>
          <p:spPr>
            <a:xfrm>
              <a:off x="512394" y="1786092"/>
              <a:ext cx="1203997" cy="1203997"/>
            </a:xfrm>
            <a:prstGeom prst="rect">
              <a:avLst/>
            </a:prstGeom>
          </p:spPr>
        </p:pic>
        <p:sp>
          <p:nvSpPr>
            <p:cNvPr id="34" name="TextBox 33">
              <a:extLst>
                <a:ext uri="{FF2B5EF4-FFF2-40B4-BE49-F238E27FC236}">
                  <a16:creationId xmlns:a16="http://schemas.microsoft.com/office/drawing/2014/main" id="{2B6C819E-3FA3-5A88-1F11-CB313AE44E0D}"/>
                </a:ext>
              </a:extLst>
            </p:cNvPr>
            <p:cNvSpPr txBox="1"/>
            <p:nvPr/>
          </p:nvSpPr>
          <p:spPr>
            <a:xfrm>
              <a:off x="316865" y="3254906"/>
              <a:ext cx="1595054" cy="4115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Learn More </a:t>
              </a:r>
            </a:p>
          </p:txBody>
        </p:sp>
      </p:grpSp>
      <p:grpSp>
        <p:nvGrpSpPr>
          <p:cNvPr id="41" name="Group 40">
            <a:extLst>
              <a:ext uri="{FF2B5EF4-FFF2-40B4-BE49-F238E27FC236}">
                <a16:creationId xmlns:a16="http://schemas.microsoft.com/office/drawing/2014/main" id="{AFA7D04E-A781-996C-C30B-F07BFE401D13}"/>
              </a:ext>
            </a:extLst>
          </p:cNvPr>
          <p:cNvGrpSpPr/>
          <p:nvPr/>
        </p:nvGrpSpPr>
        <p:grpSpPr>
          <a:xfrm>
            <a:off x="350165" y="3148097"/>
            <a:ext cx="1364705" cy="1682020"/>
            <a:chOff x="2436239" y="1929699"/>
            <a:chExt cx="1795182" cy="2688960"/>
          </a:xfrm>
        </p:grpSpPr>
        <p:pic>
          <p:nvPicPr>
            <p:cNvPr id="31" name="Picture 30" descr="Icon&#10;&#10;Description automatically generated">
              <a:extLst>
                <a:ext uri="{FF2B5EF4-FFF2-40B4-BE49-F238E27FC236}">
                  <a16:creationId xmlns:a16="http://schemas.microsoft.com/office/drawing/2014/main" id="{930C9538-BEBD-44FA-7DCD-6191F7FED4DF}"/>
                </a:ext>
              </a:extLst>
            </p:cNvPr>
            <p:cNvPicPr>
              <a:picLocks noChangeAspect="1"/>
            </p:cNvPicPr>
            <p:nvPr/>
          </p:nvPicPr>
          <p:blipFill>
            <a:blip r:embed="rId7"/>
            <a:stretch>
              <a:fillRect/>
            </a:stretch>
          </p:blipFill>
          <p:spPr>
            <a:xfrm>
              <a:off x="2809356" y="1929699"/>
              <a:ext cx="1048947" cy="1212879"/>
            </a:xfrm>
            <a:prstGeom prst="rect">
              <a:avLst/>
            </a:prstGeom>
          </p:spPr>
        </p:pic>
        <p:sp>
          <p:nvSpPr>
            <p:cNvPr id="35" name="TextBox 34">
              <a:extLst>
                <a:ext uri="{FF2B5EF4-FFF2-40B4-BE49-F238E27FC236}">
                  <a16:creationId xmlns:a16="http://schemas.microsoft.com/office/drawing/2014/main" id="{349121EF-1E0E-9870-9416-8B804FEECE47}"/>
                </a:ext>
              </a:extLst>
            </p:cNvPr>
            <p:cNvSpPr txBox="1"/>
            <p:nvPr/>
          </p:nvSpPr>
          <p:spPr>
            <a:xfrm>
              <a:off x="2436239" y="3142578"/>
              <a:ext cx="1795182" cy="1476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Sign Up for Our Newsletter</a:t>
              </a:r>
            </a:p>
          </p:txBody>
        </p:sp>
      </p:grpSp>
      <p:grpSp>
        <p:nvGrpSpPr>
          <p:cNvPr id="42" name="Group 41">
            <a:extLst>
              <a:ext uri="{FF2B5EF4-FFF2-40B4-BE49-F238E27FC236}">
                <a16:creationId xmlns:a16="http://schemas.microsoft.com/office/drawing/2014/main" id="{075669AE-3602-17AE-8EAC-C41E867865E6}"/>
              </a:ext>
            </a:extLst>
          </p:cNvPr>
          <p:cNvGrpSpPr/>
          <p:nvPr/>
        </p:nvGrpSpPr>
        <p:grpSpPr>
          <a:xfrm>
            <a:off x="462045" y="5245638"/>
            <a:ext cx="1069430" cy="1320529"/>
            <a:chOff x="5034532" y="1904750"/>
            <a:chExt cx="1595054" cy="1946091"/>
          </a:xfrm>
        </p:grpSpPr>
        <p:pic>
          <p:nvPicPr>
            <p:cNvPr id="33" name="Picture 32" descr="Shape, icon&#10;&#10;Description automatically generated with medium confidence">
              <a:extLst>
                <a:ext uri="{FF2B5EF4-FFF2-40B4-BE49-F238E27FC236}">
                  <a16:creationId xmlns:a16="http://schemas.microsoft.com/office/drawing/2014/main" id="{25B4AA26-7BAF-CAAE-A396-7ABF6B1552A8}"/>
                </a:ext>
              </a:extLst>
            </p:cNvPr>
            <p:cNvPicPr>
              <a:picLocks noChangeAspect="1"/>
            </p:cNvPicPr>
            <p:nvPr/>
          </p:nvPicPr>
          <p:blipFill>
            <a:blip r:embed="rId8"/>
            <a:stretch>
              <a:fillRect/>
            </a:stretch>
          </p:blipFill>
          <p:spPr>
            <a:xfrm>
              <a:off x="5277522" y="1904750"/>
              <a:ext cx="1216985" cy="1216985"/>
            </a:xfrm>
            <a:prstGeom prst="rect">
              <a:avLst/>
            </a:prstGeom>
          </p:spPr>
        </p:pic>
        <p:sp>
          <p:nvSpPr>
            <p:cNvPr id="36" name="TextBox 35">
              <a:extLst>
                <a:ext uri="{FF2B5EF4-FFF2-40B4-BE49-F238E27FC236}">
                  <a16:creationId xmlns:a16="http://schemas.microsoft.com/office/drawing/2014/main" id="{58B3D4C6-BF26-2E69-C30E-95AE76C4DC0A}"/>
                </a:ext>
              </a:extLst>
            </p:cNvPr>
            <p:cNvSpPr txBox="1"/>
            <p:nvPr/>
          </p:nvSpPr>
          <p:spPr>
            <a:xfrm>
              <a:off x="5034532" y="3306549"/>
              <a:ext cx="1595054" cy="5442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Donate </a:t>
              </a:r>
            </a:p>
          </p:txBody>
        </p:sp>
      </p:grpSp>
      <p:sp>
        <p:nvSpPr>
          <p:cNvPr id="17" name="TextBox 16">
            <a:extLst>
              <a:ext uri="{FF2B5EF4-FFF2-40B4-BE49-F238E27FC236}">
                <a16:creationId xmlns:a16="http://schemas.microsoft.com/office/drawing/2014/main" id="{1DC53D27-DF4B-4D56-493D-0E3D6C11BDBC}"/>
              </a:ext>
            </a:extLst>
          </p:cNvPr>
          <p:cNvSpPr txBox="1"/>
          <p:nvPr/>
        </p:nvSpPr>
        <p:spPr>
          <a:xfrm>
            <a:off x="2622919" y="3198167"/>
            <a:ext cx="51274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unmc.edu/</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publichealth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wch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38" name="TextBox 37">
            <a:extLst>
              <a:ext uri="{FF2B5EF4-FFF2-40B4-BE49-F238E27FC236}">
                <a16:creationId xmlns:a16="http://schemas.microsoft.com/office/drawing/2014/main" id="{31C2D340-292C-740A-09C6-44DB0B3716B0}"/>
              </a:ext>
            </a:extLst>
          </p:cNvPr>
          <p:cNvSpPr txBox="1"/>
          <p:nvPr/>
        </p:nvSpPr>
        <p:spPr>
          <a:xfrm>
            <a:off x="7971252" y="1667621"/>
            <a:ext cx="38702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Follow Us! </a:t>
            </a:r>
          </a:p>
        </p:txBody>
      </p:sp>
      <p:pic>
        <p:nvPicPr>
          <p:cNvPr id="44" name="Picture 43" descr="Shape&#10;&#10;Description automatically generated with low confidence">
            <a:extLst>
              <a:ext uri="{FF2B5EF4-FFF2-40B4-BE49-F238E27FC236}">
                <a16:creationId xmlns:a16="http://schemas.microsoft.com/office/drawing/2014/main" id="{09A407BA-E5BF-EFF3-3D08-61A50BDB74EA}"/>
              </a:ext>
            </a:extLst>
          </p:cNvPr>
          <p:cNvPicPr>
            <a:picLocks noChangeAspect="1"/>
          </p:cNvPicPr>
          <p:nvPr/>
        </p:nvPicPr>
        <p:blipFill>
          <a:blip r:embed="rId9"/>
          <a:stretch>
            <a:fillRect/>
          </a:stretch>
        </p:blipFill>
        <p:spPr>
          <a:xfrm>
            <a:off x="4355134" y="1493457"/>
            <a:ext cx="1616782" cy="1616782"/>
          </a:xfrm>
          <a:prstGeom prst="rect">
            <a:avLst/>
          </a:prstGeom>
        </p:spPr>
      </p:pic>
      <p:sp>
        <p:nvSpPr>
          <p:cNvPr id="45" name="TextBox 44">
            <a:extLst>
              <a:ext uri="{FF2B5EF4-FFF2-40B4-BE49-F238E27FC236}">
                <a16:creationId xmlns:a16="http://schemas.microsoft.com/office/drawing/2014/main" id="{435B57F6-E3FF-B48A-8106-75C1F1F1DB65}"/>
              </a:ext>
            </a:extLst>
          </p:cNvPr>
          <p:cNvSpPr txBox="1"/>
          <p:nvPr/>
        </p:nvSpPr>
        <p:spPr>
          <a:xfrm>
            <a:off x="2620764" y="5396923"/>
            <a:ext cx="51274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rPr>
              <a:t>wchp@unmc.edu</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pic>
        <p:nvPicPr>
          <p:cNvPr id="47" name="Graphic 46" descr="Open envelope with solid fill">
            <a:extLst>
              <a:ext uri="{FF2B5EF4-FFF2-40B4-BE49-F238E27FC236}">
                <a16:creationId xmlns:a16="http://schemas.microsoft.com/office/drawing/2014/main" id="{2E36BB72-FD88-DDFD-926E-CFAB1FF071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10943" y="4335794"/>
            <a:ext cx="914400" cy="914400"/>
          </a:xfrm>
          <a:prstGeom prst="rect">
            <a:avLst/>
          </a:prstGeom>
        </p:spPr>
      </p:pic>
    </p:spTree>
    <p:extLst>
      <p:ext uri="{BB962C8B-B14F-4D97-AF65-F5344CB8AC3E}">
        <p14:creationId xmlns:p14="http://schemas.microsoft.com/office/powerpoint/2010/main" val="1821149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different seasons&#10;&#10;Description automatically generated">
            <a:extLst>
              <a:ext uri="{FF2B5EF4-FFF2-40B4-BE49-F238E27FC236}">
                <a16:creationId xmlns:a16="http://schemas.microsoft.com/office/drawing/2014/main" id="{29EB80E2-366C-DD6B-D5E7-9D1741A7DC9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75AEB7-EE0B-AD74-E0C9-D2FF5047E0FB}"/>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Complex Systems &amp; Natural Hazards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6DB8E0-B8B5-7EF0-4B61-885585B24CA4}"/>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latinxformblog.commons.gc.cuny.edu/miguels-poem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6" name="Rectangle 5">
            <a:extLst>
              <a:ext uri="{FF2B5EF4-FFF2-40B4-BE49-F238E27FC236}">
                <a16:creationId xmlns:a16="http://schemas.microsoft.com/office/drawing/2014/main" id="{0A0C9D0B-A352-CA64-5929-3D6FDE1D6A27}"/>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with low confidence">
            <a:extLst>
              <a:ext uri="{FF2B5EF4-FFF2-40B4-BE49-F238E27FC236}">
                <a16:creationId xmlns:a16="http://schemas.microsoft.com/office/drawing/2014/main" id="{6254E56A-619C-95C4-853B-E4CB35D0F99C}"/>
              </a:ext>
            </a:extLst>
          </p:cNvPr>
          <p:cNvPicPr>
            <a:picLocks noChangeAspect="1"/>
          </p:cNvPicPr>
          <p:nvPr/>
        </p:nvPicPr>
        <p:blipFill rotWithShape="1">
          <a:blip r:embed="rId6"/>
          <a:srcRect l="29150" t="1394" r="915" b="4488"/>
          <a:stretch/>
        </p:blipFill>
        <p:spPr>
          <a:xfrm>
            <a:off x="10738046" y="-1"/>
            <a:ext cx="1464712" cy="1478401"/>
          </a:xfrm>
          <a:prstGeom prst="rect">
            <a:avLst/>
          </a:prstGeom>
        </p:spPr>
      </p:pic>
      <p:grpSp>
        <p:nvGrpSpPr>
          <p:cNvPr id="11" name="Group 10">
            <a:extLst>
              <a:ext uri="{FF2B5EF4-FFF2-40B4-BE49-F238E27FC236}">
                <a16:creationId xmlns:a16="http://schemas.microsoft.com/office/drawing/2014/main" id="{D6031D14-C14E-B867-23AE-3AD0144910D5}"/>
              </a:ext>
            </a:extLst>
          </p:cNvPr>
          <p:cNvGrpSpPr/>
          <p:nvPr/>
        </p:nvGrpSpPr>
        <p:grpSpPr>
          <a:xfrm>
            <a:off x="2438400" y="340360"/>
            <a:ext cx="9296400" cy="4674259"/>
            <a:chOff x="2438400" y="340360"/>
            <a:chExt cx="9296400" cy="4674259"/>
          </a:xfrm>
        </p:grpSpPr>
        <p:pic>
          <p:nvPicPr>
            <p:cNvPr id="8" name="Picture 7" descr="A map of a river&#10;&#10;Description automatically generated">
              <a:extLst>
                <a:ext uri="{FF2B5EF4-FFF2-40B4-BE49-F238E27FC236}">
                  <a16:creationId xmlns:a16="http://schemas.microsoft.com/office/drawing/2014/main" id="{CC1E6C89-DBA3-6D72-2929-F337AB7500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340360"/>
              <a:ext cx="9296400" cy="4673094"/>
            </a:xfrm>
            <a:prstGeom prst="rect">
              <a:avLst/>
            </a:prstGeom>
          </p:spPr>
        </p:pic>
        <p:sp>
          <p:nvSpPr>
            <p:cNvPr id="9" name="TextBox 8">
              <a:extLst>
                <a:ext uri="{FF2B5EF4-FFF2-40B4-BE49-F238E27FC236}">
                  <a16:creationId xmlns:a16="http://schemas.microsoft.com/office/drawing/2014/main" id="{3F6B593E-1EF8-D4A2-FF39-FF8C2D228068}"/>
                </a:ext>
              </a:extLst>
            </p:cNvPr>
            <p:cNvSpPr txBox="1"/>
            <p:nvPr/>
          </p:nvSpPr>
          <p:spPr>
            <a:xfrm>
              <a:off x="8922422" y="4737620"/>
              <a:ext cx="2794000" cy="276999"/>
            </a:xfrm>
            <a:prstGeom prst="rect">
              <a:avLst/>
            </a:prstGeom>
            <a:solidFill>
              <a:schemeClr val="bg1"/>
            </a:solidFill>
          </p:spPr>
          <p:txBody>
            <a:bodyPr wrap="square" rtlCol="0">
              <a:spAutoFit/>
            </a:bodyPr>
            <a:lstStyle/>
            <a:p>
              <a:r>
                <a:rPr lang="en-US" sz="1200" dirty="0"/>
                <a:t>Source: USGS National Water Dashboard.</a:t>
              </a:r>
            </a:p>
          </p:txBody>
        </p:sp>
      </p:grpSp>
    </p:spTree>
    <p:extLst>
      <p:ext uri="{BB962C8B-B14F-4D97-AF65-F5344CB8AC3E}">
        <p14:creationId xmlns:p14="http://schemas.microsoft.com/office/powerpoint/2010/main" val="101237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55570A-907A-42D4-8927-00A3D9940F97}"/>
              </a:ext>
            </a:extLst>
          </p:cNvPr>
          <p:cNvSpPr>
            <a:spLocks noGrp="1"/>
          </p:cNvSpPr>
          <p:nvPr>
            <p:ph type="title"/>
          </p:nvPr>
        </p:nvSpPr>
        <p:spPr>
          <a:xfrm>
            <a:off x="838200" y="459863"/>
            <a:ext cx="10515600" cy="1004594"/>
          </a:xfrm>
        </p:spPr>
        <p:txBody>
          <a:bodyPr vert="horz" lIns="91440" tIns="45720" rIns="91440" bIns="45720" rtlCol="0" anchor="ctr">
            <a:normAutofit fontScale="90000"/>
          </a:bodyPr>
          <a:lstStyle/>
          <a:p>
            <a:pPr algn="ctr"/>
            <a:r>
              <a:rPr lang="en-US" kern="1200" dirty="0">
                <a:solidFill>
                  <a:srgbClr val="FFFFFF"/>
                </a:solidFill>
                <a:latin typeface="+mj-lt"/>
                <a:ea typeface="+mj-ea"/>
                <a:cs typeface="+mj-cs"/>
              </a:rPr>
              <a:t>Complex Systems, Health Care, &amp; Public Health</a:t>
            </a:r>
          </a:p>
        </p:txBody>
      </p:sp>
      <p:sp>
        <p:nvSpPr>
          <p:cNvPr id="42" name="Rectangle: Rounded Corners 4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E3CAB67-B223-5856-5354-9A634F79F252}"/>
              </a:ext>
            </a:extLst>
          </p:cNvPr>
          <p:cNvGrpSpPr/>
          <p:nvPr/>
        </p:nvGrpSpPr>
        <p:grpSpPr>
          <a:xfrm>
            <a:off x="3920331" y="1800911"/>
            <a:ext cx="4351338" cy="4351338"/>
            <a:chOff x="1262702" y="927809"/>
            <a:chExt cx="5011321" cy="5011321"/>
          </a:xfrm>
        </p:grpSpPr>
        <p:grpSp>
          <p:nvGrpSpPr>
            <p:cNvPr id="5" name="Group 4">
              <a:extLst>
                <a:ext uri="{FF2B5EF4-FFF2-40B4-BE49-F238E27FC236}">
                  <a16:creationId xmlns:a16="http://schemas.microsoft.com/office/drawing/2014/main" id="{C143757B-810F-BC53-7F76-3FB24319F923}"/>
                </a:ext>
              </a:extLst>
            </p:cNvPr>
            <p:cNvGrpSpPr/>
            <p:nvPr/>
          </p:nvGrpSpPr>
          <p:grpSpPr>
            <a:xfrm>
              <a:off x="1262702" y="927809"/>
              <a:ext cx="5011321" cy="5011321"/>
              <a:chOff x="3284855" y="1014095"/>
              <a:chExt cx="5486400" cy="5486400"/>
            </a:xfrm>
          </p:grpSpPr>
          <p:sp>
            <p:nvSpPr>
              <p:cNvPr id="21" name="Oval 20">
                <a:extLst>
                  <a:ext uri="{FF2B5EF4-FFF2-40B4-BE49-F238E27FC236}">
                    <a16:creationId xmlns:a16="http://schemas.microsoft.com/office/drawing/2014/main" id="{A853E5D1-A556-2D8C-5102-C47541F3DE56}"/>
                  </a:ext>
                </a:extLst>
              </p:cNvPr>
              <p:cNvSpPr/>
              <p:nvPr/>
            </p:nvSpPr>
            <p:spPr>
              <a:xfrm>
                <a:off x="3284855" y="1014095"/>
                <a:ext cx="5486400" cy="54864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741380A-0575-9D7F-704B-F2458C00DFC5}"/>
                  </a:ext>
                </a:extLst>
              </p:cNvPr>
              <p:cNvSpPr/>
              <p:nvPr/>
            </p:nvSpPr>
            <p:spPr>
              <a:xfrm>
                <a:off x="3741420" y="1927860"/>
                <a:ext cx="4572000" cy="457200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76E21B02-563C-6679-CB4B-6CF5926B8674}"/>
                  </a:ext>
                </a:extLst>
              </p:cNvPr>
              <p:cNvSpPr/>
              <p:nvPr/>
            </p:nvSpPr>
            <p:spPr>
              <a:xfrm>
                <a:off x="4197985" y="2841625"/>
                <a:ext cx="3657600" cy="36576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F57BD2F1-5B58-79F6-4E6C-996EF570B85B}"/>
                  </a:ext>
                </a:extLst>
              </p:cNvPr>
              <p:cNvSpPr/>
              <p:nvPr/>
            </p:nvSpPr>
            <p:spPr>
              <a:xfrm>
                <a:off x="4654550" y="3755390"/>
                <a:ext cx="2743200" cy="27432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4583466C-3AFC-6896-7A16-950535B6F3FA}"/>
                  </a:ext>
                </a:extLst>
              </p:cNvPr>
              <p:cNvSpPr/>
              <p:nvPr/>
            </p:nvSpPr>
            <p:spPr>
              <a:xfrm>
                <a:off x="5111115" y="4669155"/>
                <a:ext cx="1828800" cy="1828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208EDFA7-21DF-9338-0CC7-0285C09A48D6}"/>
                  </a:ext>
                </a:extLst>
              </p:cNvPr>
              <p:cNvSpPr/>
              <p:nvPr/>
            </p:nvSpPr>
            <p:spPr>
              <a:xfrm>
                <a:off x="5567680" y="557276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DEC6707A-A431-CDB4-5178-6025309A5672}"/>
                </a:ext>
              </a:extLst>
            </p:cNvPr>
            <p:cNvSpPr txBox="1"/>
            <p:nvPr/>
          </p:nvSpPr>
          <p:spPr>
            <a:xfrm>
              <a:off x="2401570" y="53581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86384" rtl="0" eaLnBrk="1" fontAlgn="auto" latinLnBrk="0" hangingPunct="1">
                <a:lnSpc>
                  <a:spcPct val="100000"/>
                </a:lnSpc>
                <a:spcBef>
                  <a:spcPts val="0"/>
                </a:spcBef>
                <a:spcAft>
                  <a:spcPts val="600"/>
                </a:spcAft>
                <a:buClrTx/>
                <a:buSzTx/>
                <a:buFontTx/>
                <a:buNone/>
                <a:tabLst/>
                <a:defRPr/>
              </a:pPr>
              <a:r>
                <a:rPr kumimoji="0" lang="en-US" sz="1548" b="0" i="0" u="none" strike="noStrike" kern="1200" cap="none" spc="0" normalizeH="0" baseline="0" noProof="0">
                  <a:ln>
                    <a:noFill/>
                  </a:ln>
                  <a:solidFill>
                    <a:prstClr val="black"/>
                  </a:solidFill>
                  <a:effectLst/>
                  <a:uLnTx/>
                  <a:uFillTx/>
                  <a:latin typeface="Calibri" panose="020F0502020204030204"/>
                  <a:ea typeface="+mn-ea"/>
                  <a:cs typeface="+mn-cs"/>
                </a:rPr>
                <a:t>Life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C73D8B-1F3D-1DD6-5DA7-61597385A874}"/>
                </a:ext>
              </a:extLst>
            </p:cNvPr>
            <p:cNvSpPr txBox="1"/>
            <p:nvPr/>
          </p:nvSpPr>
          <p:spPr>
            <a:xfrm>
              <a:off x="2401570" y="46062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86384" rtl="0" eaLnBrk="1" fontAlgn="auto" latinLnBrk="0" hangingPunct="1">
                <a:lnSpc>
                  <a:spcPct val="100000"/>
                </a:lnSpc>
                <a:spcBef>
                  <a:spcPts val="0"/>
                </a:spcBef>
                <a:spcAft>
                  <a:spcPts val="600"/>
                </a:spcAft>
                <a:buClrTx/>
                <a:buSzTx/>
                <a:buFontTx/>
                <a:buNone/>
                <a:tabLst/>
                <a:defRPr/>
              </a:pPr>
              <a:r>
                <a:rPr kumimoji="0" lang="en-US" sz="1548" b="0" i="0" u="none" strike="noStrike" kern="1200" cap="none" spc="0" normalizeH="0" baseline="0" noProof="0">
                  <a:ln>
                    <a:noFill/>
                  </a:ln>
                  <a:solidFill>
                    <a:prstClr val="black"/>
                  </a:solidFill>
                  <a:effectLst/>
                  <a:uLnTx/>
                  <a:uFillTx/>
                  <a:latin typeface="Calibri" panose="020F0502020204030204"/>
                  <a:ea typeface="+mn-ea"/>
                  <a:cs typeface="+mn-cs"/>
                </a:rPr>
                <a:t>Individual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BB1FC2D-985B-FE66-922E-2BCF07E66E5E}"/>
                </a:ext>
              </a:extLst>
            </p:cNvPr>
            <p:cNvSpPr txBox="1"/>
            <p:nvPr/>
          </p:nvSpPr>
          <p:spPr>
            <a:xfrm>
              <a:off x="2401570" y="37122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86384" rtl="0" eaLnBrk="1" fontAlgn="auto" latinLnBrk="0" hangingPunct="1">
                <a:lnSpc>
                  <a:spcPct val="100000"/>
                </a:lnSpc>
                <a:spcBef>
                  <a:spcPts val="0"/>
                </a:spcBef>
                <a:spcAft>
                  <a:spcPts val="600"/>
                </a:spcAft>
                <a:buClrTx/>
                <a:buSzTx/>
                <a:buFontTx/>
                <a:buNone/>
                <a:tabLst/>
                <a:defRPr/>
              </a:pPr>
              <a:r>
                <a:rPr kumimoji="0" lang="en-US" sz="1548" b="0" i="0" u="none" strike="noStrike" kern="1200" cap="none" spc="0" normalizeH="0" baseline="0" noProof="0">
                  <a:ln>
                    <a:noFill/>
                  </a:ln>
                  <a:solidFill>
                    <a:prstClr val="black"/>
                  </a:solidFill>
                  <a:effectLst/>
                  <a:uLnTx/>
                  <a:uFillTx/>
                  <a:latin typeface="Calibri" panose="020F0502020204030204"/>
                  <a:ea typeface="+mn-ea"/>
                  <a:cs typeface="+mn-cs"/>
                </a:rPr>
                <a:t>Society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433CED2-BD05-DBCA-108D-15C6C231C630}"/>
                </a:ext>
              </a:extLst>
            </p:cNvPr>
            <p:cNvSpPr txBox="1"/>
            <p:nvPr/>
          </p:nvSpPr>
          <p:spPr>
            <a:xfrm>
              <a:off x="2401570" y="28892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86384" rtl="0" eaLnBrk="1" fontAlgn="auto" latinLnBrk="0" hangingPunct="1">
                <a:lnSpc>
                  <a:spcPct val="100000"/>
                </a:lnSpc>
                <a:spcBef>
                  <a:spcPts val="0"/>
                </a:spcBef>
                <a:spcAft>
                  <a:spcPts val="600"/>
                </a:spcAft>
                <a:buClrTx/>
                <a:buSzTx/>
                <a:buFontTx/>
                <a:buNone/>
                <a:tabLst/>
                <a:defRPr/>
              </a:pPr>
              <a:r>
                <a:rPr kumimoji="0" lang="en-US" sz="1548" b="0" i="0" u="none" strike="noStrike" kern="1200" cap="none" spc="0" normalizeH="0" baseline="0" noProof="0">
                  <a:ln>
                    <a:noFill/>
                  </a:ln>
                  <a:solidFill>
                    <a:prstClr val="black"/>
                  </a:solidFill>
                  <a:effectLst/>
                  <a:uLnTx/>
                  <a:uFillTx/>
                  <a:latin typeface="Calibri" panose="020F0502020204030204"/>
                  <a:ea typeface="+mn-ea"/>
                  <a:cs typeface="+mn-cs"/>
                </a:rPr>
                <a:t>Economy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7945B68-2A63-CD76-4EA2-E2BEED520971}"/>
                </a:ext>
              </a:extLst>
            </p:cNvPr>
            <p:cNvSpPr txBox="1"/>
            <p:nvPr/>
          </p:nvSpPr>
          <p:spPr>
            <a:xfrm>
              <a:off x="2401570" y="20459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86384" rtl="0" eaLnBrk="1" fontAlgn="auto" latinLnBrk="0" hangingPunct="1">
                <a:lnSpc>
                  <a:spcPct val="100000"/>
                </a:lnSpc>
                <a:spcBef>
                  <a:spcPts val="0"/>
                </a:spcBef>
                <a:spcAft>
                  <a:spcPts val="600"/>
                </a:spcAft>
                <a:buClrTx/>
                <a:buSzTx/>
                <a:buFontTx/>
                <a:buNone/>
                <a:tabLst/>
                <a:defRPr/>
              </a:pPr>
              <a:r>
                <a:rPr kumimoji="0" lang="en-US" sz="1548" b="0" i="0" u="none" strike="noStrike" kern="1200" cap="none" spc="0" normalizeH="0" baseline="0" noProof="0">
                  <a:ln>
                    <a:noFill/>
                  </a:ln>
                  <a:solidFill>
                    <a:prstClr val="black"/>
                  </a:solidFill>
                  <a:effectLst/>
                  <a:uLnTx/>
                  <a:uFillTx/>
                  <a:latin typeface="Calibri" panose="020F0502020204030204"/>
                  <a:ea typeface="+mn-ea"/>
                  <a:cs typeface="+mn-cs"/>
                </a:rPr>
                <a:t>Politics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0302BAC-FBD8-710E-2AB9-E58C7610CEC6}"/>
                </a:ext>
              </a:extLst>
            </p:cNvPr>
            <p:cNvSpPr txBox="1"/>
            <p:nvPr/>
          </p:nvSpPr>
          <p:spPr>
            <a:xfrm>
              <a:off x="2401570" y="11823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86384" rtl="0" eaLnBrk="1" fontAlgn="auto" latinLnBrk="0" hangingPunct="1">
                <a:lnSpc>
                  <a:spcPct val="100000"/>
                </a:lnSpc>
                <a:spcBef>
                  <a:spcPts val="0"/>
                </a:spcBef>
                <a:spcAft>
                  <a:spcPts val="600"/>
                </a:spcAft>
                <a:buClrTx/>
                <a:buSzTx/>
                <a:buFontTx/>
                <a:buNone/>
                <a:tabLst/>
                <a:defRPr/>
              </a:pPr>
              <a:r>
                <a:rPr kumimoji="0" lang="en-US" sz="1548" b="0" i="0" u="none" strike="noStrike" kern="1200" cap="none" spc="0" normalizeH="0" baseline="0" noProof="0">
                  <a:ln>
                    <a:noFill/>
                  </a:ln>
                  <a:solidFill>
                    <a:prstClr val="black"/>
                  </a:solidFill>
                  <a:effectLst/>
                  <a:uLnTx/>
                  <a:uFillTx/>
                  <a:latin typeface="Calibri" panose="020F0502020204030204"/>
                  <a:ea typeface="+mn-ea"/>
                  <a:cs typeface="+mn-cs"/>
                </a:rPr>
                <a:t>Environment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F7FFC27E-3FEA-225A-F831-EEC11A3A06B6}"/>
              </a:ext>
            </a:extLst>
          </p:cNvPr>
          <p:cNvSpPr txBox="1"/>
          <p:nvPr/>
        </p:nvSpPr>
        <p:spPr>
          <a:xfrm>
            <a:off x="-1361" y="6584496"/>
            <a:ext cx="53231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 adapted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Meikirch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model of individual health.</a:t>
            </a:r>
          </a:p>
        </p:txBody>
      </p:sp>
      <p:sp>
        <p:nvSpPr>
          <p:cNvPr id="3" name="Rectangle 2">
            <a:extLst>
              <a:ext uri="{FF2B5EF4-FFF2-40B4-BE49-F238E27FC236}">
                <a16:creationId xmlns:a16="http://schemas.microsoft.com/office/drawing/2014/main" id="{38AEAD54-320D-8AD0-EFA1-7054E01B6C20}"/>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low confidence">
            <a:extLst>
              <a:ext uri="{FF2B5EF4-FFF2-40B4-BE49-F238E27FC236}">
                <a16:creationId xmlns:a16="http://schemas.microsoft.com/office/drawing/2014/main" id="{F18DAFA0-B48E-BD1E-C82B-65AC38EFFAF6}"/>
              </a:ext>
            </a:extLst>
          </p:cNvPr>
          <p:cNvPicPr>
            <a:picLocks noChangeAspect="1"/>
          </p:cNvPicPr>
          <p:nvPr/>
        </p:nvPicPr>
        <p:blipFill rotWithShape="1">
          <a:blip r:embed="rId3"/>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279933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0">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6F21B2-EDB7-A786-E41D-66CF04C88266}"/>
              </a:ext>
            </a:extLst>
          </p:cNvPr>
          <p:cNvSpPr>
            <a:spLocks noGrp="1"/>
          </p:cNvSpPr>
          <p:nvPr>
            <p:ph type="title"/>
          </p:nvPr>
        </p:nvSpPr>
        <p:spPr>
          <a:xfrm>
            <a:off x="638881" y="5652523"/>
            <a:ext cx="10909640" cy="1065836"/>
          </a:xfrm>
        </p:spPr>
        <p:txBody>
          <a:bodyPr vert="horz" lIns="91440" tIns="45720" rIns="91440" bIns="45720" rtlCol="0" anchor="ctr">
            <a:noAutofit/>
          </a:bodyPr>
          <a:lstStyle/>
          <a:p>
            <a:pPr algn="ctr"/>
            <a:r>
              <a:rPr lang="en-US" sz="4800" dirty="0"/>
              <a:t>Complex Systems &amp; Disaster Management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1D053B2-BD80-5161-20BE-A26FF5779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23" y="158671"/>
            <a:ext cx="5486400" cy="54864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D23C3E77-9C39-2B57-D03B-1D5A0B83E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577" y="158671"/>
            <a:ext cx="5486400" cy="5486400"/>
          </a:xfrm>
          <a:prstGeom prst="rect">
            <a:avLst/>
          </a:prstGeom>
        </p:spPr>
      </p:pic>
      <p:sp>
        <p:nvSpPr>
          <p:cNvPr id="3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Hospital with solid fill">
            <a:extLst>
              <a:ext uri="{FF2B5EF4-FFF2-40B4-BE49-F238E27FC236}">
                <a16:creationId xmlns:a16="http://schemas.microsoft.com/office/drawing/2014/main" id="{3561B693-6D24-A25D-A7EB-5D5095BC6C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9261" y="1987924"/>
            <a:ext cx="685800" cy="685800"/>
          </a:xfrm>
          <a:prstGeom prst="rect">
            <a:avLst/>
          </a:prstGeom>
        </p:spPr>
      </p:pic>
      <p:pic>
        <p:nvPicPr>
          <p:cNvPr id="37" name="Graphic 36" descr="Police male with solid fill">
            <a:extLst>
              <a:ext uri="{FF2B5EF4-FFF2-40B4-BE49-F238E27FC236}">
                <a16:creationId xmlns:a16="http://schemas.microsoft.com/office/drawing/2014/main" id="{D3E5249F-43CA-B275-FD59-EC0F2C8651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55285" y="4695774"/>
            <a:ext cx="685800" cy="685800"/>
          </a:xfrm>
          <a:prstGeom prst="rect">
            <a:avLst/>
          </a:prstGeom>
        </p:spPr>
      </p:pic>
      <p:pic>
        <p:nvPicPr>
          <p:cNvPr id="38" name="Graphic 37" descr="Firefighter male with solid fill">
            <a:extLst>
              <a:ext uri="{FF2B5EF4-FFF2-40B4-BE49-F238E27FC236}">
                <a16:creationId xmlns:a16="http://schemas.microsoft.com/office/drawing/2014/main" id="{4D89350E-1DA8-0581-DF89-BB02697F10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0896" y="2920309"/>
            <a:ext cx="685800" cy="685800"/>
          </a:xfrm>
          <a:prstGeom prst="rect">
            <a:avLst/>
          </a:prstGeom>
        </p:spPr>
      </p:pic>
      <p:pic>
        <p:nvPicPr>
          <p:cNvPr id="39" name="Graphic 38" descr="Electric Tower with solid fill">
            <a:extLst>
              <a:ext uri="{FF2B5EF4-FFF2-40B4-BE49-F238E27FC236}">
                <a16:creationId xmlns:a16="http://schemas.microsoft.com/office/drawing/2014/main" id="{1FF235A1-2A77-2D19-4B22-07F5476F2D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43458" y="3085206"/>
            <a:ext cx="685800" cy="685800"/>
          </a:xfrm>
          <a:prstGeom prst="rect">
            <a:avLst/>
          </a:prstGeom>
        </p:spPr>
      </p:pic>
      <p:pic>
        <p:nvPicPr>
          <p:cNvPr id="40" name="Graphic 39" descr="Handwashing with solid fill">
            <a:extLst>
              <a:ext uri="{FF2B5EF4-FFF2-40B4-BE49-F238E27FC236}">
                <a16:creationId xmlns:a16="http://schemas.microsoft.com/office/drawing/2014/main" id="{CA33AD4A-E6A5-5153-BDDB-D54641018A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20405" y="635191"/>
            <a:ext cx="640080" cy="640080"/>
          </a:xfrm>
          <a:prstGeom prst="rect">
            <a:avLst/>
          </a:prstGeom>
        </p:spPr>
      </p:pic>
      <p:pic>
        <p:nvPicPr>
          <p:cNvPr id="41" name="Graphic 40" descr="Ambulance with solid fill">
            <a:extLst>
              <a:ext uri="{FF2B5EF4-FFF2-40B4-BE49-F238E27FC236}">
                <a16:creationId xmlns:a16="http://schemas.microsoft.com/office/drawing/2014/main" id="{4C452F9E-C8A1-DE27-1637-B672EEF50A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70073" y="631123"/>
            <a:ext cx="685800" cy="685800"/>
          </a:xfrm>
          <a:prstGeom prst="rect">
            <a:avLst/>
          </a:prstGeom>
        </p:spPr>
      </p:pic>
      <p:pic>
        <p:nvPicPr>
          <p:cNvPr id="42" name="Graphic 41" descr="Bridge scene with solid fill">
            <a:extLst>
              <a:ext uri="{FF2B5EF4-FFF2-40B4-BE49-F238E27FC236}">
                <a16:creationId xmlns:a16="http://schemas.microsoft.com/office/drawing/2014/main" id="{2844B734-4851-6EE7-6759-1C6C8B9DA34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343759" y="4256807"/>
            <a:ext cx="685800" cy="685800"/>
          </a:xfrm>
          <a:prstGeom prst="rect">
            <a:avLst/>
          </a:prstGeom>
        </p:spPr>
      </p:pic>
      <p:pic>
        <p:nvPicPr>
          <p:cNvPr id="43" name="Graphic 42" descr="Train with solid fill">
            <a:extLst>
              <a:ext uri="{FF2B5EF4-FFF2-40B4-BE49-F238E27FC236}">
                <a16:creationId xmlns:a16="http://schemas.microsoft.com/office/drawing/2014/main" id="{63384B8E-0398-A4BB-1B82-632370A393D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383632" y="1383734"/>
            <a:ext cx="685800" cy="685800"/>
          </a:xfrm>
          <a:prstGeom prst="rect">
            <a:avLst/>
          </a:prstGeom>
        </p:spPr>
      </p:pic>
      <p:pic>
        <p:nvPicPr>
          <p:cNvPr id="44" name="Graphic 43" descr="Cell Tower with solid fill">
            <a:extLst>
              <a:ext uri="{FF2B5EF4-FFF2-40B4-BE49-F238E27FC236}">
                <a16:creationId xmlns:a16="http://schemas.microsoft.com/office/drawing/2014/main" id="{EB19EB61-B377-9C6C-0A2C-3266990A6E3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079760" y="4502638"/>
            <a:ext cx="685800" cy="685800"/>
          </a:xfrm>
          <a:prstGeom prst="rect">
            <a:avLst/>
          </a:prstGeom>
        </p:spPr>
      </p:pic>
      <p:pic>
        <p:nvPicPr>
          <p:cNvPr id="45" name="Graphic 44" descr="Shield Tick with solid fill">
            <a:extLst>
              <a:ext uri="{FF2B5EF4-FFF2-40B4-BE49-F238E27FC236}">
                <a16:creationId xmlns:a16="http://schemas.microsoft.com/office/drawing/2014/main" id="{C1E4BD7B-10C5-1025-F859-6DCE9DFC00C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783572" y="4070803"/>
            <a:ext cx="685800" cy="685800"/>
          </a:xfrm>
          <a:prstGeom prst="rect">
            <a:avLst/>
          </a:prstGeom>
        </p:spPr>
      </p:pic>
      <p:pic>
        <p:nvPicPr>
          <p:cNvPr id="46" name="Graphic 45" descr="Home with solid fill">
            <a:extLst>
              <a:ext uri="{FF2B5EF4-FFF2-40B4-BE49-F238E27FC236}">
                <a16:creationId xmlns:a16="http://schemas.microsoft.com/office/drawing/2014/main" id="{7C8DACAB-EB96-19B9-D833-9D723AB351E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876037" y="2919597"/>
            <a:ext cx="685800" cy="685800"/>
          </a:xfrm>
          <a:prstGeom prst="rect">
            <a:avLst/>
          </a:prstGeom>
        </p:spPr>
      </p:pic>
      <p:pic>
        <p:nvPicPr>
          <p:cNvPr id="47" name="Graphic 46" descr="Warning with solid fill">
            <a:extLst>
              <a:ext uri="{FF2B5EF4-FFF2-40B4-BE49-F238E27FC236}">
                <a16:creationId xmlns:a16="http://schemas.microsoft.com/office/drawing/2014/main" id="{C48A03B6-E7CE-7323-77F9-B3DE451DAC9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728238" y="377837"/>
            <a:ext cx="640080" cy="640080"/>
          </a:xfrm>
          <a:prstGeom prst="rect">
            <a:avLst/>
          </a:prstGeom>
        </p:spPr>
      </p:pic>
      <p:sp>
        <p:nvSpPr>
          <p:cNvPr id="48" name="TextBox 47">
            <a:extLst>
              <a:ext uri="{FF2B5EF4-FFF2-40B4-BE49-F238E27FC236}">
                <a16:creationId xmlns:a16="http://schemas.microsoft.com/office/drawing/2014/main" id="{604B004D-83ED-D121-279D-BF8D8148DE06}"/>
              </a:ext>
            </a:extLst>
          </p:cNvPr>
          <p:cNvSpPr txBox="1"/>
          <p:nvPr/>
        </p:nvSpPr>
        <p:spPr>
          <a:xfrm>
            <a:off x="2050576" y="2472924"/>
            <a:ext cx="1838395" cy="830997"/>
          </a:xfrm>
          <a:prstGeom prst="rect">
            <a:avLst/>
          </a:prstGeom>
          <a:noFill/>
        </p:spPr>
        <p:txBody>
          <a:bodyPr wrap="square" rtlCol="0">
            <a:spAutoFit/>
          </a:bodyPr>
          <a:lstStyle/>
          <a:p>
            <a:pPr algn="ctr"/>
            <a:r>
              <a:rPr lang="en-US" sz="2400" dirty="0"/>
              <a:t>Responding Systems</a:t>
            </a:r>
          </a:p>
        </p:txBody>
      </p:sp>
      <p:sp>
        <p:nvSpPr>
          <p:cNvPr id="49" name="TextBox 48">
            <a:extLst>
              <a:ext uri="{FF2B5EF4-FFF2-40B4-BE49-F238E27FC236}">
                <a16:creationId xmlns:a16="http://schemas.microsoft.com/office/drawing/2014/main" id="{1D35C97A-C191-2610-F581-68E90677E011}"/>
              </a:ext>
            </a:extLst>
          </p:cNvPr>
          <p:cNvSpPr txBox="1"/>
          <p:nvPr/>
        </p:nvSpPr>
        <p:spPr>
          <a:xfrm>
            <a:off x="8235665" y="2652033"/>
            <a:ext cx="1838395" cy="830997"/>
          </a:xfrm>
          <a:prstGeom prst="rect">
            <a:avLst/>
          </a:prstGeom>
          <a:noFill/>
        </p:spPr>
        <p:txBody>
          <a:bodyPr wrap="square" rtlCol="0">
            <a:spAutoFit/>
          </a:bodyPr>
          <a:lstStyle/>
          <a:p>
            <a:pPr algn="ctr"/>
            <a:r>
              <a:rPr lang="en-US" sz="2400" dirty="0"/>
              <a:t>Impacted Systems</a:t>
            </a:r>
          </a:p>
        </p:txBody>
      </p:sp>
      <p:sp>
        <p:nvSpPr>
          <p:cNvPr id="50" name="TextBox 49">
            <a:extLst>
              <a:ext uri="{FF2B5EF4-FFF2-40B4-BE49-F238E27FC236}">
                <a16:creationId xmlns:a16="http://schemas.microsoft.com/office/drawing/2014/main" id="{A0DCE5F6-9F0E-1204-3283-4FAB596B7331}"/>
              </a:ext>
            </a:extLst>
          </p:cNvPr>
          <p:cNvSpPr txBox="1"/>
          <p:nvPr/>
        </p:nvSpPr>
        <p:spPr>
          <a:xfrm>
            <a:off x="4244275" y="4942607"/>
            <a:ext cx="1478107" cy="369332"/>
          </a:xfrm>
          <a:prstGeom prst="rect">
            <a:avLst/>
          </a:prstGeom>
          <a:noFill/>
        </p:spPr>
        <p:txBody>
          <a:bodyPr wrap="square" rtlCol="0">
            <a:spAutoFit/>
          </a:bodyPr>
          <a:lstStyle/>
          <a:p>
            <a:pPr algn="ctr"/>
            <a:r>
              <a:rPr lang="en-US" dirty="0"/>
              <a:t>Public Health</a:t>
            </a:r>
          </a:p>
        </p:txBody>
      </p:sp>
      <p:sp>
        <p:nvSpPr>
          <p:cNvPr id="51" name="TextBox 50">
            <a:extLst>
              <a:ext uri="{FF2B5EF4-FFF2-40B4-BE49-F238E27FC236}">
                <a16:creationId xmlns:a16="http://schemas.microsoft.com/office/drawing/2014/main" id="{B1C00E7E-E112-4487-298F-7DF38CFEF822}"/>
              </a:ext>
            </a:extLst>
          </p:cNvPr>
          <p:cNvSpPr txBox="1"/>
          <p:nvPr/>
        </p:nvSpPr>
        <p:spPr>
          <a:xfrm>
            <a:off x="2641085" y="4109909"/>
            <a:ext cx="1478107" cy="646331"/>
          </a:xfrm>
          <a:prstGeom prst="rect">
            <a:avLst/>
          </a:prstGeom>
          <a:noFill/>
        </p:spPr>
        <p:txBody>
          <a:bodyPr wrap="square" rtlCol="0">
            <a:spAutoFit/>
          </a:bodyPr>
          <a:lstStyle/>
          <a:p>
            <a:pPr algn="ctr"/>
            <a:r>
              <a:rPr lang="en-US" dirty="0"/>
              <a:t>Law Enforcement</a:t>
            </a:r>
          </a:p>
        </p:txBody>
      </p:sp>
      <p:sp>
        <p:nvSpPr>
          <p:cNvPr id="52" name="TextBox 51">
            <a:extLst>
              <a:ext uri="{FF2B5EF4-FFF2-40B4-BE49-F238E27FC236}">
                <a16:creationId xmlns:a16="http://schemas.microsoft.com/office/drawing/2014/main" id="{0F1B9460-8A55-A2EB-4A7C-38F0492C36FF}"/>
              </a:ext>
            </a:extLst>
          </p:cNvPr>
          <p:cNvSpPr txBox="1"/>
          <p:nvPr/>
        </p:nvSpPr>
        <p:spPr>
          <a:xfrm>
            <a:off x="156571" y="3764780"/>
            <a:ext cx="1478107" cy="646331"/>
          </a:xfrm>
          <a:prstGeom prst="rect">
            <a:avLst/>
          </a:prstGeom>
          <a:noFill/>
        </p:spPr>
        <p:txBody>
          <a:bodyPr wrap="square" rtlCol="0">
            <a:spAutoFit/>
          </a:bodyPr>
          <a:lstStyle/>
          <a:p>
            <a:pPr algn="ctr"/>
            <a:r>
              <a:rPr lang="en-US" dirty="0"/>
              <a:t>Fire Departments</a:t>
            </a:r>
          </a:p>
        </p:txBody>
      </p:sp>
      <p:sp>
        <p:nvSpPr>
          <p:cNvPr id="53" name="TextBox 52">
            <a:extLst>
              <a:ext uri="{FF2B5EF4-FFF2-40B4-BE49-F238E27FC236}">
                <a16:creationId xmlns:a16="http://schemas.microsoft.com/office/drawing/2014/main" id="{CC641557-A690-B16A-5243-DC894E124F7C}"/>
              </a:ext>
            </a:extLst>
          </p:cNvPr>
          <p:cNvSpPr txBox="1"/>
          <p:nvPr/>
        </p:nvSpPr>
        <p:spPr>
          <a:xfrm>
            <a:off x="492118" y="1549594"/>
            <a:ext cx="1478107" cy="923330"/>
          </a:xfrm>
          <a:prstGeom prst="rect">
            <a:avLst/>
          </a:prstGeom>
          <a:noFill/>
        </p:spPr>
        <p:txBody>
          <a:bodyPr wrap="square" rtlCol="0">
            <a:spAutoFit/>
          </a:bodyPr>
          <a:lstStyle/>
          <a:p>
            <a:pPr algn="ctr"/>
            <a:r>
              <a:rPr lang="en-US" dirty="0"/>
              <a:t>Emergency Medical Services</a:t>
            </a:r>
          </a:p>
        </p:txBody>
      </p:sp>
      <p:sp>
        <p:nvSpPr>
          <p:cNvPr id="54" name="TextBox 53">
            <a:extLst>
              <a:ext uri="{FF2B5EF4-FFF2-40B4-BE49-F238E27FC236}">
                <a16:creationId xmlns:a16="http://schemas.microsoft.com/office/drawing/2014/main" id="{B0A6B9F5-51DB-480C-EAEA-981CD6690709}"/>
              </a:ext>
            </a:extLst>
          </p:cNvPr>
          <p:cNvSpPr txBox="1"/>
          <p:nvPr/>
        </p:nvSpPr>
        <p:spPr>
          <a:xfrm>
            <a:off x="4193840" y="2934589"/>
            <a:ext cx="1478107" cy="369332"/>
          </a:xfrm>
          <a:prstGeom prst="rect">
            <a:avLst/>
          </a:prstGeom>
          <a:noFill/>
        </p:spPr>
        <p:txBody>
          <a:bodyPr wrap="square" rtlCol="0">
            <a:spAutoFit/>
          </a:bodyPr>
          <a:lstStyle/>
          <a:p>
            <a:pPr algn="ctr"/>
            <a:r>
              <a:rPr lang="en-US" dirty="0"/>
              <a:t>Hospitals</a:t>
            </a:r>
          </a:p>
        </p:txBody>
      </p:sp>
      <p:sp>
        <p:nvSpPr>
          <p:cNvPr id="55" name="TextBox 54">
            <a:extLst>
              <a:ext uri="{FF2B5EF4-FFF2-40B4-BE49-F238E27FC236}">
                <a16:creationId xmlns:a16="http://schemas.microsoft.com/office/drawing/2014/main" id="{BDA75840-28DA-00A2-F73C-CBC9B1DF8A4B}"/>
              </a:ext>
            </a:extLst>
          </p:cNvPr>
          <p:cNvSpPr txBox="1"/>
          <p:nvPr/>
        </p:nvSpPr>
        <p:spPr>
          <a:xfrm>
            <a:off x="4312339" y="888068"/>
            <a:ext cx="1478107" cy="923330"/>
          </a:xfrm>
          <a:prstGeom prst="rect">
            <a:avLst/>
          </a:prstGeom>
          <a:noFill/>
        </p:spPr>
        <p:txBody>
          <a:bodyPr wrap="square" rtlCol="0">
            <a:spAutoFit/>
          </a:bodyPr>
          <a:lstStyle/>
          <a:p>
            <a:pPr algn="ctr"/>
            <a:r>
              <a:rPr lang="en-US" dirty="0"/>
              <a:t>Emergency Management Agencies</a:t>
            </a:r>
          </a:p>
        </p:txBody>
      </p:sp>
      <p:sp>
        <p:nvSpPr>
          <p:cNvPr id="56" name="TextBox 55">
            <a:extLst>
              <a:ext uri="{FF2B5EF4-FFF2-40B4-BE49-F238E27FC236}">
                <a16:creationId xmlns:a16="http://schemas.microsoft.com/office/drawing/2014/main" id="{8640DD92-F938-EA28-9547-C82E5C61E46B}"/>
              </a:ext>
            </a:extLst>
          </p:cNvPr>
          <p:cNvSpPr txBox="1"/>
          <p:nvPr/>
        </p:nvSpPr>
        <p:spPr>
          <a:xfrm>
            <a:off x="6096000" y="2581042"/>
            <a:ext cx="1478107" cy="369332"/>
          </a:xfrm>
          <a:prstGeom prst="rect">
            <a:avLst/>
          </a:prstGeom>
          <a:noFill/>
        </p:spPr>
        <p:txBody>
          <a:bodyPr wrap="square" rtlCol="0">
            <a:spAutoFit/>
          </a:bodyPr>
          <a:lstStyle/>
          <a:p>
            <a:pPr algn="ctr"/>
            <a:r>
              <a:rPr lang="en-US" dirty="0"/>
              <a:t>Power</a:t>
            </a:r>
          </a:p>
        </p:txBody>
      </p:sp>
      <p:sp>
        <p:nvSpPr>
          <p:cNvPr id="57" name="TextBox 56">
            <a:extLst>
              <a:ext uri="{FF2B5EF4-FFF2-40B4-BE49-F238E27FC236}">
                <a16:creationId xmlns:a16="http://schemas.microsoft.com/office/drawing/2014/main" id="{142DFF10-7F8E-17C5-EECE-EA03BFD30F82}"/>
              </a:ext>
            </a:extLst>
          </p:cNvPr>
          <p:cNvSpPr txBox="1"/>
          <p:nvPr/>
        </p:nvSpPr>
        <p:spPr>
          <a:xfrm>
            <a:off x="10506002" y="3798868"/>
            <a:ext cx="1478107" cy="369332"/>
          </a:xfrm>
          <a:prstGeom prst="rect">
            <a:avLst/>
          </a:prstGeom>
          <a:noFill/>
        </p:spPr>
        <p:txBody>
          <a:bodyPr wrap="square" rtlCol="0">
            <a:spAutoFit/>
          </a:bodyPr>
          <a:lstStyle/>
          <a:p>
            <a:pPr algn="ctr"/>
            <a:r>
              <a:rPr lang="en-US" dirty="0"/>
              <a:t>Housing</a:t>
            </a:r>
          </a:p>
        </p:txBody>
      </p:sp>
      <p:sp>
        <p:nvSpPr>
          <p:cNvPr id="58" name="TextBox 57">
            <a:extLst>
              <a:ext uri="{FF2B5EF4-FFF2-40B4-BE49-F238E27FC236}">
                <a16:creationId xmlns:a16="http://schemas.microsoft.com/office/drawing/2014/main" id="{D610E11E-BA65-38AC-2717-A9C843BB548F}"/>
              </a:ext>
            </a:extLst>
          </p:cNvPr>
          <p:cNvSpPr txBox="1"/>
          <p:nvPr/>
        </p:nvSpPr>
        <p:spPr>
          <a:xfrm>
            <a:off x="8447401" y="5188438"/>
            <a:ext cx="1838395" cy="369332"/>
          </a:xfrm>
          <a:prstGeom prst="rect">
            <a:avLst/>
          </a:prstGeom>
          <a:noFill/>
        </p:spPr>
        <p:txBody>
          <a:bodyPr wrap="square" rtlCol="0">
            <a:spAutoFit/>
          </a:bodyPr>
          <a:lstStyle/>
          <a:p>
            <a:pPr algn="ctr"/>
            <a:r>
              <a:rPr lang="en-US" dirty="0"/>
              <a:t>Communications</a:t>
            </a:r>
          </a:p>
        </p:txBody>
      </p:sp>
      <p:sp>
        <p:nvSpPr>
          <p:cNvPr id="59" name="TextBox 58">
            <a:extLst>
              <a:ext uri="{FF2B5EF4-FFF2-40B4-BE49-F238E27FC236}">
                <a16:creationId xmlns:a16="http://schemas.microsoft.com/office/drawing/2014/main" id="{243E58AD-B7F6-B2E8-B946-895276DF7274}"/>
              </a:ext>
            </a:extLst>
          </p:cNvPr>
          <p:cNvSpPr txBox="1"/>
          <p:nvPr/>
        </p:nvSpPr>
        <p:spPr>
          <a:xfrm>
            <a:off x="6640137" y="4234109"/>
            <a:ext cx="1622791" cy="923330"/>
          </a:xfrm>
          <a:prstGeom prst="rect">
            <a:avLst/>
          </a:prstGeom>
          <a:noFill/>
        </p:spPr>
        <p:txBody>
          <a:bodyPr wrap="square" rtlCol="0">
            <a:spAutoFit/>
          </a:bodyPr>
          <a:lstStyle/>
          <a:p>
            <a:pPr algn="ctr"/>
            <a:r>
              <a:rPr lang="en-US" dirty="0"/>
              <a:t>Infrastructure/</a:t>
            </a:r>
          </a:p>
          <a:p>
            <a:pPr algn="ctr"/>
            <a:r>
              <a:rPr lang="en-US" dirty="0"/>
              <a:t>Built Environment</a:t>
            </a:r>
          </a:p>
        </p:txBody>
      </p:sp>
      <p:sp>
        <p:nvSpPr>
          <p:cNvPr id="60" name="TextBox 59">
            <a:extLst>
              <a:ext uri="{FF2B5EF4-FFF2-40B4-BE49-F238E27FC236}">
                <a16:creationId xmlns:a16="http://schemas.microsoft.com/office/drawing/2014/main" id="{1622A343-BDC9-C626-72E0-56EEAF993109}"/>
              </a:ext>
            </a:extLst>
          </p:cNvPr>
          <p:cNvSpPr txBox="1"/>
          <p:nvPr/>
        </p:nvSpPr>
        <p:spPr>
          <a:xfrm>
            <a:off x="6623697" y="888068"/>
            <a:ext cx="1622792" cy="369332"/>
          </a:xfrm>
          <a:prstGeom prst="rect">
            <a:avLst/>
          </a:prstGeom>
          <a:noFill/>
        </p:spPr>
        <p:txBody>
          <a:bodyPr wrap="square" rtlCol="0">
            <a:spAutoFit/>
          </a:bodyPr>
          <a:lstStyle/>
          <a:p>
            <a:pPr algn="ctr"/>
            <a:r>
              <a:rPr lang="en-US" dirty="0"/>
              <a:t>Transportation</a:t>
            </a:r>
          </a:p>
        </p:txBody>
      </p:sp>
      <p:sp>
        <p:nvSpPr>
          <p:cNvPr id="61" name="TextBox 60">
            <a:extLst>
              <a:ext uri="{FF2B5EF4-FFF2-40B4-BE49-F238E27FC236}">
                <a16:creationId xmlns:a16="http://schemas.microsoft.com/office/drawing/2014/main" id="{E2EF89D5-D43A-D00F-E54B-5E9583F8B696}"/>
              </a:ext>
            </a:extLst>
          </p:cNvPr>
          <p:cNvSpPr txBox="1"/>
          <p:nvPr/>
        </p:nvSpPr>
        <p:spPr>
          <a:xfrm>
            <a:off x="8049045" y="515010"/>
            <a:ext cx="1478107" cy="369332"/>
          </a:xfrm>
          <a:prstGeom prst="rect">
            <a:avLst/>
          </a:prstGeom>
          <a:noFill/>
        </p:spPr>
        <p:txBody>
          <a:bodyPr wrap="square" rtlCol="0">
            <a:spAutoFit/>
          </a:bodyPr>
          <a:lstStyle/>
          <a:p>
            <a:pPr algn="ctr"/>
            <a:r>
              <a:rPr lang="en-US" dirty="0"/>
              <a:t>Water</a:t>
            </a:r>
          </a:p>
        </p:txBody>
      </p:sp>
      <p:pic>
        <p:nvPicPr>
          <p:cNvPr id="63" name="Graphic 62" descr="Crops with solid fill">
            <a:extLst>
              <a:ext uri="{FF2B5EF4-FFF2-40B4-BE49-F238E27FC236}">
                <a16:creationId xmlns:a16="http://schemas.microsoft.com/office/drawing/2014/main" id="{1B596D64-6CD2-30A0-1455-697EFABD5D8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465692" y="1766833"/>
            <a:ext cx="640080" cy="640080"/>
          </a:xfrm>
          <a:prstGeom prst="rect">
            <a:avLst/>
          </a:prstGeom>
        </p:spPr>
      </p:pic>
      <p:pic>
        <p:nvPicPr>
          <p:cNvPr id="66" name="Picture 65" descr="A black background with a black square&#10;&#10;Description automatically generated with medium confidence">
            <a:extLst>
              <a:ext uri="{FF2B5EF4-FFF2-40B4-BE49-F238E27FC236}">
                <a16:creationId xmlns:a16="http://schemas.microsoft.com/office/drawing/2014/main" id="{59E4A267-DBC6-5C38-6546-073DE7C5C2D4}"/>
              </a:ext>
            </a:extLst>
          </p:cNvPr>
          <p:cNvPicPr>
            <a:picLocks noChangeAspect="1"/>
          </p:cNvPicPr>
          <p:nvPr/>
        </p:nvPicPr>
        <p:blipFill rotWithShape="1">
          <a:blip r:embed="rId31">
            <a:extLst>
              <a:ext uri="{28A0092B-C50C-407E-A947-70E740481C1C}">
                <a14:useLocalDpi xmlns:a14="http://schemas.microsoft.com/office/drawing/2010/main" val="0"/>
              </a:ext>
            </a:extLst>
          </a:blip>
          <a:srcRect/>
          <a:stretch/>
        </p:blipFill>
        <p:spPr>
          <a:xfrm rot="20411279">
            <a:off x="9703314" y="1501344"/>
            <a:ext cx="2021542" cy="1247888"/>
          </a:xfrm>
          <a:prstGeom prst="rect">
            <a:avLst/>
          </a:prstGeom>
        </p:spPr>
      </p:pic>
      <p:sp>
        <p:nvSpPr>
          <p:cNvPr id="67" name="TextBox 66">
            <a:extLst>
              <a:ext uri="{FF2B5EF4-FFF2-40B4-BE49-F238E27FC236}">
                <a16:creationId xmlns:a16="http://schemas.microsoft.com/office/drawing/2014/main" id="{39663945-10E9-B7EF-685F-CCAD58E65F8D}"/>
              </a:ext>
            </a:extLst>
          </p:cNvPr>
          <p:cNvSpPr txBox="1"/>
          <p:nvPr/>
        </p:nvSpPr>
        <p:spPr>
          <a:xfrm>
            <a:off x="10187307" y="974023"/>
            <a:ext cx="1478107" cy="646331"/>
          </a:xfrm>
          <a:prstGeom prst="rect">
            <a:avLst/>
          </a:prstGeom>
          <a:noFill/>
        </p:spPr>
        <p:txBody>
          <a:bodyPr wrap="square" rtlCol="0">
            <a:spAutoFit/>
          </a:bodyPr>
          <a:lstStyle/>
          <a:p>
            <a:pPr algn="ctr"/>
            <a:r>
              <a:rPr lang="en-US" dirty="0"/>
              <a:t>Food &amp; Agriculture</a:t>
            </a:r>
          </a:p>
        </p:txBody>
      </p:sp>
      <p:sp>
        <p:nvSpPr>
          <p:cNvPr id="68" name="Rectangle 67">
            <a:extLst>
              <a:ext uri="{FF2B5EF4-FFF2-40B4-BE49-F238E27FC236}">
                <a16:creationId xmlns:a16="http://schemas.microsoft.com/office/drawing/2014/main" id="{BD2CA455-8FE3-F327-07FB-9E0BE5286C01}"/>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descr="Icon&#10;&#10;Description automatically generated with low confidence">
            <a:extLst>
              <a:ext uri="{FF2B5EF4-FFF2-40B4-BE49-F238E27FC236}">
                <a16:creationId xmlns:a16="http://schemas.microsoft.com/office/drawing/2014/main" id="{E27558C9-D8D4-BE91-4663-2872A023D05B}"/>
              </a:ext>
            </a:extLst>
          </p:cNvPr>
          <p:cNvPicPr>
            <a:picLocks noChangeAspect="1"/>
          </p:cNvPicPr>
          <p:nvPr/>
        </p:nvPicPr>
        <p:blipFill rotWithShape="1">
          <a:blip r:embed="rId32"/>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554766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5" descr="Abstract globe with binary code">
            <a:extLst>
              <a:ext uri="{FF2B5EF4-FFF2-40B4-BE49-F238E27FC236}">
                <a16:creationId xmlns:a16="http://schemas.microsoft.com/office/drawing/2014/main" id="{F59F9137-C165-439D-B854-C7B84E3E9B6C}"/>
              </a:ext>
            </a:extLst>
          </p:cNvPr>
          <p:cNvPicPr>
            <a:picLocks noChangeAspect="1"/>
          </p:cNvPicPr>
          <p:nvPr/>
        </p:nvPicPr>
        <p:blipFill rotWithShape="1">
          <a:blip r:embed="rId3"/>
          <a:srcRect l="352" t="10633" r="8739" b="12758"/>
          <a:stretch/>
        </p:blipFill>
        <p:spPr>
          <a:xfrm>
            <a:off x="20" y="10"/>
            <a:ext cx="12191980" cy="6857990"/>
          </a:xfrm>
          <a:prstGeom prst="rect">
            <a:avLst/>
          </a:prstGeom>
        </p:spPr>
      </p:pic>
      <p:sp>
        <p:nvSpPr>
          <p:cNvPr id="32"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9D9A0B-90CB-4D62-9D04-633BD4164B0E}"/>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a:solidFill>
                  <a:schemeClr val="bg1"/>
                </a:solidFill>
              </a:rPr>
              <a:t>Multi-method Modeling to Support Preparedness in Rural Communities</a:t>
            </a:r>
          </a:p>
        </p:txBody>
      </p:sp>
      <p:sp>
        <p:nvSpPr>
          <p:cNvPr id="34"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458F1E56-DFE7-4353-95D5-2D11D08A437D}"/>
              </a:ext>
            </a:extLst>
          </p:cNvPr>
          <p:cNvSpPr>
            <a:spLocks noGrp="1"/>
          </p:cNvSpPr>
          <p:nvPr>
            <p:ph type="body" idx="1"/>
          </p:nvPr>
        </p:nvSpPr>
        <p:spPr>
          <a:xfrm>
            <a:off x="404553" y="5624945"/>
            <a:ext cx="9078562" cy="592975"/>
          </a:xfrm>
        </p:spPr>
        <p:txBody>
          <a:bodyPr vert="horz" lIns="91440" tIns="45720" rIns="91440" bIns="45720" rtlCol="0" anchor="ctr">
            <a:normAutofit/>
          </a:bodyPr>
          <a:lstStyle/>
          <a:p>
            <a:endParaRPr lang="en-US" dirty="0">
              <a:solidFill>
                <a:schemeClr val="bg1"/>
              </a:solidFill>
            </a:endParaRPr>
          </a:p>
        </p:txBody>
      </p:sp>
      <p:sp>
        <p:nvSpPr>
          <p:cNvPr id="4" name="Rectangle 3">
            <a:extLst>
              <a:ext uri="{FF2B5EF4-FFF2-40B4-BE49-F238E27FC236}">
                <a16:creationId xmlns:a16="http://schemas.microsoft.com/office/drawing/2014/main" id="{ED776DF9-CC73-9CCD-2E7C-2D18FA5C3567}"/>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with low confidence">
            <a:extLst>
              <a:ext uri="{FF2B5EF4-FFF2-40B4-BE49-F238E27FC236}">
                <a16:creationId xmlns:a16="http://schemas.microsoft.com/office/drawing/2014/main" id="{1DCABE01-1C9F-E850-E369-01F4BDDC8874}"/>
              </a:ext>
            </a:extLst>
          </p:cNvPr>
          <p:cNvPicPr>
            <a:picLocks noChangeAspect="1"/>
          </p:cNvPicPr>
          <p:nvPr/>
        </p:nvPicPr>
        <p:blipFill rotWithShape="1">
          <a:blip r:embed="rId4"/>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3076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2">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24">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EAE6839-CBF5-CE3E-82BD-F7FE31F4B889}"/>
              </a:ext>
            </a:extLst>
          </p:cNvPr>
          <p:cNvSpPr>
            <a:spLocks noGrp="1"/>
          </p:cNvSpPr>
          <p:nvPr>
            <p:ph type="title"/>
          </p:nvPr>
        </p:nvSpPr>
        <p:spPr>
          <a:xfrm>
            <a:off x="838200" y="557189"/>
            <a:ext cx="4155825" cy="5571898"/>
          </a:xfrm>
        </p:spPr>
        <p:txBody>
          <a:bodyPr>
            <a:normAutofit/>
          </a:bodyPr>
          <a:lstStyle/>
          <a:p>
            <a:r>
              <a:rPr lang="en-US" dirty="0">
                <a:solidFill>
                  <a:srgbClr val="FFFFFF"/>
                </a:solidFill>
              </a:rPr>
              <a:t>Interdisciplinary Collaboration</a:t>
            </a:r>
          </a:p>
        </p:txBody>
      </p:sp>
      <p:graphicFrame>
        <p:nvGraphicFramePr>
          <p:cNvPr id="18" name="Content Placeholder 4">
            <a:extLst>
              <a:ext uri="{FF2B5EF4-FFF2-40B4-BE49-F238E27FC236}">
                <a16:creationId xmlns:a16="http://schemas.microsoft.com/office/drawing/2014/main" id="{750D095C-EDDA-7FBF-0CCF-237685A04B76}"/>
              </a:ext>
            </a:extLst>
          </p:cNvPr>
          <p:cNvGraphicFramePr>
            <a:graphicFrameLocks noGrp="1"/>
          </p:cNvGraphicFramePr>
          <p:nvPr>
            <p:ph idx="1"/>
          </p:nvPr>
        </p:nvGraphicFramePr>
        <p:xfrm>
          <a:off x="5186552" y="557189"/>
          <a:ext cx="6167246" cy="5571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196F926E-39F0-77B1-4DEA-E1F4AC659762}"/>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with low confidence">
            <a:extLst>
              <a:ext uri="{FF2B5EF4-FFF2-40B4-BE49-F238E27FC236}">
                <a16:creationId xmlns:a16="http://schemas.microsoft.com/office/drawing/2014/main" id="{3B69E307-A908-B09C-ABDC-092E10013787}"/>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2441346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8215B-660F-7096-C548-8899D8FA849D}"/>
              </a:ext>
            </a:extLst>
          </p:cNvPr>
          <p:cNvSpPr>
            <a:spLocks noGrp="1"/>
          </p:cNvSpPr>
          <p:nvPr>
            <p:ph type="title"/>
          </p:nvPr>
        </p:nvSpPr>
        <p:spPr>
          <a:xfrm>
            <a:off x="838200" y="557189"/>
            <a:ext cx="3374136" cy="5567891"/>
          </a:xfrm>
        </p:spPr>
        <p:txBody>
          <a:bodyPr>
            <a:normAutofit/>
          </a:bodyPr>
          <a:lstStyle/>
          <a:p>
            <a:r>
              <a:rPr lang="en-US" sz="5200"/>
              <a:t>Motivation</a:t>
            </a:r>
          </a:p>
        </p:txBody>
      </p:sp>
      <p:graphicFrame>
        <p:nvGraphicFramePr>
          <p:cNvPr id="5" name="Content Placeholder 2">
            <a:extLst>
              <a:ext uri="{FF2B5EF4-FFF2-40B4-BE49-F238E27FC236}">
                <a16:creationId xmlns:a16="http://schemas.microsoft.com/office/drawing/2014/main" id="{52F5BACD-8BD4-0E68-ADBD-EDB955A773CC}"/>
              </a:ext>
            </a:extLst>
          </p:cNvPr>
          <p:cNvGraphicFramePr>
            <a:graphicFrameLocks noGrp="1"/>
          </p:cNvGraphicFramePr>
          <p:nvPr>
            <p:ph idx="1"/>
            <p:extLst>
              <p:ext uri="{D42A27DB-BD31-4B8C-83A1-F6EECF244321}">
                <p14:modId xmlns:p14="http://schemas.microsoft.com/office/powerpoint/2010/main" val="409322682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7EEAF845-1632-409C-04C1-5DD051E362E3}"/>
              </a:ext>
            </a:extLst>
          </p:cNvPr>
          <p:cNvSpPr/>
          <p:nvPr/>
        </p:nvSpPr>
        <p:spPr>
          <a:xfrm>
            <a:off x="11480202" y="1"/>
            <a:ext cx="701040" cy="680719"/>
          </a:xfrm>
          <a:prstGeom prst="rect">
            <a:avLst/>
          </a:prstGeom>
          <a:solidFill>
            <a:schemeClr val="bg1">
              <a:alpha val="97613"/>
            </a:schemeClr>
          </a:solidFill>
          <a:ln>
            <a:noFill/>
          </a:ln>
          <a:effectLst/>
          <a:scene3d>
            <a:camera prst="orthographicFront"/>
            <a:lightRig rig="threePt" dir="t"/>
          </a:scene3d>
          <a:sp3d extrusionH="76200" prstMaterial="metal">
            <a:bevelB w="165100" prst="coolSlant"/>
            <a:extrusionClr>
              <a:srgbClr val="AD122A"/>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with low confidence">
            <a:extLst>
              <a:ext uri="{FF2B5EF4-FFF2-40B4-BE49-F238E27FC236}">
                <a16:creationId xmlns:a16="http://schemas.microsoft.com/office/drawing/2014/main" id="{44D61091-06C7-31A2-50E9-3956D43FB647}"/>
              </a:ext>
            </a:extLst>
          </p:cNvPr>
          <p:cNvPicPr>
            <a:picLocks noChangeAspect="1"/>
          </p:cNvPicPr>
          <p:nvPr/>
        </p:nvPicPr>
        <p:blipFill rotWithShape="1">
          <a:blip r:embed="rId8"/>
          <a:srcRect l="29150" t="1394" r="915" b="4488"/>
          <a:stretch/>
        </p:blipFill>
        <p:spPr>
          <a:xfrm>
            <a:off x="10738046" y="-1"/>
            <a:ext cx="1464712" cy="1478401"/>
          </a:xfrm>
          <a:prstGeom prst="rect">
            <a:avLst/>
          </a:prstGeom>
        </p:spPr>
      </p:pic>
    </p:spTree>
    <p:extLst>
      <p:ext uri="{BB962C8B-B14F-4D97-AF65-F5344CB8AC3E}">
        <p14:creationId xmlns:p14="http://schemas.microsoft.com/office/powerpoint/2010/main" val="755307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986</Words>
  <Application>Microsoft Office PowerPoint</Application>
  <PresentationFormat>Widescreen</PresentationFormat>
  <Paragraphs>254</Paragraphs>
  <Slides>33</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Avenir Black</vt:lpstr>
      <vt:lpstr>Avenir Next LT Pro</vt:lpstr>
      <vt:lpstr>Baskerville</vt:lpstr>
      <vt:lpstr>Calibri</vt:lpstr>
      <vt:lpstr>Calibri Light</vt:lpstr>
      <vt:lpstr>Office Theme</vt:lpstr>
      <vt:lpstr>A Public Health Computer Simulation Tool to Improve Disaster Preparedness in Rural Communities</vt:lpstr>
      <vt:lpstr>Complex Systems</vt:lpstr>
      <vt:lpstr>Complex Systems &amp; Climate Science</vt:lpstr>
      <vt:lpstr>Complex Systems &amp; Natural Hazards</vt:lpstr>
      <vt:lpstr>Complex Systems, Health Care, &amp; Public Health</vt:lpstr>
      <vt:lpstr>Complex Systems &amp; Disaster Management</vt:lpstr>
      <vt:lpstr>Multi-method Modeling to Support Preparedness in Rural Communities</vt:lpstr>
      <vt:lpstr>Interdisciplinary Collaboration</vt:lpstr>
      <vt:lpstr>Motivation</vt:lpstr>
      <vt:lpstr>Study Objective</vt:lpstr>
      <vt:lpstr>Research Design</vt:lpstr>
      <vt:lpstr>Key Definitions</vt:lpstr>
      <vt:lpstr>MBSE Methods Considered</vt:lpstr>
      <vt:lpstr>Methods</vt:lpstr>
      <vt:lpstr>Case Studies</vt:lpstr>
      <vt:lpstr>Nebraska Floods, 2019</vt:lpstr>
      <vt:lpstr>Waverly, Tennessee Flood, 2021</vt:lpstr>
      <vt:lpstr>Case Study Details</vt:lpstr>
      <vt:lpstr>Simulation Results</vt:lpstr>
      <vt:lpstr>PowerPoint Presentation</vt:lpstr>
      <vt:lpstr>Functional Elements, Key Factors, and Variables</vt:lpstr>
      <vt:lpstr>List of User-Modifiable Input Values</vt:lpstr>
      <vt:lpstr>Public Health Preparedness: SD Model</vt:lpstr>
      <vt:lpstr>Patient Flow Through Health Care During a Disaster: DE Model</vt:lpstr>
      <vt:lpstr>Results</vt:lpstr>
      <vt:lpstr>Worst vs. Best Case System Configurations</vt:lpstr>
      <vt:lpstr>Healthcare and Emergency Response Needs Over Time, Best vs. Worst Case Scenarios</vt:lpstr>
      <vt:lpstr>Other Results and Outputs</vt:lpstr>
      <vt:lpstr>Public Health Implications</vt:lpstr>
      <vt:lpstr>Next Steps</vt:lpstr>
      <vt:lpstr>Acknowledgements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2023-11-10T18:57:27Z</dcterms:created>
  <dcterms:modified xsi:type="dcterms:W3CDTF">2023-11-10T18:57:35Z</dcterms:modified>
</cp:coreProperties>
</file>